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6" r:id="rId2"/>
    <p:sldId id="266" r:id="rId3"/>
    <p:sldId id="259" r:id="rId4"/>
    <p:sldId id="267" r:id="rId5"/>
    <p:sldId id="268" r:id="rId6"/>
    <p:sldId id="280" r:id="rId7"/>
    <p:sldId id="269" r:id="rId8"/>
    <p:sldId id="277" r:id="rId9"/>
    <p:sldId id="278" r:id="rId10"/>
    <p:sldId id="270" r:id="rId11"/>
    <p:sldId id="275" r:id="rId12"/>
    <p:sldId id="281" r:id="rId13"/>
    <p:sldId id="273" r:id="rId14"/>
    <p:sldId id="274" r:id="rId15"/>
    <p:sldId id="284" r:id="rId16"/>
    <p:sldId id="351" r:id="rId17"/>
    <p:sldId id="353" r:id="rId18"/>
    <p:sldId id="285" r:id="rId19"/>
    <p:sldId id="283"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gela Taft" initials="AT" lastIdx="2" clrIdx="0">
    <p:extLst>
      <p:ext uri="{19B8F6BF-5375-455C-9EA6-DF929625EA0E}">
        <p15:presenceInfo xmlns:p15="http://schemas.microsoft.com/office/powerpoint/2012/main" userId="S-1-5-21-839522115-2147074499-499215656-27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59535" autoAdjust="0"/>
  </p:normalViewPr>
  <p:slideViewPr>
    <p:cSldViewPr snapToGrid="0" snapToObjects="1">
      <p:cViewPr varScale="1">
        <p:scale>
          <a:sx n="39" d="100"/>
          <a:sy n="39" d="100"/>
        </p:scale>
        <p:origin x="2044" y="4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8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3154EB-E5A5-48D6-92E2-BEDE6790EC7D}" type="datetimeFigureOut">
              <a:rPr lang="en-AU" smtClean="0"/>
              <a:t>25/03/2021</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0ABB0F-A45D-4AD8-9AAB-4272F436BF6B}" type="slidenum">
              <a:rPr lang="en-AU" smtClean="0"/>
              <a:t>‹#›</a:t>
            </a:fld>
            <a:endParaRPr lang="en-AU"/>
          </a:p>
        </p:txBody>
      </p:sp>
    </p:spTree>
    <p:extLst>
      <p:ext uri="{BB962C8B-B14F-4D97-AF65-F5344CB8AC3E}">
        <p14:creationId xmlns:p14="http://schemas.microsoft.com/office/powerpoint/2010/main" val="3281253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youtu.be/D5Pgnsw-xXs"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solidFill>
                  <a:prstClr val="black"/>
                </a:solidFill>
              </a:rPr>
              <a:t>At the end of this session students should be able to demonstrate knowledge of:</a:t>
            </a:r>
          </a:p>
          <a:p>
            <a:pPr marL="171450" indent="-171450">
              <a:buFont typeface="Arial" panose="020B0604020202020204" pitchFamily="34" charset="0"/>
              <a:buChar char="•"/>
            </a:pPr>
            <a:r>
              <a:rPr lang="en-US" dirty="0">
                <a:solidFill>
                  <a:prstClr val="black"/>
                </a:solidFill>
              </a:rPr>
              <a:t>How to assess the level of danger a woman and her children are in</a:t>
            </a:r>
          </a:p>
          <a:p>
            <a:pPr marL="171450" indent="-171450">
              <a:buFont typeface="Arial" panose="020B0604020202020204" pitchFamily="34" charset="0"/>
              <a:buChar char="•"/>
            </a:pPr>
            <a:r>
              <a:rPr lang="en-US" dirty="0">
                <a:solidFill>
                  <a:prstClr val="black"/>
                </a:solidFill>
              </a:rPr>
              <a:t>How to make a safety plan</a:t>
            </a:r>
          </a:p>
          <a:p>
            <a:pPr marL="171450" indent="-171450">
              <a:buFont typeface="Arial" panose="020B0604020202020204" pitchFamily="34" charset="0"/>
              <a:buChar char="•"/>
            </a:pPr>
            <a:r>
              <a:rPr lang="en-US" dirty="0">
                <a:solidFill>
                  <a:prstClr val="black"/>
                </a:solidFill>
              </a:rPr>
              <a:t>How to respond to perpetrators of violence</a:t>
            </a:r>
          </a:p>
          <a:p>
            <a:endParaRPr lang="en-AU" dirty="0"/>
          </a:p>
        </p:txBody>
      </p:sp>
      <p:sp>
        <p:nvSpPr>
          <p:cNvPr id="4" name="Slide Number Placeholder 3"/>
          <p:cNvSpPr>
            <a:spLocks noGrp="1"/>
          </p:cNvSpPr>
          <p:nvPr>
            <p:ph type="sldNum" sz="quarter" idx="10"/>
          </p:nvPr>
        </p:nvSpPr>
        <p:spPr/>
        <p:txBody>
          <a:bodyPr/>
          <a:lstStyle/>
          <a:p>
            <a:fld id="{130ABB0F-A45D-4AD8-9AAB-4272F436BF6B}" type="slidenum">
              <a:rPr lang="en-AU" smtClean="0"/>
              <a:t>2</a:t>
            </a:fld>
            <a:endParaRPr lang="en-AU"/>
          </a:p>
        </p:txBody>
      </p:sp>
    </p:spTree>
    <p:extLst>
      <p:ext uri="{BB962C8B-B14F-4D97-AF65-F5344CB8AC3E}">
        <p14:creationId xmlns:p14="http://schemas.microsoft.com/office/powerpoint/2010/main" val="14162345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These are the questions you should ask, and answers</a:t>
            </a:r>
            <a:r>
              <a:rPr lang="en-AU" baseline="0" dirty="0"/>
              <a:t> you should discuss in order to help a woman make a safety plan.</a:t>
            </a:r>
          </a:p>
          <a:p>
            <a:pPr marL="171450" indent="-171450">
              <a:buFont typeface="Arial" panose="020B0604020202020204" pitchFamily="34" charset="0"/>
              <a:buChar char="•"/>
            </a:pPr>
            <a:r>
              <a:rPr lang="en-AU" baseline="0" dirty="0"/>
              <a:t>Is there anything else you might ask in the Timor Leste context?</a:t>
            </a:r>
          </a:p>
          <a:p>
            <a:pPr marL="171450" marR="0" lvl="0" indent="-1714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Point out that safety priorities change, discuss revisiting safety actions with a trusted person</a:t>
            </a:r>
          </a:p>
          <a:p>
            <a:pPr marL="171450" marR="0" lvl="0" indent="-1714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200" b="1" i="0" u="none" strike="noStrike" kern="1200" cap="none" spc="0" normalizeH="0" baseline="0" noProof="0" dirty="0">
                <a:ln>
                  <a:noFill/>
                </a:ln>
                <a:solidFill>
                  <a:srgbClr val="000000"/>
                </a:solidFill>
                <a:effectLst/>
                <a:uLnTx/>
                <a:uFillTx/>
                <a:latin typeface="+mn-lt"/>
                <a:ea typeface="+mn-ea"/>
                <a:cs typeface="+mn-cs"/>
              </a:rPr>
              <a:t>RESPECT HER DECISIONS</a:t>
            </a:r>
          </a:p>
          <a:p>
            <a:pPr marL="171450" marR="0" lvl="0" indent="-1714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1200" b="1" i="0" u="none" strike="noStrike" kern="1200" cap="none" spc="0" normalizeH="0" baseline="0" noProof="0" dirty="0">
              <a:ln>
                <a:noFill/>
              </a:ln>
              <a:solidFill>
                <a:srgbClr val="000000"/>
              </a:solidFill>
              <a:effectLst/>
              <a:uLnTx/>
              <a:uFillTx/>
              <a:latin typeface="+mn-lt"/>
              <a:ea typeface="+mn-ea"/>
              <a:cs typeface="+mn-cs"/>
            </a:endParaRPr>
          </a:p>
          <a:p>
            <a:pPr marL="171450" marR="0" lvl="0" indent="-1714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AU" dirty="0"/>
              <a:t>In your study guide you will find a handout with the danger assessment and safety planning questions, as well as other suggestions for enhancing safety</a:t>
            </a:r>
            <a:r>
              <a:rPr lang="en-AU" baseline="0" dirty="0"/>
              <a:t>.</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NZ" sz="1200" b="1" i="0" u="none" strike="noStrike" kern="1200" cap="none" spc="0" normalizeH="0" baseline="0" noProof="0" dirty="0">
              <a:ln>
                <a:noFill/>
              </a:ln>
              <a:solidFill>
                <a:srgbClr val="000000"/>
              </a:solidFill>
              <a:effectLst/>
              <a:uLnTx/>
              <a:uFillTx/>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130ABB0F-A45D-4AD8-9AAB-4272F436BF6B}" type="slidenum">
              <a:rPr lang="en-AU" smtClean="0"/>
              <a:t>11</a:t>
            </a:fld>
            <a:endParaRPr lang="en-AU"/>
          </a:p>
        </p:txBody>
      </p:sp>
    </p:spTree>
    <p:extLst>
      <p:ext uri="{BB962C8B-B14F-4D97-AF65-F5344CB8AC3E}">
        <p14:creationId xmlns:p14="http://schemas.microsoft.com/office/powerpoint/2010/main" val="31868840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While watching scene 4 of the video role play think about the following questions:</a:t>
            </a:r>
            <a:endParaRPr lang="en-AU" sz="1200" kern="1200" dirty="0">
              <a:solidFill>
                <a:schemeClr val="tx1"/>
              </a:solidFill>
              <a:effectLst/>
              <a:latin typeface="+mn-lt"/>
              <a:ea typeface="+mn-ea"/>
              <a:cs typeface="+mn-cs"/>
            </a:endParaRPr>
          </a:p>
          <a:p>
            <a:pPr marL="685800" lvl="1" indent="-228600">
              <a:buFont typeface="+mj-lt"/>
              <a:buAutoNum type="alphaLcPeriod"/>
            </a:pPr>
            <a:r>
              <a:rPr lang="en-AU" sz="1200" kern="1200" dirty="0">
                <a:solidFill>
                  <a:schemeClr val="tx1"/>
                </a:solidFill>
                <a:effectLst/>
                <a:latin typeface="+mn-lt"/>
                <a:ea typeface="+mn-ea"/>
                <a:cs typeface="+mn-cs"/>
              </a:rPr>
              <a:t>How did the nurse broach the topic of enhancing safety? </a:t>
            </a:r>
          </a:p>
          <a:p>
            <a:pPr marL="685800" lvl="1" indent="-228600">
              <a:buFont typeface="+mj-lt"/>
              <a:buAutoNum type="alphaLcPeriod"/>
            </a:pPr>
            <a:r>
              <a:rPr lang="en-AU" sz="1200" kern="1200" dirty="0">
                <a:solidFill>
                  <a:schemeClr val="tx1"/>
                </a:solidFill>
                <a:effectLst/>
                <a:latin typeface="+mn-lt"/>
                <a:ea typeface="+mn-ea"/>
                <a:cs typeface="+mn-cs"/>
              </a:rPr>
              <a:t>How did the nurse convey respect for Maria’s decisions? </a:t>
            </a:r>
          </a:p>
          <a:p>
            <a:pPr marL="685800" lvl="1" indent="-228600">
              <a:buFont typeface="+mj-lt"/>
              <a:buAutoNum type="alphaLcPeriod"/>
            </a:pPr>
            <a:r>
              <a:rPr lang="en-AU" sz="1200" kern="1200" dirty="0">
                <a:solidFill>
                  <a:schemeClr val="tx1"/>
                </a:solidFill>
                <a:effectLst/>
                <a:latin typeface="+mn-lt"/>
                <a:ea typeface="+mn-ea"/>
                <a:cs typeface="+mn-cs"/>
              </a:rPr>
              <a:t>How did the nurse help Maria to make a safety plan?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kern="1200" dirty="0">
                <a:solidFill>
                  <a:schemeClr val="tx1"/>
                </a:solidFill>
                <a:effectLst/>
                <a:latin typeface="+mn-lt"/>
                <a:ea typeface="+mn-ea"/>
                <a:cs typeface="+mn-cs"/>
              </a:rPr>
              <a:t>The video can be played directly from the weblink </a:t>
            </a:r>
            <a:r>
              <a:rPr lang="en-AU" sz="1200" u="sng" kern="1200" dirty="0">
                <a:solidFill>
                  <a:schemeClr val="tx1"/>
                </a:solidFill>
                <a:effectLst/>
                <a:latin typeface="+mn-lt"/>
                <a:ea typeface="+mn-ea"/>
                <a:cs typeface="+mn-cs"/>
                <a:hlinkClick r:id="rId3"/>
              </a:rPr>
              <a:t>https://youtu.be/D5Pgnsw-xXs</a:t>
            </a:r>
            <a:r>
              <a:rPr lang="en-AU" sz="1200" kern="1200" dirty="0">
                <a:solidFill>
                  <a:schemeClr val="tx1"/>
                </a:solidFill>
                <a:effectLst/>
                <a:latin typeface="+mn-lt"/>
                <a:ea typeface="+mn-ea"/>
                <a:cs typeface="+mn-cs"/>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kern="1200" dirty="0">
                <a:solidFill>
                  <a:schemeClr val="tx1"/>
                </a:solidFill>
                <a:effectLst/>
                <a:latin typeface="+mn-lt"/>
                <a:ea typeface="+mn-ea"/>
                <a:cs typeface="+mn-cs"/>
              </a:rPr>
              <a:t>Play the section from time 7:33-12:22.</a:t>
            </a:r>
          </a:p>
          <a:p>
            <a:endParaRPr lang="en-AU" dirty="0"/>
          </a:p>
        </p:txBody>
      </p:sp>
      <p:sp>
        <p:nvSpPr>
          <p:cNvPr id="4" name="Slide Number Placeholder 3"/>
          <p:cNvSpPr>
            <a:spLocks noGrp="1"/>
          </p:cNvSpPr>
          <p:nvPr>
            <p:ph type="sldNum" sz="quarter" idx="10"/>
          </p:nvPr>
        </p:nvSpPr>
        <p:spPr/>
        <p:txBody>
          <a:bodyPr/>
          <a:lstStyle/>
          <a:p>
            <a:fld id="{130ABB0F-A45D-4AD8-9AAB-4272F436BF6B}" type="slidenum">
              <a:rPr lang="en-AU" smtClean="0"/>
              <a:t>12</a:t>
            </a:fld>
            <a:endParaRPr lang="en-AU"/>
          </a:p>
        </p:txBody>
      </p:sp>
    </p:spTree>
    <p:extLst>
      <p:ext uri="{BB962C8B-B14F-4D97-AF65-F5344CB8AC3E}">
        <p14:creationId xmlns:p14="http://schemas.microsoft.com/office/powerpoint/2010/main" val="32676768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Purpose: To observe a health provider talking about safety and respecting a patient’s decisions</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Time: 15 minutes (5 minutes video, 10 minutes discussion)</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Instructions:</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Ask students to watch the video and pay attention to how the nurse first asks about safety, respects Maria’s decisions and helps her make a safety plan</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After the video discuss the following questions amongst the group:</a:t>
            </a:r>
          </a:p>
          <a:p>
            <a:pPr marL="342900" marR="0" lvl="0" indent="-342900" algn="l" defTabSz="457200" rtl="0" eaLnBrk="1" fontAlgn="auto" latinLnBrk="0" hangingPunct="1">
              <a:lnSpc>
                <a:spcPct val="100000"/>
              </a:lnSpc>
              <a:spcBef>
                <a:spcPct val="20000"/>
              </a:spcBef>
              <a:spcAft>
                <a:spcPts val="0"/>
              </a:spcAft>
              <a:buClrTx/>
              <a:buSzTx/>
              <a:buFont typeface="+mj-lt"/>
              <a:buAutoNum type="arabicPeriod"/>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How did the nurse bring up the topic of enhancing safety? </a:t>
            </a:r>
          </a:p>
          <a:p>
            <a:pPr marL="742950" marR="0" lvl="1" indent="-285750" algn="l" defTabSz="457200" rtl="0" eaLnBrk="1" fontAlgn="auto" latinLnBrk="0" hangingPunct="1">
              <a:lnSpc>
                <a:spcPct val="100000"/>
              </a:lnSpc>
              <a:spcBef>
                <a:spcPct val="20000"/>
              </a:spcBef>
              <a:spcAft>
                <a:spcPts val="0"/>
              </a:spcAft>
              <a:buClrTx/>
              <a:buSzTx/>
              <a:buFont typeface="Arial"/>
              <a:buChar char="–"/>
              <a:tabLst/>
              <a:defRPr/>
            </a:pPr>
            <a:r>
              <a:rPr kumimoji="0" lang="en-US" sz="1500" b="0" i="1" u="none" strike="noStrike" kern="1200" cap="none" spc="0" normalizeH="0" baseline="0" noProof="0" dirty="0">
                <a:ln>
                  <a:noFill/>
                </a:ln>
                <a:solidFill>
                  <a:prstClr val="black"/>
                </a:solidFill>
                <a:effectLst/>
                <a:uLnTx/>
                <a:uFillTx/>
                <a:latin typeface="+mn-lt"/>
                <a:ea typeface="+mn-ea"/>
                <a:cs typeface="+mn-cs"/>
              </a:rPr>
              <a:t>Asks how often the violence happens, how long it has been happening, whether he is violent with the children, “</a:t>
            </a:r>
            <a:r>
              <a:rPr kumimoji="0" lang="en-AU" sz="1500" b="0" i="1" u="none" strike="noStrike" kern="1200" cap="none" spc="0" normalizeH="0" baseline="0" noProof="0" dirty="0">
                <a:ln>
                  <a:noFill/>
                </a:ln>
                <a:solidFill>
                  <a:prstClr val="black"/>
                </a:solidFill>
                <a:effectLst/>
                <a:uLnTx/>
                <a:uFillTx/>
                <a:latin typeface="+mn-lt"/>
                <a:ea typeface="+mn-ea"/>
                <a:cs typeface="+mn-cs"/>
              </a:rPr>
              <a:t>I am concerned about your safety and how this is affecting your health”, asked whether she has thought about harming herself. </a:t>
            </a:r>
            <a:endParaRPr kumimoji="0" lang="en-US" sz="1500" b="0" i="1" u="none" strike="noStrike" kern="1200" cap="none" spc="0" normalizeH="0" baseline="0" noProof="0" dirty="0">
              <a:ln>
                <a:noFill/>
              </a:ln>
              <a:solidFill>
                <a:prstClr val="black"/>
              </a:solidFill>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mj-lt"/>
              <a:buAutoNum type="arabicPeriod"/>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How did the nurse convey respect for Maria’s decisions? </a:t>
            </a:r>
          </a:p>
          <a:p>
            <a:pPr marL="742950" marR="0" lvl="1" indent="-285750" algn="l" defTabSz="457200" rtl="0" eaLnBrk="1" fontAlgn="auto" latinLnBrk="0" hangingPunct="1">
              <a:lnSpc>
                <a:spcPct val="100000"/>
              </a:lnSpc>
              <a:spcBef>
                <a:spcPct val="20000"/>
              </a:spcBef>
              <a:spcAft>
                <a:spcPts val="0"/>
              </a:spcAft>
              <a:buClrTx/>
              <a:buSzTx/>
              <a:buFont typeface="Arial"/>
              <a:buChar char="–"/>
              <a:tabLst/>
              <a:defRPr/>
            </a:pPr>
            <a:r>
              <a:rPr kumimoji="0" lang="en-US" sz="1500" b="0" i="1" u="none" strike="noStrike" kern="1200" cap="none" spc="0" normalizeH="0" baseline="0" noProof="0" dirty="0">
                <a:ln>
                  <a:noFill/>
                </a:ln>
                <a:solidFill>
                  <a:prstClr val="black"/>
                </a:solidFill>
                <a:effectLst/>
                <a:uLnTx/>
                <a:uFillTx/>
                <a:latin typeface="+mn-lt"/>
                <a:ea typeface="+mn-ea"/>
                <a:cs typeface="+mn-cs"/>
              </a:rPr>
              <a:t>When Maria did not want to report to the police because it would put her safety at risk the nurse asked “what would you like to do?”, when Maria wanted to go home the nurse asks “</a:t>
            </a:r>
            <a:r>
              <a:rPr kumimoji="0" lang="en-AU" sz="15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Ok but I would like to talk about your safety. Is that ok?”, asks “</a:t>
            </a:r>
            <a:r>
              <a:rPr kumimoji="0" lang="en-AU" sz="1500" b="0" i="1" u="none" strike="noStrike" kern="1200" cap="none" spc="0" normalizeH="0" baseline="0" noProof="0" dirty="0">
                <a:ln>
                  <a:noFill/>
                </a:ln>
                <a:solidFill>
                  <a:prstClr val="black"/>
                </a:solidFill>
                <a:effectLst/>
                <a:uLnTx/>
                <a:uFillTx/>
                <a:latin typeface="+mn-lt"/>
                <a:ea typeface="+mn-ea"/>
                <a:cs typeface="+mn-cs"/>
              </a:rPr>
              <a:t>Ok, what do you want to do about reporting to the police?” and respects her need for time to make a plan with her family. </a:t>
            </a:r>
            <a:endParaRPr kumimoji="0" lang="en-US" sz="1500" b="0" i="1" u="none" strike="noStrike" kern="1200" cap="none" spc="0" normalizeH="0" baseline="0" noProof="0" dirty="0">
              <a:ln>
                <a:noFill/>
              </a:ln>
              <a:solidFill>
                <a:prstClr val="black"/>
              </a:solidFill>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mj-lt"/>
              <a:buAutoNum type="arabicPeriod"/>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How did the nurse help Maria to make a safety plan? </a:t>
            </a:r>
          </a:p>
          <a:p>
            <a:pPr marL="742950" marR="0" lvl="1" indent="-285750" algn="l" defTabSz="457200" rtl="0" eaLnBrk="1" fontAlgn="auto" latinLnBrk="0" hangingPunct="1">
              <a:lnSpc>
                <a:spcPct val="100000"/>
              </a:lnSpc>
              <a:spcBef>
                <a:spcPct val="20000"/>
              </a:spcBef>
              <a:spcAft>
                <a:spcPts val="0"/>
              </a:spcAft>
              <a:buClrTx/>
              <a:buSzTx/>
              <a:buFont typeface="Arial"/>
              <a:buChar char="–"/>
              <a:tabLst/>
              <a:defRPr/>
            </a:pPr>
            <a:r>
              <a:rPr kumimoji="0" lang="en-US" sz="1500" b="0" i="1" u="none" strike="noStrike" kern="1200" cap="none" spc="0" normalizeH="0" baseline="0" noProof="0" dirty="0">
                <a:ln>
                  <a:noFill/>
                </a:ln>
                <a:solidFill>
                  <a:prstClr val="black"/>
                </a:solidFill>
                <a:effectLst/>
                <a:uLnTx/>
                <a:uFillTx/>
                <a:latin typeface="+mn-lt"/>
                <a:ea typeface="+mn-ea"/>
                <a:cs typeface="+mn-cs"/>
              </a:rPr>
              <a:t>Nurse asks whether she feels safe to go home, if she has a safe place she can go, what would happen with the children, transport, help from the </a:t>
            </a:r>
            <a:r>
              <a:rPr kumimoji="0" lang="en-US" sz="1500" b="0" i="1" u="none" strike="noStrike" kern="1200" cap="none" spc="0" normalizeH="0" baseline="0" noProof="0" dirty="0" err="1">
                <a:ln>
                  <a:noFill/>
                </a:ln>
                <a:solidFill>
                  <a:prstClr val="black"/>
                </a:solidFill>
                <a:effectLst/>
                <a:uLnTx/>
                <a:uFillTx/>
                <a:latin typeface="+mn-lt"/>
                <a:ea typeface="+mn-ea"/>
                <a:cs typeface="+mn-cs"/>
              </a:rPr>
              <a:t>neighbours</a:t>
            </a:r>
            <a:r>
              <a:rPr kumimoji="0" lang="en-US" sz="1500" b="0" i="1" u="none" strike="noStrike" kern="1200" cap="none" spc="0" normalizeH="0" baseline="0" noProof="0" dirty="0">
                <a:ln>
                  <a:noFill/>
                </a:ln>
                <a:solidFill>
                  <a:prstClr val="black"/>
                </a:solidFill>
                <a:effectLst/>
                <a:uLnTx/>
                <a:uFillTx/>
                <a:latin typeface="+mn-lt"/>
                <a:ea typeface="+mn-ea"/>
                <a:cs typeface="+mn-cs"/>
              </a:rPr>
              <a:t> or people she trusts, have a bag packed with essential items, gave the number for the police</a:t>
            </a:r>
          </a:p>
        </p:txBody>
      </p:sp>
      <p:sp>
        <p:nvSpPr>
          <p:cNvPr id="4" name="Slide Number Placeholder 3"/>
          <p:cNvSpPr>
            <a:spLocks noGrp="1"/>
          </p:cNvSpPr>
          <p:nvPr>
            <p:ph type="sldNum" sz="quarter" idx="10"/>
          </p:nvPr>
        </p:nvSpPr>
        <p:spPr/>
        <p:txBody>
          <a:bodyPr/>
          <a:lstStyle/>
          <a:p>
            <a:fld id="{130ABB0F-A45D-4AD8-9AAB-4272F436BF6B}" type="slidenum">
              <a:rPr lang="en-AU" smtClean="0"/>
              <a:t>13</a:t>
            </a:fld>
            <a:endParaRPr lang="en-AU"/>
          </a:p>
        </p:txBody>
      </p:sp>
    </p:spTree>
    <p:extLst>
      <p:ext uri="{BB962C8B-B14F-4D97-AF65-F5344CB8AC3E}">
        <p14:creationId xmlns:p14="http://schemas.microsoft.com/office/powerpoint/2010/main" val="6247402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Purpose: Practice assessing danger </a:t>
            </a:r>
            <a:r>
              <a:rPr lang="en-AU" baseline="0" dirty="0"/>
              <a:t>and making a safety plan</a:t>
            </a:r>
          </a:p>
          <a:p>
            <a:endParaRPr lang="en-AU" baseline="0" dirty="0"/>
          </a:p>
          <a:p>
            <a:r>
              <a:rPr lang="en-AU" baseline="0" dirty="0"/>
              <a:t>Time: 20 minutes (5 minutes to read the case study, 5 minutes each to practice safety planning, 5 minutes for feedback)</a:t>
            </a:r>
          </a:p>
          <a:p>
            <a:endParaRPr lang="en-AU" baseline="0" dirty="0"/>
          </a:p>
          <a:p>
            <a:r>
              <a:rPr lang="en-AU" baseline="0" dirty="0"/>
              <a:t>Instructions:</a:t>
            </a:r>
          </a:p>
          <a:p>
            <a:pPr marL="228600" indent="-228600">
              <a:buAutoNum type="arabicPeriod"/>
            </a:pPr>
            <a:r>
              <a:rPr lang="en-AU" dirty="0"/>
              <a:t>Break into groups of two, one will be the patient, Merita, and one will be the</a:t>
            </a:r>
            <a:r>
              <a:rPr lang="en-AU" baseline="0" dirty="0"/>
              <a:t> health provider</a:t>
            </a:r>
            <a:r>
              <a:rPr lang="en-AU" dirty="0"/>
              <a:t> </a:t>
            </a:r>
          </a:p>
          <a:p>
            <a:pPr marL="228600" indent="-228600">
              <a:buAutoNum type="arabicPeriod"/>
            </a:pPr>
            <a:r>
              <a:rPr lang="en-AU" dirty="0"/>
              <a:t>Read the case study and take turns being Merita and the</a:t>
            </a:r>
            <a:r>
              <a:rPr lang="en-AU" baseline="0" dirty="0"/>
              <a:t> health provider</a:t>
            </a:r>
          </a:p>
          <a:p>
            <a:pPr marL="228600" indent="-228600">
              <a:buAutoNum type="arabicPeriod"/>
            </a:pPr>
            <a:r>
              <a:rPr lang="en-AU" baseline="0" dirty="0"/>
              <a:t>As the health provider, use the handout on ‘danger assessment and safety planning’ to identify with Merita the level of danger she is in and assist her in developing a safety plan</a:t>
            </a:r>
          </a:p>
          <a:p>
            <a:pPr marL="228600" indent="-228600">
              <a:buAutoNum type="arabicPeriod"/>
            </a:pPr>
            <a:endParaRPr lang="en-AU" baseline="0" dirty="0"/>
          </a:p>
          <a:p>
            <a:r>
              <a:rPr lang="en-AU" sz="1200" i="1" u="sng" kern="1200" dirty="0">
                <a:solidFill>
                  <a:schemeClr val="tx1"/>
                </a:solidFill>
                <a:effectLst/>
                <a:latin typeface="+mn-lt"/>
                <a:ea typeface="+mn-ea"/>
                <a:cs typeface="+mn-cs"/>
              </a:rPr>
              <a:t>Case study:</a:t>
            </a:r>
            <a:endParaRPr lang="en-AU" sz="1200" kern="1200" dirty="0">
              <a:solidFill>
                <a:schemeClr val="tx1"/>
              </a:solidFill>
              <a:effectLst/>
              <a:latin typeface="+mn-lt"/>
              <a:ea typeface="+mn-ea"/>
              <a:cs typeface="+mn-cs"/>
            </a:endParaRPr>
          </a:p>
          <a:p>
            <a:r>
              <a:rPr lang="en-AU" sz="1200" i="1" kern="1200" dirty="0">
                <a:solidFill>
                  <a:schemeClr val="tx1"/>
                </a:solidFill>
                <a:effectLst/>
                <a:latin typeface="+mn-lt"/>
                <a:ea typeface="+mn-ea"/>
                <a:cs typeface="+mn-cs"/>
              </a:rPr>
              <a:t>Merita has arrived at the health centre with her two young children. She has soft tissue injuries to her upper arms where she has been held down by her husband and she also has abrasions around her neck where he has tried to strangle her with the handles of her basket. She tells the health provider that she has been beaten by her husband. </a:t>
            </a:r>
            <a:endParaRPr lang="en-AU" sz="1200" kern="1200" dirty="0">
              <a:solidFill>
                <a:schemeClr val="tx1"/>
              </a:solidFill>
              <a:effectLst/>
              <a:latin typeface="+mn-lt"/>
              <a:ea typeface="+mn-ea"/>
              <a:cs typeface="+mn-cs"/>
            </a:endParaRPr>
          </a:p>
          <a:p>
            <a:pPr marL="0" indent="0">
              <a:buNone/>
            </a:pPr>
            <a:endParaRPr lang="en-AU" baseline="0" dirty="0"/>
          </a:p>
          <a:p>
            <a:pPr marL="0" indent="0">
              <a:buNone/>
            </a:pPr>
            <a:r>
              <a:rPr lang="en-AU" baseline="0" dirty="0"/>
              <a:t>Lead a discussion with the larger group:</a:t>
            </a:r>
          </a:p>
          <a:p>
            <a:pPr marL="685800" lvl="1" indent="-228600">
              <a:buFont typeface="+mj-lt"/>
              <a:buAutoNum type="alphaLcPeriod"/>
            </a:pPr>
            <a:r>
              <a:rPr lang="en-AU" dirty="0"/>
              <a:t>As Merita,</a:t>
            </a:r>
            <a:r>
              <a:rPr lang="en-AU" baseline="0" dirty="0"/>
              <a:t> what questions did you find useful or not useful?</a:t>
            </a:r>
          </a:p>
          <a:p>
            <a:pPr marL="685800" lvl="1" indent="-228600">
              <a:buFont typeface="+mj-lt"/>
              <a:buAutoNum type="alphaLcPeriod"/>
            </a:pPr>
            <a:r>
              <a:rPr lang="en-AU" baseline="0" dirty="0"/>
              <a:t>How realistic did you think the safety plan was?</a:t>
            </a:r>
          </a:p>
          <a:p>
            <a:pPr marL="685800" lvl="1" indent="-228600">
              <a:buFont typeface="+mj-lt"/>
              <a:buAutoNum type="alphaLcPeriod"/>
            </a:pPr>
            <a:r>
              <a:rPr lang="en-AU" baseline="0" dirty="0"/>
              <a:t>As the health provider, what was most difficult about this exercise?</a:t>
            </a:r>
          </a:p>
          <a:p>
            <a:pPr marL="685800" lvl="1" indent="-228600">
              <a:buFont typeface="+mj-lt"/>
              <a:buAutoNum type="alphaLcPeriod"/>
            </a:pPr>
            <a:r>
              <a:rPr lang="en-AU" baseline="0" dirty="0"/>
              <a:t>As the health provider, how did you feel at the end of the discussion with Merita? </a:t>
            </a:r>
            <a:endParaRPr lang="en-AU" dirty="0"/>
          </a:p>
        </p:txBody>
      </p:sp>
      <p:sp>
        <p:nvSpPr>
          <p:cNvPr id="4" name="Slide Number Placeholder 3"/>
          <p:cNvSpPr>
            <a:spLocks noGrp="1"/>
          </p:cNvSpPr>
          <p:nvPr>
            <p:ph type="sldNum" sz="quarter" idx="10"/>
          </p:nvPr>
        </p:nvSpPr>
        <p:spPr/>
        <p:txBody>
          <a:bodyPr/>
          <a:lstStyle/>
          <a:p>
            <a:fld id="{130ABB0F-A45D-4AD8-9AAB-4272F436BF6B}" type="slidenum">
              <a:rPr lang="en-AU" smtClean="0"/>
              <a:t>14</a:t>
            </a:fld>
            <a:endParaRPr lang="en-AU"/>
          </a:p>
        </p:txBody>
      </p:sp>
    </p:spTree>
    <p:extLst>
      <p:ext uri="{BB962C8B-B14F-4D97-AF65-F5344CB8AC3E}">
        <p14:creationId xmlns:p14="http://schemas.microsoft.com/office/powerpoint/2010/main" val="8918258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sz="1200" b="0" i="0" u="none" strike="noStrike" kern="1200" baseline="0" dirty="0">
                <a:solidFill>
                  <a:schemeClr val="tx1"/>
                </a:solidFill>
                <a:latin typeface="+mn-lt"/>
                <a:ea typeface="+mn-ea"/>
                <a:cs typeface="+mn-cs"/>
              </a:rPr>
              <a:t>It is not recommended for a health provider to counsel both the woman and the man about domestic violence or about their relationship</a:t>
            </a:r>
          </a:p>
          <a:p>
            <a:pPr marL="171450" indent="-171450">
              <a:buFont typeface="Arial" panose="020B0604020202020204" pitchFamily="34" charset="0"/>
              <a:buChar char="•"/>
            </a:pPr>
            <a:r>
              <a:rPr lang="en-AU" sz="1200" b="0" i="0" u="none" strike="noStrike" kern="1200" baseline="0" dirty="0">
                <a:solidFill>
                  <a:schemeClr val="tx1"/>
                </a:solidFill>
                <a:latin typeface="+mn-lt"/>
                <a:ea typeface="+mn-ea"/>
                <a:cs typeface="+mn-cs"/>
              </a:rPr>
              <a:t>If the health provider is seeing both of them as a patient, the man should be referred to see a different health provider. </a:t>
            </a:r>
          </a:p>
          <a:p>
            <a:pPr marL="171450" indent="-171450">
              <a:buFont typeface="Arial" panose="020B0604020202020204" pitchFamily="34" charset="0"/>
              <a:buChar char="•"/>
            </a:pPr>
            <a:r>
              <a:rPr lang="en-AU" sz="1200" b="0" i="0" u="none" strike="noStrike" kern="1200" baseline="0" dirty="0">
                <a:solidFill>
                  <a:schemeClr val="tx1"/>
                </a:solidFill>
                <a:latin typeface="+mn-lt"/>
                <a:ea typeface="+mn-ea"/>
                <a:cs typeface="+mn-cs"/>
              </a:rPr>
              <a:t>Many men who use violence are worried the woman will tell others about it. If the health provider is seeing both the man and the woman there is a danger they could accidently reveal information about her and he might retaliate against her. </a:t>
            </a:r>
          </a:p>
          <a:p>
            <a:pPr marL="171450" indent="-171450">
              <a:buFont typeface="Arial" panose="020B0604020202020204" pitchFamily="34" charset="0"/>
              <a:buChar char="•"/>
            </a:pPr>
            <a:r>
              <a:rPr lang="en-AU" sz="1200" b="0" i="0" u="none" strike="noStrike" kern="1200" baseline="0" dirty="0">
                <a:solidFill>
                  <a:schemeClr val="tx1"/>
                </a:solidFill>
                <a:latin typeface="+mn-lt"/>
                <a:ea typeface="+mn-ea"/>
                <a:cs typeface="+mn-cs"/>
              </a:rPr>
              <a:t>Men can also be persuasive in denying or justifying their violence, while blaming the woman and minimising their responsibility for their own behaviour. It is important for a different health provider to hear the woman’s story, so they are not influenced by him. </a:t>
            </a:r>
            <a:endParaRPr lang="en-AU" dirty="0"/>
          </a:p>
        </p:txBody>
      </p:sp>
      <p:sp>
        <p:nvSpPr>
          <p:cNvPr id="4" name="Slide Number Placeholder 3"/>
          <p:cNvSpPr>
            <a:spLocks noGrp="1"/>
          </p:cNvSpPr>
          <p:nvPr>
            <p:ph type="sldNum" sz="quarter" idx="5"/>
          </p:nvPr>
        </p:nvSpPr>
        <p:spPr/>
        <p:txBody>
          <a:bodyPr/>
          <a:lstStyle/>
          <a:p>
            <a:fld id="{130ABB0F-A45D-4AD8-9AAB-4272F436BF6B}" type="slidenum">
              <a:rPr lang="en-AU" smtClean="0"/>
              <a:t>15</a:t>
            </a:fld>
            <a:endParaRPr lang="en-AU"/>
          </a:p>
        </p:txBody>
      </p:sp>
    </p:spTree>
    <p:extLst>
      <p:ext uri="{BB962C8B-B14F-4D97-AF65-F5344CB8AC3E}">
        <p14:creationId xmlns:p14="http://schemas.microsoft.com/office/powerpoint/2010/main" val="8600977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Read the case example in the slide below, which shows why confidentiality is so important and why you should never speak to the perpetrator or the woman’s family about the information she gives you.</a:t>
            </a:r>
          </a:p>
          <a:p>
            <a:r>
              <a:rPr lang="en-AU" sz="1200" kern="1200" dirty="0">
                <a:solidFill>
                  <a:schemeClr val="tx1"/>
                </a:solidFill>
                <a:effectLst/>
                <a:latin typeface="+mn-lt"/>
                <a:ea typeface="+mn-ea"/>
                <a:cs typeface="+mn-cs"/>
              </a:rPr>
              <a:t> </a:t>
            </a:r>
          </a:p>
          <a:p>
            <a:r>
              <a:rPr lang="en-AU" sz="1200" i="1" kern="1200" dirty="0">
                <a:solidFill>
                  <a:schemeClr val="tx1"/>
                </a:solidFill>
                <a:effectLst/>
                <a:latin typeface="+mn-lt"/>
                <a:ea typeface="+mn-ea"/>
                <a:cs typeface="+mn-cs"/>
              </a:rPr>
              <a:t>Doctor Ana was working in a sub-district CHC. She provided care to a married couple, Maria and Antonio, by themselves and together some times. She thought they were both sad because they were from a different district and had no family to help them. She thought she had a good relationship with the couple and they talked about their children. Maria had made a lovely woven cloth when Dr Ana had a new baby. One day, Maria came to see her by herself and she had some bruising. When Dr Ana asked about it, Maria disclosed she had been experiencing serious abuse from her husband Antonio for quite a long time. Dr Ana offered her some counselling but did not say anything about what she might say to Antonio. When Antonio came to the clinic to get his tablets, Dr Ana asked him few questions about his anger. Antonio guessed  immediately that Maria must have told the doctor. He stood up, said ‘she has told you, hasn’t she!’ and he said ‘you won’t see us again!’ Dr Ana was very upset and tried several times to call Maria to tell her what had happened and to warn her. But when the phone was answered, it was Antonio and he slammed the phone down. Dr Ana remained very upset, as she realised that she had not discussed with Maria what she was going to say to Antonio. She knew Maria had no idea that she would try to talk to Antonio – and break her confidentiality – and put her in danger of a further beating. She never did see the couple again, Maria lost her access to a caring doctor and shortly afterwards they moved away. </a:t>
            </a:r>
          </a:p>
          <a:p>
            <a:endParaRPr lang="en-AU"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Remind students </a:t>
            </a:r>
          </a:p>
          <a:p>
            <a:pPr marL="628650" lvl="1" indent="-171450">
              <a:buFont typeface="Arial" panose="020B0604020202020204" pitchFamily="34" charset="0"/>
              <a:buChar char="•"/>
            </a:pPr>
            <a:r>
              <a:rPr lang="en-AU" sz="1200" kern="1200" dirty="0">
                <a:solidFill>
                  <a:schemeClr val="tx1"/>
                </a:solidFill>
                <a:effectLst/>
                <a:latin typeface="+mn-lt"/>
                <a:ea typeface="+mn-ea"/>
                <a:cs typeface="+mn-cs"/>
              </a:rPr>
              <a:t>Never break confidentiality</a:t>
            </a:r>
          </a:p>
          <a:p>
            <a:pPr marL="628650" lvl="1" indent="-171450">
              <a:buFont typeface="Arial" panose="020B0604020202020204" pitchFamily="34" charset="0"/>
              <a:buChar char="•"/>
            </a:pPr>
            <a:r>
              <a:rPr lang="en-AU" sz="1200" kern="1200" dirty="0">
                <a:solidFill>
                  <a:schemeClr val="tx1"/>
                </a:solidFill>
                <a:effectLst/>
                <a:latin typeface="+mn-lt"/>
                <a:ea typeface="+mn-ea"/>
                <a:cs typeface="+mn-cs"/>
              </a:rPr>
              <a:t>Always discuss what you might do and ask permission from the woman</a:t>
            </a:r>
          </a:p>
          <a:p>
            <a:pPr marL="628650" lvl="1" indent="-171450">
              <a:buFont typeface="Arial" panose="020B0604020202020204" pitchFamily="34" charset="0"/>
              <a:buChar char="•"/>
            </a:pPr>
            <a:r>
              <a:rPr lang="en-AU" sz="1200" kern="1200" dirty="0">
                <a:solidFill>
                  <a:schemeClr val="tx1"/>
                </a:solidFill>
                <a:effectLst/>
                <a:latin typeface="+mn-lt"/>
                <a:ea typeface="+mn-ea"/>
                <a:cs typeface="+mn-cs"/>
              </a:rPr>
              <a:t>She knows best about her safety. </a:t>
            </a:r>
          </a:p>
          <a:p>
            <a:endParaRPr lang="en-AU" dirty="0"/>
          </a:p>
        </p:txBody>
      </p:sp>
      <p:sp>
        <p:nvSpPr>
          <p:cNvPr id="4" name="Slide Number Placeholder 3"/>
          <p:cNvSpPr>
            <a:spLocks noGrp="1"/>
          </p:cNvSpPr>
          <p:nvPr>
            <p:ph type="sldNum" sz="quarter" idx="5"/>
          </p:nvPr>
        </p:nvSpPr>
        <p:spPr/>
        <p:txBody>
          <a:bodyPr/>
          <a:lstStyle/>
          <a:p>
            <a:fld id="{B7DCE74D-A1A5-49E7-A179-F477CA196DC2}" type="slidenum">
              <a:rPr lang="en-AU" smtClean="0"/>
              <a:t>16</a:t>
            </a:fld>
            <a:endParaRPr lang="en-AU"/>
          </a:p>
        </p:txBody>
      </p:sp>
    </p:spTree>
    <p:extLst>
      <p:ext uri="{BB962C8B-B14F-4D97-AF65-F5344CB8AC3E}">
        <p14:creationId xmlns:p14="http://schemas.microsoft.com/office/powerpoint/2010/main" val="27733623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sz="1200" b="0" i="0" u="none" strike="noStrike" kern="1200" baseline="0" dirty="0">
                <a:solidFill>
                  <a:schemeClr val="tx1"/>
                </a:solidFill>
                <a:latin typeface="+mn-lt"/>
                <a:ea typeface="+mn-ea"/>
                <a:cs typeface="+mn-cs"/>
              </a:rPr>
              <a:t>If you identify a man who uses violence you should do the following in addition to normal medical care</a:t>
            </a:r>
          </a:p>
          <a:p>
            <a:pPr marL="171450" indent="-171450">
              <a:buFont typeface="Arial" panose="020B0604020202020204" pitchFamily="34" charset="0"/>
              <a:buChar char="•"/>
            </a:pPr>
            <a:r>
              <a:rPr lang="en-AU" sz="1200" b="0" i="0" u="none" strike="noStrike" kern="1200" baseline="0" dirty="0">
                <a:solidFill>
                  <a:schemeClr val="tx1"/>
                </a:solidFill>
                <a:latin typeface="+mn-lt"/>
                <a:ea typeface="+mn-ea"/>
                <a:cs typeface="+mn-cs"/>
              </a:rPr>
              <a:t>Do a health assessment and take a history – especially for suicidality, substance abuse, mental health, any adverse childhood experiences and weapon ownership</a:t>
            </a:r>
          </a:p>
          <a:p>
            <a:pPr marL="171450" indent="-171450">
              <a:buFont typeface="Arial" panose="020B0604020202020204" pitchFamily="34" charset="0"/>
              <a:buChar char="•"/>
            </a:pPr>
            <a:r>
              <a:rPr lang="en-AU" sz="1200" b="0" i="0" u="none" strike="noStrike" kern="1200" baseline="0" dirty="0">
                <a:solidFill>
                  <a:schemeClr val="tx1"/>
                </a:solidFill>
                <a:latin typeface="+mn-lt"/>
                <a:ea typeface="+mn-ea"/>
                <a:cs typeface="+mn-cs"/>
              </a:rPr>
              <a:t>Convey that abuse and violence are not okay – condemn the actions, not the person</a:t>
            </a:r>
          </a:p>
          <a:p>
            <a:pPr marL="171450" indent="-171450">
              <a:buFont typeface="Arial" panose="020B0604020202020204" pitchFamily="34" charset="0"/>
              <a:buChar char="•"/>
            </a:pPr>
            <a:r>
              <a:rPr lang="en-AU" sz="1200" b="0" i="0" u="none" strike="noStrike" kern="1200" baseline="0" dirty="0">
                <a:solidFill>
                  <a:schemeClr val="tx1"/>
                </a:solidFill>
                <a:latin typeface="+mn-lt"/>
                <a:ea typeface="+mn-ea"/>
                <a:cs typeface="+mn-cs"/>
              </a:rPr>
              <a:t>Enhance safety of women and children - Immediate safety of the partner and any children should be the main concern for a health provider when a man who uses domestic violence is identified.</a:t>
            </a:r>
          </a:p>
          <a:p>
            <a:pPr marL="171450" indent="-171450">
              <a:buFont typeface="Arial" panose="020B0604020202020204" pitchFamily="34" charset="0"/>
              <a:buChar char="•"/>
            </a:pPr>
            <a:r>
              <a:rPr lang="en-AU" sz="1200" b="0" i="0" u="none" strike="noStrike" kern="1200" baseline="0" dirty="0">
                <a:solidFill>
                  <a:schemeClr val="tx1"/>
                </a:solidFill>
                <a:latin typeface="+mn-lt"/>
                <a:ea typeface="+mn-ea"/>
                <a:cs typeface="+mn-cs"/>
              </a:rPr>
              <a:t>Encourage a change in attitudes – help the man take responsibility for his behaviour and encourage active uptake of referrals.</a:t>
            </a:r>
          </a:p>
          <a:p>
            <a:pPr marL="171450" indent="-171450">
              <a:buFont typeface="Arial" panose="020B0604020202020204" pitchFamily="34" charset="0"/>
              <a:buChar char="•"/>
            </a:pPr>
            <a:r>
              <a:rPr lang="en-AU" sz="1200" b="0" i="0" u="none" strike="noStrike" kern="1200" baseline="0" dirty="0">
                <a:solidFill>
                  <a:schemeClr val="tx1"/>
                </a:solidFill>
                <a:latin typeface="+mn-lt"/>
                <a:ea typeface="+mn-ea"/>
                <a:cs typeface="+mn-cs"/>
              </a:rPr>
              <a:t>Referral to a men’s behaviour change program is the best option. Some of these programs are currently being developed in Timor so ask around about what is available in your area. If he has mental health or drug/alcohol problems, check what referral services are available.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Report known incidences of abuse to the police – </a:t>
            </a:r>
            <a:r>
              <a:rPr lang="en-AU" sz="1200" b="0" i="0" u="none" strike="noStrike" kern="1200" baseline="0" dirty="0">
                <a:solidFill>
                  <a:schemeClr val="tx1"/>
                </a:solidFill>
                <a:latin typeface="+mn-lt"/>
                <a:ea typeface="+mn-ea"/>
                <a:cs typeface="+mn-cs"/>
              </a:rPr>
              <a:t>especially if severe violence, sexual assault or child abuse is involved then you have a responsibility to report the case to the police. </a:t>
            </a:r>
            <a:endParaRPr lang="en-AU" dirty="0"/>
          </a:p>
        </p:txBody>
      </p:sp>
      <p:sp>
        <p:nvSpPr>
          <p:cNvPr id="4" name="Slide Number Placeholder 3"/>
          <p:cNvSpPr>
            <a:spLocks noGrp="1"/>
          </p:cNvSpPr>
          <p:nvPr>
            <p:ph type="sldNum" sz="quarter" idx="5"/>
          </p:nvPr>
        </p:nvSpPr>
        <p:spPr/>
        <p:txBody>
          <a:bodyPr/>
          <a:lstStyle/>
          <a:p>
            <a:fld id="{130ABB0F-A45D-4AD8-9AAB-4272F436BF6B}" type="slidenum">
              <a:rPr lang="en-AU" smtClean="0"/>
              <a:t>18</a:t>
            </a:fld>
            <a:endParaRPr lang="en-AU"/>
          </a:p>
        </p:txBody>
      </p:sp>
    </p:spTree>
    <p:extLst>
      <p:ext uri="{BB962C8B-B14F-4D97-AF65-F5344CB8AC3E}">
        <p14:creationId xmlns:p14="http://schemas.microsoft.com/office/powerpoint/2010/main" val="8405140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Doing a danger assessment can help in understanding a women’s immediate risk and safety needs.   </a:t>
            </a:r>
            <a:endParaRPr lang="en-AU"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Remember to trust your client if she feels she is in severe danger</a:t>
            </a:r>
            <a:r>
              <a:rPr lang="en-US" sz="1200" kern="1200" baseline="0" dirty="0">
                <a:solidFill>
                  <a:schemeClr val="tx1"/>
                </a:solidFill>
                <a:effectLst/>
                <a:latin typeface="+mn-lt"/>
                <a:ea typeface="+mn-ea"/>
                <a:cs typeface="+mn-cs"/>
              </a:rPr>
              <a:t> and help her to access a safe house</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Doing</a:t>
            </a:r>
            <a:r>
              <a:rPr lang="en-US" sz="1200" kern="1200" baseline="0" dirty="0">
                <a:solidFill>
                  <a:schemeClr val="tx1"/>
                </a:solidFill>
                <a:effectLst/>
                <a:latin typeface="+mn-lt"/>
                <a:ea typeface="+mn-ea"/>
                <a:cs typeface="+mn-cs"/>
              </a:rPr>
              <a:t> a safety plan can help women recognize violence and it’s impact, clarify their </a:t>
            </a:r>
            <a:r>
              <a:rPr lang="en-US" sz="1200" kern="1200" baseline="0" dirty="0" err="1">
                <a:solidFill>
                  <a:schemeClr val="tx1"/>
                </a:solidFill>
                <a:effectLst/>
                <a:latin typeface="+mn-lt"/>
                <a:ea typeface="+mn-ea"/>
                <a:cs typeface="+mn-cs"/>
              </a:rPr>
              <a:t>priorites</a:t>
            </a:r>
            <a:r>
              <a:rPr lang="en-US" sz="1200" kern="1200" baseline="0" dirty="0">
                <a:solidFill>
                  <a:schemeClr val="tx1"/>
                </a:solidFill>
                <a:effectLst/>
                <a:latin typeface="+mn-lt"/>
                <a:ea typeface="+mn-ea"/>
                <a:cs typeface="+mn-cs"/>
              </a:rPr>
              <a:t> and how they can get help for those priorities</a:t>
            </a:r>
            <a:endParaRPr lang="en-AU"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Being empathetic, listening and communicating well will help when</a:t>
            </a:r>
            <a:r>
              <a:rPr lang="en-US" sz="1200" kern="1200" baseline="0" dirty="0">
                <a:solidFill>
                  <a:schemeClr val="tx1"/>
                </a:solidFill>
                <a:effectLst/>
                <a:latin typeface="+mn-lt"/>
                <a:ea typeface="+mn-ea"/>
                <a:cs typeface="+mn-cs"/>
              </a:rPr>
              <a:t> asking questions in the danger assessment and safety plan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You should never counsel both a man and woman about domestic violence and never reveal her information without her permission. </a:t>
            </a:r>
            <a:endParaRPr lang="en-AU"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authors of violence to a different health provider who can convey that violence is not acceptable, encourage him to take responsibility and refer him to services that can help him change his </a:t>
            </a:r>
            <a:r>
              <a:rPr lang="en-US" sz="1200" kern="1200" dirty="0" err="1">
                <a:solidFill>
                  <a:schemeClr val="tx1"/>
                </a:solidFill>
                <a:effectLst/>
                <a:latin typeface="+mn-lt"/>
                <a:ea typeface="+mn-ea"/>
                <a:cs typeface="+mn-cs"/>
              </a:rPr>
              <a:t>behaviour</a:t>
            </a:r>
            <a:r>
              <a:rPr lang="en-US" sz="1200" kern="1200" dirty="0">
                <a:solidFill>
                  <a:schemeClr val="tx1"/>
                </a:solidFill>
                <a:effectLst/>
                <a:latin typeface="+mn-lt"/>
                <a:ea typeface="+mn-ea"/>
                <a:cs typeface="+mn-cs"/>
              </a:rPr>
              <a:t>  </a:t>
            </a:r>
            <a:endParaRPr lang="en-US" sz="1200" kern="1200" baseline="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Remember – learning how to respond to domestic violence, sexual assault and child abuse can be difficult. If you are experiencing any distress you can come and talk to me after class or you can contact the services listed in the referral handout. </a:t>
            </a:r>
            <a:endParaRPr lang="en-AU" sz="1200"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130ABB0F-A45D-4AD8-9AAB-4272F436BF6B}" type="slidenum">
              <a:rPr lang="en-AU" smtClean="0"/>
              <a:t>19</a:t>
            </a:fld>
            <a:endParaRPr lang="en-AU"/>
          </a:p>
        </p:txBody>
      </p:sp>
    </p:spTree>
    <p:extLst>
      <p:ext uri="{BB962C8B-B14F-4D97-AF65-F5344CB8AC3E}">
        <p14:creationId xmlns:p14="http://schemas.microsoft.com/office/powerpoint/2010/main" val="2937512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As</a:t>
            </a:r>
            <a:r>
              <a:rPr lang="en-US" baseline="0" dirty="0"/>
              <a:t>k the students ‘c</a:t>
            </a:r>
            <a:r>
              <a:rPr lang="en-US" dirty="0"/>
              <a:t>an anyone tell me the steps in </a:t>
            </a:r>
            <a:r>
              <a:rPr lang="en-US" dirty="0" err="1"/>
              <a:t>Hahu</a:t>
            </a:r>
            <a:r>
              <a:rPr lang="en-US" dirty="0"/>
              <a:t> </a:t>
            </a:r>
            <a:r>
              <a:rPr lang="en-US" dirty="0" err="1"/>
              <a:t>Relasaun</a:t>
            </a:r>
            <a:r>
              <a:rPr lang="en-US" dirty="0"/>
              <a:t>?’ Compliment the student who recalls</a:t>
            </a:r>
            <a:r>
              <a:rPr lang="en-US" baseline="0" dirty="0"/>
              <a:t> it.</a:t>
            </a:r>
          </a:p>
          <a:p>
            <a:pPr marL="171450" indent="-171450">
              <a:buFont typeface="Arial" panose="020B0604020202020204" pitchFamily="34" charset="0"/>
              <a:buChar char="•"/>
            </a:pPr>
            <a:r>
              <a:rPr lang="en-US" dirty="0"/>
              <a:t>These are the elements of good practice when responding to victims of violence</a:t>
            </a:r>
          </a:p>
          <a:p>
            <a:pPr marL="171450" indent="-171450">
              <a:buFont typeface="Arial" panose="020B0604020202020204" pitchFamily="34" charset="0"/>
              <a:buChar char="•"/>
            </a:pPr>
            <a:r>
              <a:rPr lang="en-US" dirty="0"/>
              <a:t>Point</a:t>
            </a:r>
            <a:r>
              <a:rPr lang="en-US" baseline="0" dirty="0"/>
              <a:t> out that in the last module we learned about c</a:t>
            </a:r>
            <a:r>
              <a:rPr lang="en-US" dirty="0"/>
              <a:t>onfidentiality and this is the most important element for the safety of the patient</a:t>
            </a:r>
          </a:p>
        </p:txBody>
      </p:sp>
      <p:sp>
        <p:nvSpPr>
          <p:cNvPr id="4" name="Slide Number Placeholder 3"/>
          <p:cNvSpPr>
            <a:spLocks noGrp="1"/>
          </p:cNvSpPr>
          <p:nvPr>
            <p:ph type="sldNum" sz="quarter" idx="10"/>
          </p:nvPr>
        </p:nvSpPr>
        <p:spPr/>
        <p:txBody>
          <a:bodyPr/>
          <a:lstStyle/>
          <a:p>
            <a:fld id="{130ABB0F-A45D-4AD8-9AAB-4272F436BF6B}" type="slidenum">
              <a:rPr lang="en-AU" smtClean="0"/>
              <a:t>3</a:t>
            </a:fld>
            <a:endParaRPr lang="en-AU"/>
          </a:p>
        </p:txBody>
      </p:sp>
    </p:spTree>
    <p:extLst>
      <p:ext uri="{BB962C8B-B14F-4D97-AF65-F5344CB8AC3E}">
        <p14:creationId xmlns:p14="http://schemas.microsoft.com/office/powerpoint/2010/main" val="3320986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 purpose is to show her that you understand and believe her</a:t>
            </a:r>
            <a:r>
              <a:rPr lang="en-US" baseline="0" dirty="0"/>
              <a:t> - </a:t>
            </a:r>
            <a:r>
              <a:rPr lang="en-US" dirty="0"/>
              <a:t>Assure her that she is not to blame. </a:t>
            </a:r>
          </a:p>
          <a:p>
            <a:pPr marL="171450" indent="-171450">
              <a:buFont typeface="Arial" panose="020B0604020202020204" pitchFamily="34" charset="0"/>
              <a:buChar char="•"/>
            </a:pPr>
            <a:r>
              <a:rPr lang="en-US" dirty="0"/>
              <a:t>Help assess her situation and make a plan for her future safety.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Many women who have been subjected to violence have fears about their safety.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Other women may not think they need a safety plan because they do not expect that the violence will happen again. A health</a:t>
            </a:r>
            <a:r>
              <a:rPr lang="en-US" baseline="0" dirty="0"/>
              <a:t> provider can explain that domestic violence is not likely to stop on its own, that it tends to continue and may become worse and happen more often</a:t>
            </a:r>
            <a:endParaRPr lang="en-US" dirty="0"/>
          </a:p>
          <a:p>
            <a:pPr marL="171450" indent="-171450">
              <a:buFont typeface="Arial" panose="020B0604020202020204" pitchFamily="34" charset="0"/>
              <a:buChar char="•"/>
            </a:pPr>
            <a:r>
              <a:rPr lang="en-US" dirty="0"/>
              <a:t>Assessing and planning for safety is an ongoing process – it is not just a one-time conversation. </a:t>
            </a:r>
          </a:p>
          <a:p>
            <a:endParaRPr lang="en-US" dirty="0"/>
          </a:p>
        </p:txBody>
      </p:sp>
      <p:sp>
        <p:nvSpPr>
          <p:cNvPr id="4" name="Slide Number Placeholder 3"/>
          <p:cNvSpPr>
            <a:spLocks noGrp="1"/>
          </p:cNvSpPr>
          <p:nvPr>
            <p:ph type="sldNum" sz="quarter" idx="10"/>
          </p:nvPr>
        </p:nvSpPr>
        <p:spPr/>
        <p:txBody>
          <a:bodyPr/>
          <a:lstStyle/>
          <a:p>
            <a:fld id="{6CB466E0-0366-FE4D-8716-9453F7A07CCD}" type="slidenum">
              <a:rPr lang="en-US" smtClean="0"/>
              <a:t>4</a:t>
            </a:fld>
            <a:endParaRPr lang="en-US"/>
          </a:p>
        </p:txBody>
      </p:sp>
    </p:spTree>
    <p:extLst>
      <p:ext uri="{BB962C8B-B14F-4D97-AF65-F5344CB8AC3E}">
        <p14:creationId xmlns:p14="http://schemas.microsoft.com/office/powerpoint/2010/main" val="2798448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Some women will know when they are in immediate danger and are afraid to go home. If a woman is worried about her safety, take her seriously. You can call the police</a:t>
            </a:r>
            <a:r>
              <a:rPr lang="en-US" baseline="0" dirty="0"/>
              <a:t> or </a:t>
            </a:r>
            <a:r>
              <a:rPr lang="en-US" dirty="0"/>
              <a:t>refer her to a safe house, or she could stay overnight at the</a:t>
            </a:r>
            <a:r>
              <a:rPr lang="en-US" baseline="0" dirty="0"/>
              <a:t> hospital or with other family. We will be talking more about specific referral services next week.</a:t>
            </a:r>
            <a:endParaRPr lang="en-US" dirty="0"/>
          </a:p>
          <a:p>
            <a:pPr marL="171450" indent="-171450">
              <a:buFont typeface="Arial" panose="020B0604020202020204" pitchFamily="34" charset="0"/>
              <a:buChar char="•"/>
            </a:pPr>
            <a:r>
              <a:rPr lang="en-US" dirty="0"/>
              <a:t>Some women may need more help thinking about their safety. </a:t>
            </a:r>
          </a:p>
          <a:p>
            <a:pPr marL="171450" indent="-171450">
              <a:buFont typeface="Arial" panose="020B0604020202020204" pitchFamily="34" charset="0"/>
              <a:buChar char="•"/>
            </a:pPr>
            <a:r>
              <a:rPr lang="en-US" dirty="0"/>
              <a:t>There are specific questions you can ask to assess whether it</a:t>
            </a:r>
            <a:r>
              <a:rPr lang="en-US" baseline="0" dirty="0"/>
              <a:t> is likely to be</a:t>
            </a:r>
            <a:r>
              <a:rPr lang="en-US" dirty="0"/>
              <a:t> unsafe for her to return to her home</a:t>
            </a:r>
            <a:r>
              <a:rPr lang="en-US" baseline="0" dirty="0"/>
              <a:t> - </a:t>
            </a:r>
            <a:r>
              <a:rPr lang="en-US" dirty="0"/>
              <a:t>It is important to find out if there is an immediate</a:t>
            </a:r>
            <a:r>
              <a:rPr lang="en-US" baseline="0" dirty="0"/>
              <a:t> </a:t>
            </a:r>
            <a:r>
              <a:rPr lang="en-US" dirty="0"/>
              <a:t>risk of serious injury. </a:t>
            </a:r>
          </a:p>
          <a:p>
            <a:endParaRPr lang="en-US" dirty="0"/>
          </a:p>
        </p:txBody>
      </p:sp>
      <p:sp>
        <p:nvSpPr>
          <p:cNvPr id="4" name="Slide Number Placeholder 3"/>
          <p:cNvSpPr>
            <a:spLocks noGrp="1"/>
          </p:cNvSpPr>
          <p:nvPr>
            <p:ph type="sldNum" sz="quarter" idx="10"/>
          </p:nvPr>
        </p:nvSpPr>
        <p:spPr/>
        <p:txBody>
          <a:bodyPr/>
          <a:lstStyle/>
          <a:p>
            <a:fld id="{6CB466E0-0366-FE4D-8716-9453F7A07CCD}" type="slidenum">
              <a:rPr lang="en-US" smtClean="0"/>
              <a:t>5</a:t>
            </a:fld>
            <a:endParaRPr lang="en-US"/>
          </a:p>
        </p:txBody>
      </p:sp>
    </p:spTree>
    <p:extLst>
      <p:ext uri="{BB962C8B-B14F-4D97-AF65-F5344CB8AC3E}">
        <p14:creationId xmlns:p14="http://schemas.microsoft.com/office/powerpoint/2010/main" val="741693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These danger assessment</a:t>
            </a:r>
            <a:r>
              <a:rPr lang="en-AU" baseline="0" dirty="0"/>
              <a:t> and safety planning questions have been developed by the WHO and are based on many years of research with victims of violence from all over the world. They are also available in the WHO Clinical Handbook.</a:t>
            </a:r>
            <a:endParaRPr lang="en-AU" dirty="0"/>
          </a:p>
        </p:txBody>
      </p:sp>
      <p:sp>
        <p:nvSpPr>
          <p:cNvPr id="4" name="Slide Number Placeholder 3"/>
          <p:cNvSpPr>
            <a:spLocks noGrp="1"/>
          </p:cNvSpPr>
          <p:nvPr>
            <p:ph type="sldNum" sz="quarter" idx="10"/>
          </p:nvPr>
        </p:nvSpPr>
        <p:spPr/>
        <p:txBody>
          <a:bodyPr/>
          <a:lstStyle/>
          <a:p>
            <a:fld id="{130ABB0F-A45D-4AD8-9AAB-4272F436BF6B}" type="slidenum">
              <a:rPr lang="en-AU" smtClean="0"/>
              <a:t>6</a:t>
            </a:fld>
            <a:endParaRPr lang="en-AU"/>
          </a:p>
        </p:txBody>
      </p:sp>
    </p:spTree>
    <p:extLst>
      <p:ext uri="{BB962C8B-B14F-4D97-AF65-F5344CB8AC3E}">
        <p14:creationId xmlns:p14="http://schemas.microsoft.com/office/powerpoint/2010/main" val="19081648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AU" sz="1100" dirty="0"/>
              <a:t>Women who answer ‘yes’ to at least 3 of the following questions may be in immediate danger from the perpetrator:</a:t>
            </a:r>
          </a:p>
          <a:p>
            <a:pPr marL="0" indent="0">
              <a:buNone/>
            </a:pPr>
            <a:endParaRPr lang="en-AU" sz="1100" dirty="0"/>
          </a:p>
          <a:p>
            <a:pPr marL="228600" indent="-228600">
              <a:buAutoNum type="arabicPeriod"/>
            </a:pPr>
            <a:r>
              <a:rPr lang="en-AU" sz="1100" dirty="0"/>
              <a:t> </a:t>
            </a:r>
            <a:r>
              <a:rPr lang="en-AU" sz="1200" dirty="0"/>
              <a:t>Has the physical violence happened more often or gotten worse over the past 6 months?</a:t>
            </a:r>
          </a:p>
          <a:p>
            <a:pPr marL="228600" indent="-228600">
              <a:buAutoNum type="arabicPeriod"/>
            </a:pPr>
            <a:r>
              <a:rPr lang="en-AU" sz="1200" dirty="0"/>
              <a:t> Has he ever used a weapon or threatened you with a weapon?</a:t>
            </a:r>
          </a:p>
          <a:p>
            <a:pPr marL="228600" indent="-228600">
              <a:buAutoNum type="arabicPeriod"/>
            </a:pPr>
            <a:r>
              <a:rPr lang="en-AU" sz="1200" dirty="0"/>
              <a:t> Has he ever tried to strangle you?</a:t>
            </a:r>
          </a:p>
          <a:p>
            <a:pPr marL="228600" indent="-228600">
              <a:buAutoNum type="arabicPeriod"/>
            </a:pPr>
            <a:r>
              <a:rPr lang="en-AU" sz="1200" dirty="0"/>
              <a:t> Do you believe he could kill you?</a:t>
            </a:r>
          </a:p>
          <a:p>
            <a:pPr marL="228600" indent="-228600">
              <a:buAutoNum type="arabicPeriod"/>
            </a:pPr>
            <a:r>
              <a:rPr lang="en-AU" sz="1200" dirty="0"/>
              <a:t> Has he ever beaten you when you were pregnant?</a:t>
            </a:r>
          </a:p>
          <a:p>
            <a:pPr marL="228600" indent="-228600">
              <a:buAutoNum type="arabicPeriod"/>
            </a:pPr>
            <a:r>
              <a:rPr lang="en-AU" sz="1200" dirty="0"/>
              <a:t> Is he violently and constantly jealous of you?</a:t>
            </a:r>
          </a:p>
          <a:p>
            <a:pPr marL="228600" indent="-228600">
              <a:buAutoNum type="arabicPeriod"/>
            </a:pPr>
            <a:r>
              <a:rPr lang="en-AU" sz="1200" dirty="0"/>
              <a:t> Is he violent toward your children?</a:t>
            </a:r>
          </a:p>
          <a:p>
            <a:pPr marL="228600" indent="-228600">
              <a:buAutoNum type="arabicPeriod"/>
            </a:pPr>
            <a:r>
              <a:rPr lang="en-AU" sz="1200" dirty="0"/>
              <a:t> Are the children present when he is violent toward you?</a:t>
            </a:r>
          </a:p>
          <a:p>
            <a:pPr marL="0" indent="0">
              <a:buNone/>
            </a:pPr>
            <a:endParaRPr lang="en-AU" dirty="0"/>
          </a:p>
        </p:txBody>
      </p:sp>
      <p:sp>
        <p:nvSpPr>
          <p:cNvPr id="4" name="Slide Number Placeholder 3"/>
          <p:cNvSpPr>
            <a:spLocks noGrp="1"/>
          </p:cNvSpPr>
          <p:nvPr>
            <p:ph type="sldNum" sz="quarter" idx="10"/>
          </p:nvPr>
        </p:nvSpPr>
        <p:spPr/>
        <p:txBody>
          <a:bodyPr/>
          <a:lstStyle/>
          <a:p>
            <a:fld id="{130ABB0F-A45D-4AD8-9AAB-4272F436BF6B}" type="slidenum">
              <a:rPr lang="en-AU" smtClean="0"/>
              <a:t>7</a:t>
            </a:fld>
            <a:endParaRPr lang="en-AU"/>
          </a:p>
        </p:txBody>
      </p:sp>
    </p:spTree>
    <p:extLst>
      <p:ext uri="{BB962C8B-B14F-4D97-AF65-F5344CB8AC3E}">
        <p14:creationId xmlns:p14="http://schemas.microsoft.com/office/powerpoint/2010/main" val="3302441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Purpose: understanding</a:t>
            </a:r>
            <a:r>
              <a:rPr lang="en-AU" baseline="0" dirty="0"/>
              <a:t> common risk factors and assessing the level danger a woman and her children likely to be in</a:t>
            </a:r>
          </a:p>
          <a:p>
            <a:endParaRPr lang="en-AU" baseline="0" dirty="0"/>
          </a:p>
          <a:p>
            <a:r>
              <a:rPr lang="en-AU" baseline="0" dirty="0"/>
              <a:t>Time: 15 minutes (10 minutes for discussion, 5 minutes for feedback)</a:t>
            </a:r>
          </a:p>
          <a:p>
            <a:endParaRPr lang="en-AU" baseline="0" dirty="0"/>
          </a:p>
          <a:p>
            <a:r>
              <a:rPr lang="en-AU" baseline="0" dirty="0"/>
              <a:t>Instructions:</a:t>
            </a:r>
          </a:p>
          <a:p>
            <a:pPr marL="228600" indent="-228600">
              <a:buAutoNum type="arabicPeriod"/>
            </a:pPr>
            <a:r>
              <a:rPr lang="en-AU" dirty="0"/>
              <a:t>Break</a:t>
            </a:r>
            <a:r>
              <a:rPr lang="en-AU" baseline="0" dirty="0"/>
              <a:t> into groups</a:t>
            </a:r>
          </a:p>
          <a:p>
            <a:pPr marL="228600" indent="-228600">
              <a:buAutoNum type="arabicPeriod"/>
            </a:pPr>
            <a:r>
              <a:rPr lang="en-AU" baseline="0" dirty="0"/>
              <a:t>Read the case study about Natalia and Gerson (which is in the handouts)</a:t>
            </a:r>
          </a:p>
          <a:p>
            <a:pPr marL="228600" indent="-228600">
              <a:buAutoNum type="arabicPeriod"/>
            </a:pPr>
            <a:r>
              <a:rPr lang="en-AU" baseline="0" dirty="0"/>
              <a:t>Discuss the following questions</a:t>
            </a:r>
          </a:p>
          <a:p>
            <a:pPr marL="685800" lvl="1" indent="-228600">
              <a:buFont typeface="+mj-lt"/>
              <a:buAutoNum type="alphaLcParenR"/>
            </a:pPr>
            <a:r>
              <a:rPr lang="en-AU" sz="1200" kern="1200" dirty="0">
                <a:solidFill>
                  <a:schemeClr val="tx1"/>
                </a:solidFill>
                <a:effectLst/>
                <a:latin typeface="+mn-lt"/>
                <a:ea typeface="+mn-ea"/>
                <a:cs typeface="+mn-cs"/>
              </a:rPr>
              <a:t>Do you think Natalia’s life is in danger?</a:t>
            </a:r>
          </a:p>
          <a:p>
            <a:pPr marL="685800" lvl="1" indent="-228600">
              <a:buFont typeface="+mj-lt"/>
              <a:buAutoNum type="alphaLcParenR"/>
            </a:pPr>
            <a:r>
              <a:rPr lang="en-AU" sz="1200" kern="1200" dirty="0">
                <a:solidFill>
                  <a:schemeClr val="tx1"/>
                </a:solidFill>
                <a:effectLst/>
                <a:latin typeface="+mn-lt"/>
                <a:ea typeface="+mn-ea"/>
                <a:cs typeface="+mn-cs"/>
              </a:rPr>
              <a:t>What criteria did you use to decide whether her life is in danger or not?</a:t>
            </a:r>
          </a:p>
          <a:p>
            <a:pPr marL="685800" lvl="1" indent="-228600">
              <a:buFont typeface="+mj-lt"/>
              <a:buAutoNum type="alphaLcParenR"/>
            </a:pPr>
            <a:r>
              <a:rPr lang="en-AU" sz="1200" kern="1200" dirty="0">
                <a:solidFill>
                  <a:schemeClr val="tx1"/>
                </a:solidFill>
                <a:effectLst/>
                <a:latin typeface="+mn-lt"/>
                <a:ea typeface="+mn-ea"/>
                <a:cs typeface="+mn-cs"/>
              </a:rPr>
              <a:t>What risk factors can you identify in the case study?</a:t>
            </a:r>
          </a:p>
          <a:p>
            <a:pPr marL="228600" lvl="0" indent="-228600">
              <a:buFont typeface="+mj-lt"/>
              <a:buAutoNum type="arabicPeriod"/>
            </a:pPr>
            <a:r>
              <a:rPr lang="en-AU" sz="1200" kern="1200" dirty="0">
                <a:solidFill>
                  <a:schemeClr val="tx1"/>
                </a:solidFill>
                <a:effectLst/>
                <a:latin typeface="+mn-lt"/>
                <a:ea typeface="+mn-ea"/>
                <a:cs typeface="+mn-cs"/>
              </a:rPr>
              <a:t>Each group should come up with an agreed opinion on whether Natalia’s life is in danger and have statements that support their assessment to feed back to the larger group</a:t>
            </a:r>
          </a:p>
          <a:p>
            <a:pPr marL="228600" indent="-228600">
              <a:buFont typeface="+mj-lt"/>
              <a:buAutoNum type="arabicPeriod"/>
            </a:pPr>
            <a:endParaRPr lang="en-AU" baseline="0" dirty="0"/>
          </a:p>
        </p:txBody>
      </p:sp>
      <p:sp>
        <p:nvSpPr>
          <p:cNvPr id="4" name="Slide Number Placeholder 3"/>
          <p:cNvSpPr>
            <a:spLocks noGrp="1"/>
          </p:cNvSpPr>
          <p:nvPr>
            <p:ph type="sldNum" sz="quarter" idx="10"/>
          </p:nvPr>
        </p:nvSpPr>
        <p:spPr/>
        <p:txBody>
          <a:bodyPr/>
          <a:lstStyle/>
          <a:p>
            <a:fld id="{130ABB0F-A45D-4AD8-9AAB-4272F436BF6B}" type="slidenum">
              <a:rPr lang="en-AU" smtClean="0"/>
              <a:t>8</a:t>
            </a:fld>
            <a:endParaRPr lang="en-AU"/>
          </a:p>
        </p:txBody>
      </p:sp>
    </p:spTree>
    <p:extLst>
      <p:ext uri="{BB962C8B-B14F-4D97-AF65-F5344CB8AC3E}">
        <p14:creationId xmlns:p14="http://schemas.microsoft.com/office/powerpoint/2010/main" val="1911627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If she is in immediate danger you can say “I’m concerned about your safety. Let’s discuss what to do so you won’t be harmed”.</a:t>
            </a:r>
            <a:r>
              <a:rPr lang="en-AU" baseline="0" dirty="0"/>
              <a:t> </a:t>
            </a:r>
          </a:p>
          <a:p>
            <a:pPr marL="171450" indent="-171450">
              <a:buFont typeface="Arial" panose="020B0604020202020204" pitchFamily="34" charset="0"/>
              <a:buChar char="•"/>
            </a:pPr>
            <a:r>
              <a:rPr lang="en-AU" dirty="0"/>
              <a:t>It may not be safe for her to return home</a:t>
            </a:r>
          </a:p>
          <a:p>
            <a:pPr marL="171450" indent="-171450">
              <a:buFont typeface="Arial" panose="020B0604020202020204" pitchFamily="34" charset="0"/>
              <a:buChar char="•"/>
            </a:pPr>
            <a:r>
              <a:rPr lang="en-AU" dirty="0"/>
              <a:t>Provide information on options such as contacting the police or make arrangements to stay at a safe house</a:t>
            </a:r>
          </a:p>
          <a:p>
            <a:pPr marL="171450" indent="-171450">
              <a:buFont typeface="Arial" panose="020B0604020202020204" pitchFamily="34" charset="0"/>
              <a:buChar char="•"/>
            </a:pPr>
            <a:r>
              <a:rPr lang="en-AU" dirty="0"/>
              <a:t>If that is not possible, work with her to identify a safe place she can go such as a friend’s home, her family, church, or stay overnight at the hospital</a:t>
            </a:r>
          </a:p>
          <a:p>
            <a:pPr marL="171450" indent="-171450">
              <a:buFont typeface="Arial" panose="020B0604020202020204" pitchFamily="34" charset="0"/>
              <a:buChar char="•"/>
            </a:pPr>
            <a:r>
              <a:rPr lang="en-AU" dirty="0"/>
              <a:t>Help to make a safety plan</a:t>
            </a:r>
          </a:p>
          <a:p>
            <a:endParaRPr lang="en-AU" baseline="0" dirty="0"/>
          </a:p>
        </p:txBody>
      </p:sp>
      <p:sp>
        <p:nvSpPr>
          <p:cNvPr id="4" name="Slide Number Placeholder 3"/>
          <p:cNvSpPr>
            <a:spLocks noGrp="1"/>
          </p:cNvSpPr>
          <p:nvPr>
            <p:ph type="sldNum" sz="quarter" idx="10"/>
          </p:nvPr>
        </p:nvSpPr>
        <p:spPr/>
        <p:txBody>
          <a:bodyPr/>
          <a:lstStyle/>
          <a:p>
            <a:fld id="{130ABB0F-A45D-4AD8-9AAB-4272F436BF6B}" type="slidenum">
              <a:rPr lang="en-AU" smtClean="0"/>
              <a:t>9</a:t>
            </a:fld>
            <a:endParaRPr lang="en-AU"/>
          </a:p>
        </p:txBody>
      </p:sp>
    </p:spTree>
    <p:extLst>
      <p:ext uri="{BB962C8B-B14F-4D97-AF65-F5344CB8AC3E}">
        <p14:creationId xmlns:p14="http://schemas.microsoft.com/office/powerpoint/2010/main" val="2140228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2700" b="0" i="0" u="none" strike="noStrike" kern="1200" cap="none" spc="0" normalizeH="0" baseline="0" noProof="0" dirty="0">
                <a:ln>
                  <a:noFill/>
                </a:ln>
                <a:solidFill>
                  <a:prstClr val="black"/>
                </a:solidFill>
                <a:effectLst/>
                <a:uLnTx/>
                <a:uFillTx/>
                <a:latin typeface="+mn-lt"/>
                <a:ea typeface="+mn-ea"/>
                <a:cs typeface="+mn-cs"/>
              </a:rPr>
              <a:t>Even women who are not facing immediate danger could benefit from having a safety plan. If she has a plan, she will be better able to deal with the situation if violence suddenly occurs. </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2700" b="0" i="0" u="none" strike="noStrike" kern="1200" cap="none" spc="0" normalizeH="0" baseline="0" noProof="0" dirty="0">
                <a:ln>
                  <a:noFill/>
                </a:ln>
                <a:solidFill>
                  <a:prstClr val="black"/>
                </a:solidFill>
                <a:effectLst/>
                <a:uLnTx/>
                <a:uFillTx/>
                <a:latin typeface="+mn-lt"/>
                <a:ea typeface="+mn-ea"/>
                <a:cs typeface="+mn-cs"/>
              </a:rPr>
              <a:t>A safety plan can help a woman or adolescent to…</a:t>
            </a:r>
          </a:p>
          <a:p>
            <a:pPr marL="800100" marR="0" lvl="1"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2700" b="0" i="0" u="none" strike="noStrike" kern="1200" cap="none" spc="0" normalizeH="0" baseline="0" noProof="0" dirty="0">
                <a:ln>
                  <a:noFill/>
                </a:ln>
                <a:solidFill>
                  <a:prstClr val="black"/>
                </a:solidFill>
                <a:effectLst/>
                <a:uLnTx/>
                <a:uFillTx/>
                <a:latin typeface="+mn-lt"/>
                <a:ea typeface="+mn-ea"/>
                <a:cs typeface="+mn-cs"/>
              </a:rPr>
              <a:t>Recognize violence and the impact on their health and well-being</a:t>
            </a:r>
          </a:p>
          <a:p>
            <a:pPr marL="800100" marR="0" lvl="1"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2700" b="0" i="0" u="none" strike="noStrike" kern="1200" cap="none" spc="0" normalizeH="0" baseline="0" noProof="0" dirty="0">
                <a:ln>
                  <a:noFill/>
                </a:ln>
                <a:solidFill>
                  <a:prstClr val="black"/>
                </a:solidFill>
                <a:effectLst/>
                <a:uLnTx/>
                <a:uFillTx/>
                <a:latin typeface="+mn-lt"/>
                <a:ea typeface="+mn-ea"/>
                <a:cs typeface="+mn-cs"/>
              </a:rPr>
              <a:t>Clarify priorities for safety (e.g. children, having resources, feelings for partner, stigma/privacy)</a:t>
            </a:r>
          </a:p>
          <a:p>
            <a:pPr marL="800100" marR="0" lvl="1"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2700" b="0" i="0" u="none" strike="noStrike" kern="1200" cap="none" spc="0" normalizeH="0" baseline="0" noProof="0" dirty="0">
                <a:ln>
                  <a:noFill/>
                </a:ln>
                <a:solidFill>
                  <a:srgbClr val="000000"/>
                </a:solidFill>
                <a:effectLst/>
                <a:uLnTx/>
                <a:uFillTx/>
                <a:latin typeface="+mn-lt"/>
                <a:ea typeface="+mn-ea"/>
                <a:cs typeface="+mn-cs"/>
              </a:rPr>
              <a:t>Identify how to get support for those priorities</a:t>
            </a:r>
          </a:p>
        </p:txBody>
      </p:sp>
      <p:sp>
        <p:nvSpPr>
          <p:cNvPr id="4" name="Slide Number Placeholder 3"/>
          <p:cNvSpPr>
            <a:spLocks noGrp="1"/>
          </p:cNvSpPr>
          <p:nvPr>
            <p:ph type="sldNum" sz="quarter" idx="10"/>
          </p:nvPr>
        </p:nvSpPr>
        <p:spPr/>
        <p:txBody>
          <a:bodyPr/>
          <a:lstStyle/>
          <a:p>
            <a:fld id="{6CB466E0-0366-FE4D-8716-9453F7A07CCD}" type="slidenum">
              <a:rPr lang="en-US" smtClean="0"/>
              <a:t>10</a:t>
            </a:fld>
            <a:endParaRPr lang="en-US"/>
          </a:p>
        </p:txBody>
      </p:sp>
    </p:spTree>
    <p:extLst>
      <p:ext uri="{BB962C8B-B14F-4D97-AF65-F5344CB8AC3E}">
        <p14:creationId xmlns:p14="http://schemas.microsoft.com/office/powerpoint/2010/main" val="3115820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4" name="Date Placeholder 3"/>
          <p:cNvSpPr>
            <a:spLocks noGrp="1"/>
          </p:cNvSpPr>
          <p:nvPr>
            <p:ph type="dt" sz="half" idx="10"/>
          </p:nvPr>
        </p:nvSpPr>
        <p:spPr/>
        <p:txBody>
          <a:bodyPr/>
          <a:lstStyle/>
          <a:p>
            <a:fld id="{6810500D-5A5B-9845-9AF7-D3903F6CF7B2}"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3142598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6810500D-5A5B-9845-9AF7-D3903F6CF7B2}"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3059155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6810500D-5A5B-9845-9AF7-D3903F6CF7B2}"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606254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6810500D-5A5B-9845-9AF7-D3903F6CF7B2}"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712025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p:txBody>
          <a:bodyPr/>
          <a:lstStyle/>
          <a:p>
            <a:fld id="{6810500D-5A5B-9845-9AF7-D3903F6CF7B2}"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834857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4"/>
          <p:cNvSpPr>
            <a:spLocks noGrp="1"/>
          </p:cNvSpPr>
          <p:nvPr>
            <p:ph type="dt" sz="half" idx="10"/>
          </p:nvPr>
        </p:nvSpPr>
        <p:spPr/>
        <p:txBody>
          <a:bodyPr/>
          <a:lstStyle/>
          <a:p>
            <a:fld id="{6810500D-5A5B-9845-9AF7-D3903F6CF7B2}"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2137991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p:cNvSpPr>
            <a:spLocks noGrp="1"/>
          </p:cNvSpPr>
          <p:nvPr>
            <p:ph type="dt" sz="half" idx="10"/>
          </p:nvPr>
        </p:nvSpPr>
        <p:spPr/>
        <p:txBody>
          <a:bodyPr/>
          <a:lstStyle/>
          <a:p>
            <a:fld id="{6810500D-5A5B-9845-9AF7-D3903F6CF7B2}" type="datetimeFigureOut">
              <a:rPr lang="en-US" smtClean="0"/>
              <a:t>3/25/2021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2281776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Date Placeholder 2"/>
          <p:cNvSpPr>
            <a:spLocks noGrp="1"/>
          </p:cNvSpPr>
          <p:nvPr>
            <p:ph type="dt" sz="half" idx="10"/>
          </p:nvPr>
        </p:nvSpPr>
        <p:spPr/>
        <p:txBody>
          <a:bodyPr/>
          <a:lstStyle/>
          <a:p>
            <a:fld id="{6810500D-5A5B-9845-9AF7-D3903F6CF7B2}" type="datetimeFigureOut">
              <a:rPr lang="en-US" smtClean="0"/>
              <a:t>3/25/2021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1084594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10500D-5A5B-9845-9AF7-D3903F6CF7B2}" type="datetimeFigureOut">
              <a:rPr lang="en-US" smtClean="0"/>
              <a:t>3/25/2021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4047464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6810500D-5A5B-9845-9AF7-D3903F6CF7B2}"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589273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6810500D-5A5B-9845-9AF7-D3903F6CF7B2}"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3946620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10500D-5A5B-9845-9AF7-D3903F6CF7B2}" type="datetimeFigureOut">
              <a:rPr lang="en-US" smtClean="0"/>
              <a:t>3/25/2021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3A55B3-AFA2-A941-95DF-1567D6E50171}" type="slidenum">
              <a:rPr lang="en-US" smtClean="0"/>
              <a:t>‹#›</a:t>
            </a:fld>
            <a:endParaRPr lang="en-US"/>
          </a:p>
        </p:txBody>
      </p:sp>
    </p:spTree>
    <p:extLst>
      <p:ext uri="{BB962C8B-B14F-4D97-AF65-F5344CB8AC3E}">
        <p14:creationId xmlns:p14="http://schemas.microsoft.com/office/powerpoint/2010/main" val="1782689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Enhance Safety (Au)</a:t>
            </a:r>
          </a:p>
        </p:txBody>
      </p:sp>
      <p:sp>
        <p:nvSpPr>
          <p:cNvPr id="3" name="Subtitle 2"/>
          <p:cNvSpPr>
            <a:spLocks noGrp="1"/>
          </p:cNvSpPr>
          <p:nvPr>
            <p:ph type="subTitle" idx="1"/>
          </p:nvPr>
        </p:nvSpPr>
        <p:spPr/>
        <p:txBody>
          <a:bodyPr/>
          <a:lstStyle/>
          <a:p>
            <a:r>
              <a:rPr lang="en-US" dirty="0"/>
              <a:t>Module 9</a:t>
            </a:r>
          </a:p>
        </p:txBody>
      </p:sp>
    </p:spTree>
    <p:extLst>
      <p:ext uri="{BB962C8B-B14F-4D97-AF65-F5344CB8AC3E}">
        <p14:creationId xmlns:p14="http://schemas.microsoft.com/office/powerpoint/2010/main" val="161554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Safety plans</a:t>
            </a:r>
          </a:p>
        </p:txBody>
      </p:sp>
      <p:sp>
        <p:nvSpPr>
          <p:cNvPr id="3" name="Content Placeholder 2"/>
          <p:cNvSpPr>
            <a:spLocks noGrp="1"/>
          </p:cNvSpPr>
          <p:nvPr>
            <p:ph idx="1"/>
          </p:nvPr>
        </p:nvSpPr>
        <p:spPr>
          <a:xfrm>
            <a:off x="457200" y="1649506"/>
            <a:ext cx="8229600" cy="4724882"/>
          </a:xfrm>
        </p:spPr>
        <p:txBody>
          <a:bodyPr>
            <a:normAutofit/>
          </a:bodyPr>
          <a:lstStyle/>
          <a:p>
            <a:r>
              <a:rPr lang="en-US" dirty="0"/>
              <a:t>If there is not immediate danger – still do a safety plan</a:t>
            </a:r>
          </a:p>
          <a:p>
            <a:pPr marL="0" indent="0">
              <a:buNone/>
            </a:pPr>
            <a:endParaRPr lang="en-US" dirty="0"/>
          </a:p>
          <a:p>
            <a:r>
              <a:rPr lang="en-US" dirty="0"/>
              <a:t>A safety plan can help women to:</a:t>
            </a:r>
          </a:p>
          <a:p>
            <a:pPr lvl="1"/>
            <a:r>
              <a:rPr lang="en-US" dirty="0"/>
              <a:t>Recognize violence and its effects</a:t>
            </a:r>
          </a:p>
          <a:p>
            <a:pPr lvl="1"/>
            <a:r>
              <a:rPr lang="en-US" dirty="0"/>
              <a:t>Clarify priorities for safety </a:t>
            </a:r>
          </a:p>
          <a:p>
            <a:pPr lvl="1"/>
            <a:r>
              <a:rPr lang="en-US" dirty="0">
                <a:solidFill>
                  <a:srgbClr val="000000"/>
                </a:solidFill>
              </a:rPr>
              <a:t>Identify how to get support</a:t>
            </a:r>
            <a:endParaRPr lang="en-US" dirty="0"/>
          </a:p>
          <a:p>
            <a:endParaRPr lang="en-US" dirty="0"/>
          </a:p>
        </p:txBody>
      </p:sp>
    </p:spTree>
    <p:extLst>
      <p:ext uri="{BB962C8B-B14F-4D97-AF65-F5344CB8AC3E}">
        <p14:creationId xmlns:p14="http://schemas.microsoft.com/office/powerpoint/2010/main" val="274563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Safety Plan</a:t>
            </a:r>
            <a:endParaRPr lang="en-US"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694228"/>
              </p:ext>
            </p:extLst>
          </p:nvPr>
        </p:nvGraphicFramePr>
        <p:xfrm>
          <a:off x="457200" y="1405032"/>
          <a:ext cx="8229600" cy="4749534"/>
        </p:xfrm>
        <a:graphic>
          <a:graphicData uri="http://schemas.openxmlformats.org/drawingml/2006/table">
            <a:tbl>
              <a:tblPr firstRow="1" bandRow="1">
                <a:tableStyleId>{5C22544A-7EE6-4342-B048-85BDC9FD1C3A}</a:tableStyleId>
              </a:tblPr>
              <a:tblGrid>
                <a:gridCol w="2599770">
                  <a:extLst>
                    <a:ext uri="{9D8B030D-6E8A-4147-A177-3AD203B41FA5}">
                      <a16:colId xmlns:a16="http://schemas.microsoft.com/office/drawing/2014/main" val="20000"/>
                    </a:ext>
                  </a:extLst>
                </a:gridCol>
                <a:gridCol w="5629830">
                  <a:extLst>
                    <a:ext uri="{9D8B030D-6E8A-4147-A177-3AD203B41FA5}">
                      <a16:colId xmlns:a16="http://schemas.microsoft.com/office/drawing/2014/main" val="20001"/>
                    </a:ext>
                  </a:extLst>
                </a:gridCol>
              </a:tblGrid>
              <a:tr h="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0"/>
                  </a:ext>
                </a:extLst>
              </a:tr>
              <a:tr h="370840">
                <a:tc>
                  <a:txBody>
                    <a:bodyPr/>
                    <a:lstStyle/>
                    <a:p>
                      <a:r>
                        <a:rPr lang="en-US" dirty="0"/>
                        <a:t>A safe</a:t>
                      </a:r>
                      <a:r>
                        <a:rPr lang="en-US" baseline="0" dirty="0"/>
                        <a:t> place</a:t>
                      </a:r>
                      <a:endParaRPr lang="en-US" dirty="0"/>
                    </a:p>
                  </a:txBody>
                  <a:tcPr/>
                </a:tc>
                <a:tc>
                  <a:txBody>
                    <a:bodyPr/>
                    <a:lstStyle/>
                    <a:p>
                      <a:r>
                        <a:rPr lang="en-US" dirty="0"/>
                        <a:t>If you need to leave home quickly, where</a:t>
                      </a:r>
                      <a:r>
                        <a:rPr lang="en-US" baseline="0" dirty="0"/>
                        <a:t> will you go?</a:t>
                      </a:r>
                      <a:endParaRPr lang="en-US" dirty="0"/>
                    </a:p>
                  </a:txBody>
                  <a:tcPr/>
                </a:tc>
                <a:extLst>
                  <a:ext uri="{0D108BD9-81ED-4DB2-BD59-A6C34878D82A}">
                    <a16:rowId xmlns:a16="http://schemas.microsoft.com/office/drawing/2014/main" val="10001"/>
                  </a:ext>
                </a:extLst>
              </a:tr>
              <a:tr h="370840">
                <a:tc>
                  <a:txBody>
                    <a:bodyPr/>
                    <a:lstStyle/>
                    <a:p>
                      <a:r>
                        <a:rPr lang="en-US" dirty="0"/>
                        <a:t>A plan for the children</a:t>
                      </a:r>
                    </a:p>
                  </a:txBody>
                  <a:tcPr/>
                </a:tc>
                <a:tc>
                  <a:txBody>
                    <a:bodyPr/>
                    <a:lstStyle/>
                    <a:p>
                      <a:r>
                        <a:rPr lang="en-US" dirty="0"/>
                        <a:t>Will you go alone, or will you take your children</a:t>
                      </a:r>
                      <a:r>
                        <a:rPr lang="en-US" baseline="0" dirty="0"/>
                        <a:t> with you?</a:t>
                      </a:r>
                      <a:endParaRPr lang="en-US" dirty="0"/>
                    </a:p>
                  </a:txBody>
                  <a:tcPr/>
                </a:tc>
                <a:extLst>
                  <a:ext uri="{0D108BD9-81ED-4DB2-BD59-A6C34878D82A}">
                    <a16:rowId xmlns:a16="http://schemas.microsoft.com/office/drawing/2014/main" val="10002"/>
                  </a:ext>
                </a:extLst>
              </a:tr>
              <a:tr h="370840">
                <a:tc>
                  <a:txBody>
                    <a:bodyPr/>
                    <a:lstStyle/>
                    <a:p>
                      <a:r>
                        <a:rPr lang="en-US" dirty="0"/>
                        <a:t>Transport</a:t>
                      </a:r>
                    </a:p>
                  </a:txBody>
                  <a:tcPr/>
                </a:tc>
                <a:tc>
                  <a:txBody>
                    <a:bodyPr/>
                    <a:lstStyle/>
                    <a:p>
                      <a:r>
                        <a:rPr lang="en-US" baseline="0" dirty="0"/>
                        <a:t>What transport will you use when you leave? </a:t>
                      </a:r>
                      <a:endParaRPr lang="en-US" dirty="0"/>
                    </a:p>
                  </a:txBody>
                  <a:tcPr/>
                </a:tc>
                <a:extLst>
                  <a:ext uri="{0D108BD9-81ED-4DB2-BD59-A6C34878D82A}">
                    <a16:rowId xmlns:a16="http://schemas.microsoft.com/office/drawing/2014/main" val="10003"/>
                  </a:ext>
                </a:extLst>
              </a:tr>
              <a:tr h="370840">
                <a:tc>
                  <a:txBody>
                    <a:bodyPr/>
                    <a:lstStyle/>
                    <a:p>
                      <a:r>
                        <a:rPr lang="en-US" dirty="0"/>
                        <a:t>Things you will take</a:t>
                      </a:r>
                    </a:p>
                  </a:txBody>
                  <a:tcPr/>
                </a:tc>
                <a:tc>
                  <a:txBody>
                    <a:bodyPr/>
                    <a:lstStyle/>
                    <a:p>
                      <a:r>
                        <a:rPr lang="en-AU" sz="1800" kern="1200" dirty="0">
                          <a:solidFill>
                            <a:schemeClr val="dk1"/>
                          </a:solidFill>
                          <a:effectLst/>
                          <a:latin typeface="+mn-lt"/>
                          <a:ea typeface="+mn-ea"/>
                          <a:cs typeface="+mn-cs"/>
                        </a:rPr>
                        <a:t>What would you need if you left? </a:t>
                      </a:r>
                    </a:p>
                    <a:p>
                      <a:r>
                        <a:rPr lang="en-AU" sz="1800" kern="1200" dirty="0">
                          <a:solidFill>
                            <a:schemeClr val="dk1"/>
                          </a:solidFill>
                          <a:effectLst/>
                          <a:latin typeface="+mn-lt"/>
                          <a:ea typeface="+mn-ea"/>
                          <a:cs typeface="+mn-cs"/>
                        </a:rPr>
                        <a:t>What is essential?</a:t>
                      </a:r>
                      <a:r>
                        <a:rPr lang="en-AU" sz="1800" kern="1200" baseline="0" dirty="0">
                          <a:solidFill>
                            <a:schemeClr val="dk1"/>
                          </a:solidFill>
                          <a:effectLst/>
                          <a:latin typeface="+mn-lt"/>
                          <a:ea typeface="+mn-ea"/>
                          <a:cs typeface="+mn-cs"/>
                        </a:rPr>
                        <a:t> </a:t>
                      </a:r>
                      <a:r>
                        <a:rPr lang="en-AU" sz="1800" kern="1200" dirty="0">
                          <a:solidFill>
                            <a:schemeClr val="dk1"/>
                          </a:solidFill>
                          <a:effectLst/>
                          <a:latin typeface="+mn-lt"/>
                          <a:ea typeface="+mn-ea"/>
                          <a:cs typeface="+mn-cs"/>
                        </a:rPr>
                        <a:t>Items to suggest: documents, keys, money, clothes, medicines for yourself and children, children’s favourite toy</a:t>
                      </a:r>
                    </a:p>
                    <a:p>
                      <a:r>
                        <a:rPr lang="en-AU" sz="1800" kern="1200" dirty="0">
                          <a:solidFill>
                            <a:schemeClr val="dk1"/>
                          </a:solidFill>
                          <a:effectLst/>
                          <a:latin typeface="+mn-lt"/>
                          <a:ea typeface="+mn-ea"/>
                          <a:cs typeface="+mn-cs"/>
                        </a:rPr>
                        <a:t>Do you have a safe place for those items?</a:t>
                      </a:r>
                      <a:endParaRPr lang="en-US" dirty="0"/>
                    </a:p>
                  </a:txBody>
                  <a:tcPr/>
                </a:tc>
                <a:extLst>
                  <a:ext uri="{0D108BD9-81ED-4DB2-BD59-A6C34878D82A}">
                    <a16:rowId xmlns:a16="http://schemas.microsoft.com/office/drawing/2014/main" val="10004"/>
                  </a:ext>
                </a:extLst>
              </a:tr>
              <a:tr h="647243">
                <a:tc>
                  <a:txBody>
                    <a:bodyPr/>
                    <a:lstStyle/>
                    <a:p>
                      <a:r>
                        <a:rPr lang="en-US" dirty="0"/>
                        <a:t>Money</a:t>
                      </a:r>
                    </a:p>
                  </a:txBody>
                  <a:tcPr/>
                </a:tc>
                <a:tc>
                  <a:txBody>
                    <a:bodyPr/>
                    <a:lstStyle/>
                    <a:p>
                      <a:r>
                        <a:rPr lang="en-US" dirty="0"/>
                        <a:t>Can you access money if you need to? </a:t>
                      </a:r>
                    </a:p>
                    <a:p>
                      <a:r>
                        <a:rPr lang="en-US" dirty="0"/>
                        <a:t>Can you access it in an emergency?</a:t>
                      </a:r>
                    </a:p>
                  </a:txBody>
                  <a:tcPr/>
                </a:tc>
                <a:extLst>
                  <a:ext uri="{0D108BD9-81ED-4DB2-BD59-A6C34878D82A}">
                    <a16:rowId xmlns:a16="http://schemas.microsoft.com/office/drawing/2014/main" val="10005"/>
                  </a:ext>
                </a:extLst>
              </a:tr>
              <a:tr h="370840">
                <a:tc>
                  <a:txBody>
                    <a:bodyPr/>
                    <a:lstStyle/>
                    <a:p>
                      <a:r>
                        <a:rPr lang="en-US" sz="1800" kern="1200" dirty="0">
                          <a:solidFill>
                            <a:schemeClr val="dk1"/>
                          </a:solidFill>
                          <a:latin typeface="+mn-lt"/>
                          <a:ea typeface="+mn-ea"/>
                          <a:cs typeface="+mn-cs"/>
                        </a:rPr>
                        <a:t>Support from people that are close</a:t>
                      </a:r>
                    </a:p>
                  </a:txBody>
                  <a:tcPr/>
                </a:tc>
                <a:tc>
                  <a:txBody>
                    <a:bodyPr/>
                    <a:lstStyle/>
                    <a:p>
                      <a:pPr>
                        <a:lnSpc>
                          <a:spcPct val="107000"/>
                        </a:lnSpc>
                        <a:spcAft>
                          <a:spcPts val="0"/>
                        </a:spcAft>
                      </a:pPr>
                      <a:r>
                        <a:rPr lang="en-AU" sz="1800" kern="1200" dirty="0">
                          <a:solidFill>
                            <a:schemeClr val="dk1"/>
                          </a:solidFill>
                          <a:latin typeface="+mn-lt"/>
                          <a:ea typeface="+mn-ea"/>
                          <a:cs typeface="+mn-cs"/>
                        </a:rPr>
                        <a:t>Is there anyone nearby you feel could be helpful?</a:t>
                      </a:r>
                    </a:p>
                    <a:p>
                      <a:pPr>
                        <a:lnSpc>
                          <a:spcPct val="107000"/>
                        </a:lnSpc>
                        <a:spcAft>
                          <a:spcPts val="0"/>
                        </a:spcAft>
                      </a:pPr>
                      <a:r>
                        <a:rPr lang="en-AU" sz="1800" kern="1200" dirty="0">
                          <a:solidFill>
                            <a:schemeClr val="dk1"/>
                          </a:solidFill>
                          <a:latin typeface="+mn-lt"/>
                          <a:ea typeface="+mn-ea"/>
                          <a:cs typeface="+mn-cs"/>
                        </a:rPr>
                        <a:t>Can they come with assistance/call police if they hear sounds of violence?</a:t>
                      </a:r>
                    </a:p>
                    <a:p>
                      <a:pPr>
                        <a:lnSpc>
                          <a:spcPct val="107000"/>
                        </a:lnSpc>
                        <a:spcAft>
                          <a:spcPts val="0"/>
                        </a:spcAft>
                      </a:pPr>
                      <a:r>
                        <a:rPr lang="en-AU" sz="1800" kern="1200" dirty="0">
                          <a:solidFill>
                            <a:schemeClr val="dk1"/>
                          </a:solidFill>
                          <a:latin typeface="+mn-lt"/>
                          <a:ea typeface="+mn-ea"/>
                          <a:cs typeface="+mn-cs"/>
                        </a:rPr>
                        <a:t>Can you leave important items with them?</a:t>
                      </a:r>
                    </a:p>
                  </a:txBody>
                  <a:tcPr marL="68580" marR="68580" marT="0" marB="0"/>
                </a:tc>
                <a:extLst>
                  <a:ext uri="{0D108BD9-81ED-4DB2-BD59-A6C34878D82A}">
                    <a16:rowId xmlns:a16="http://schemas.microsoft.com/office/drawing/2014/main" val="10006"/>
                  </a:ext>
                </a:extLst>
              </a:tr>
            </a:tbl>
          </a:graphicData>
        </a:graphic>
      </p:graphicFrame>
      <p:sp>
        <p:nvSpPr>
          <p:cNvPr id="5" name="Footer Placeholder 3"/>
          <p:cNvSpPr>
            <a:spLocks noGrp="1"/>
          </p:cNvSpPr>
          <p:nvPr>
            <p:ph type="ftr" sz="quarter" idx="11"/>
          </p:nvPr>
        </p:nvSpPr>
        <p:spPr>
          <a:xfrm>
            <a:off x="3124200" y="6463923"/>
            <a:ext cx="5438614" cy="365125"/>
          </a:xfrm>
        </p:spPr>
        <p:txBody>
          <a:bodyPr/>
          <a:lstStyle/>
          <a:p>
            <a:pPr algn="r"/>
            <a:r>
              <a:rPr lang="en-US" dirty="0"/>
              <a:t>Source: Adapted from WHO Clinical Handbook 2014  </a:t>
            </a:r>
          </a:p>
        </p:txBody>
      </p:sp>
    </p:spTree>
    <p:extLst>
      <p:ext uri="{BB962C8B-B14F-4D97-AF65-F5344CB8AC3E}">
        <p14:creationId xmlns:p14="http://schemas.microsoft.com/office/powerpoint/2010/main" val="1809013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a:t>Watch video role play</a:t>
            </a:r>
          </a:p>
        </p:txBody>
      </p:sp>
      <p:sp>
        <p:nvSpPr>
          <p:cNvPr id="6" name="Content Placeholder 5">
            <a:extLst>
              <a:ext uri="{FF2B5EF4-FFF2-40B4-BE49-F238E27FC236}">
                <a16:creationId xmlns:a16="http://schemas.microsoft.com/office/drawing/2014/main" id="{50D26F7E-F901-4AF8-AB4D-52C95DD56A72}"/>
              </a:ext>
            </a:extLst>
          </p:cNvPr>
          <p:cNvSpPr>
            <a:spLocks noGrp="1"/>
          </p:cNvSpPr>
          <p:nvPr>
            <p:ph idx="1"/>
          </p:nvPr>
        </p:nvSpPr>
        <p:spPr>
          <a:xfrm>
            <a:off x="457200" y="1600202"/>
            <a:ext cx="8229600" cy="2137610"/>
          </a:xfrm>
        </p:spPr>
        <p:txBody>
          <a:bodyPr>
            <a:normAutofit fontScale="85000" lnSpcReduction="10000"/>
          </a:bodyPr>
          <a:lstStyle/>
          <a:p>
            <a:pPr marL="0" lvl="0" indent="0">
              <a:buNone/>
            </a:pPr>
            <a:r>
              <a:rPr lang="en-US" sz="2800" i="1" dirty="0"/>
              <a:t>Watch the video role play and think about the following questions:</a:t>
            </a:r>
            <a:endParaRPr lang="en-AU" sz="2800" i="1" dirty="0"/>
          </a:p>
          <a:p>
            <a:pPr marL="971550" lvl="1" indent="-514350">
              <a:buFont typeface="+mj-lt"/>
              <a:buAutoNum type="alphaLcPeriod"/>
            </a:pPr>
            <a:r>
              <a:rPr lang="en-AU" i="1" dirty="0"/>
              <a:t>How did the nurse raise the topic of enhancing safety? </a:t>
            </a:r>
          </a:p>
          <a:p>
            <a:pPr marL="971550" lvl="1" indent="-514350">
              <a:buFont typeface="+mj-lt"/>
              <a:buAutoNum type="alphaLcPeriod"/>
            </a:pPr>
            <a:r>
              <a:rPr lang="en-AU" i="1" dirty="0"/>
              <a:t>How did the nurse convey respect for Maria’s decisions? </a:t>
            </a:r>
          </a:p>
          <a:p>
            <a:pPr marL="971550" lvl="1" indent="-514350">
              <a:buFont typeface="+mj-lt"/>
              <a:buAutoNum type="alphaLcPeriod"/>
            </a:pPr>
            <a:r>
              <a:rPr lang="en-AU" i="1" dirty="0"/>
              <a:t>How did the nurse help Maria to make a safety plan? </a:t>
            </a:r>
          </a:p>
          <a:p>
            <a:endParaRPr lang="en-AU" dirty="0"/>
          </a:p>
        </p:txBody>
      </p:sp>
      <p:pic>
        <p:nvPicPr>
          <p:cNvPr id="3" name="Picture 2" descr="A close up of a person&#10;&#10;Description automatically generated">
            <a:extLst>
              <a:ext uri="{FF2B5EF4-FFF2-40B4-BE49-F238E27FC236}">
                <a16:creationId xmlns:a16="http://schemas.microsoft.com/office/drawing/2014/main" id="{82EF24E5-E248-4564-A6F7-E7FC32A76227}"/>
              </a:ext>
            </a:extLst>
          </p:cNvPr>
          <p:cNvPicPr>
            <a:picLocks noChangeAspect="1"/>
          </p:cNvPicPr>
          <p:nvPr/>
        </p:nvPicPr>
        <p:blipFill>
          <a:blip r:embed="rId3"/>
          <a:stretch>
            <a:fillRect/>
          </a:stretch>
        </p:blipFill>
        <p:spPr>
          <a:xfrm>
            <a:off x="2096214" y="3920376"/>
            <a:ext cx="4951572" cy="2783305"/>
          </a:xfrm>
          <a:prstGeom prst="rect">
            <a:avLst/>
          </a:prstGeom>
        </p:spPr>
      </p:pic>
    </p:spTree>
    <p:extLst>
      <p:ext uri="{BB962C8B-B14F-4D97-AF65-F5344CB8AC3E}">
        <p14:creationId xmlns:p14="http://schemas.microsoft.com/office/powerpoint/2010/main" val="608839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 Video Role Play</a:t>
            </a:r>
          </a:p>
        </p:txBody>
      </p:sp>
      <p:sp>
        <p:nvSpPr>
          <p:cNvPr id="3" name="Content Placeholder 2"/>
          <p:cNvSpPr>
            <a:spLocks noGrp="1"/>
          </p:cNvSpPr>
          <p:nvPr>
            <p:ph idx="1"/>
          </p:nvPr>
        </p:nvSpPr>
        <p:spPr/>
        <p:txBody>
          <a:bodyPr>
            <a:normAutofit/>
          </a:bodyPr>
          <a:lstStyle/>
          <a:p>
            <a:r>
              <a:rPr lang="en-US" i="1" dirty="0"/>
              <a:t>Discussion </a:t>
            </a:r>
            <a:r>
              <a:rPr lang="en-US" sz="3600" i="1" dirty="0"/>
              <a:t>questions</a:t>
            </a:r>
          </a:p>
          <a:p>
            <a:pPr marL="971550" lvl="1" indent="-514350">
              <a:buFont typeface="+mj-lt"/>
              <a:buAutoNum type="alphaLcPeriod"/>
            </a:pPr>
            <a:r>
              <a:rPr lang="en-US" sz="3200" i="1" dirty="0"/>
              <a:t>How did the nurse introduce the topic of enhancing safety? </a:t>
            </a:r>
          </a:p>
          <a:p>
            <a:pPr marL="971550" lvl="1" indent="-514350">
              <a:buFont typeface="+mj-lt"/>
              <a:buAutoNum type="alphaLcPeriod"/>
            </a:pPr>
            <a:r>
              <a:rPr lang="en-US" sz="3200" i="1" dirty="0"/>
              <a:t>How did the nurse convey respect for Maria’s decisions? </a:t>
            </a:r>
          </a:p>
          <a:p>
            <a:pPr marL="971550" lvl="1" indent="-514350">
              <a:buFont typeface="+mj-lt"/>
              <a:buAutoNum type="alphaLcPeriod"/>
            </a:pPr>
            <a:r>
              <a:rPr lang="en-US" sz="3200" i="1" dirty="0"/>
              <a:t>How did the nurse help Maria to make a safety plan? </a:t>
            </a:r>
          </a:p>
        </p:txBody>
      </p:sp>
    </p:spTree>
    <p:extLst>
      <p:ext uri="{BB962C8B-B14F-4D97-AF65-F5344CB8AC3E}">
        <p14:creationId xmlns:p14="http://schemas.microsoft.com/office/powerpoint/2010/main" val="3169567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 Role play safety planning</a:t>
            </a:r>
          </a:p>
        </p:txBody>
      </p:sp>
      <p:sp>
        <p:nvSpPr>
          <p:cNvPr id="5" name="Content Placeholder 4"/>
          <p:cNvSpPr>
            <a:spLocks noGrp="1"/>
          </p:cNvSpPr>
          <p:nvPr>
            <p:ph idx="1"/>
          </p:nvPr>
        </p:nvSpPr>
        <p:spPr>
          <a:xfrm>
            <a:off x="457200" y="1548310"/>
            <a:ext cx="8229600" cy="4525963"/>
          </a:xfrm>
        </p:spPr>
        <p:txBody>
          <a:bodyPr>
            <a:normAutofit fontScale="70000" lnSpcReduction="20000"/>
          </a:bodyPr>
          <a:lstStyle/>
          <a:p>
            <a:pPr marL="742950" indent="-742950">
              <a:buFont typeface="+mj-lt"/>
              <a:buAutoNum type="arabicPeriod"/>
            </a:pPr>
            <a:r>
              <a:rPr lang="en-AU" sz="4000" dirty="0"/>
              <a:t>Break into groups of two</a:t>
            </a:r>
          </a:p>
          <a:p>
            <a:pPr marL="742950" indent="-742950">
              <a:buFont typeface="+mj-lt"/>
              <a:buAutoNum type="arabicPeriod"/>
            </a:pPr>
            <a:r>
              <a:rPr lang="en-AU" sz="4000" dirty="0"/>
              <a:t>One is </a:t>
            </a:r>
            <a:r>
              <a:rPr lang="en-AU" sz="4000" dirty="0" err="1"/>
              <a:t>Merita</a:t>
            </a:r>
            <a:r>
              <a:rPr lang="en-AU" sz="4000" dirty="0"/>
              <a:t>, one is the health provider</a:t>
            </a:r>
          </a:p>
          <a:p>
            <a:pPr marL="742950" indent="-742950">
              <a:buFont typeface="+mj-lt"/>
              <a:buAutoNum type="arabicPeriod"/>
            </a:pPr>
            <a:r>
              <a:rPr lang="en-AU" sz="4000" dirty="0"/>
              <a:t>Help </a:t>
            </a:r>
            <a:r>
              <a:rPr lang="en-AU" sz="4000" dirty="0" err="1"/>
              <a:t>Merita</a:t>
            </a:r>
            <a:r>
              <a:rPr lang="en-AU" sz="4000" dirty="0"/>
              <a:t> identify the level of danger she is in and develop a safety plan</a:t>
            </a:r>
          </a:p>
          <a:p>
            <a:pPr marL="742950" indent="-742950">
              <a:buFont typeface="+mj-lt"/>
              <a:buAutoNum type="arabicPeriod"/>
            </a:pPr>
            <a:r>
              <a:rPr lang="en-AU" sz="4000" dirty="0"/>
              <a:t>Discuss the following questions:</a:t>
            </a:r>
          </a:p>
          <a:p>
            <a:pPr marL="1543050" lvl="2" indent="-742950">
              <a:buFont typeface="+mj-lt"/>
              <a:buAutoNum type="alphaLcPeriod"/>
            </a:pPr>
            <a:r>
              <a:rPr lang="en-AU" sz="3600" i="1" dirty="0"/>
              <a:t>As Merita, what questions did you find useful or not useful?</a:t>
            </a:r>
          </a:p>
          <a:p>
            <a:pPr marL="1543050" lvl="2" indent="-742950">
              <a:buFont typeface="+mj-lt"/>
              <a:buAutoNum type="alphaLcPeriod"/>
            </a:pPr>
            <a:r>
              <a:rPr lang="en-AU" sz="3600" i="1" dirty="0"/>
              <a:t>How realistic did you think the safety plan was?</a:t>
            </a:r>
          </a:p>
          <a:p>
            <a:pPr marL="1543050" lvl="2" indent="-742950">
              <a:buFont typeface="+mj-lt"/>
              <a:buAutoNum type="alphaLcPeriod"/>
            </a:pPr>
            <a:r>
              <a:rPr lang="en-AU" sz="3600" i="1" dirty="0"/>
              <a:t>As the health provider, what was most difficult about this exercise?</a:t>
            </a:r>
          </a:p>
          <a:p>
            <a:pPr marL="1543050" lvl="2" indent="-742950">
              <a:buFont typeface="+mj-lt"/>
              <a:buAutoNum type="alphaLcPeriod"/>
            </a:pPr>
            <a:r>
              <a:rPr lang="en-AU" sz="3600" i="1" dirty="0"/>
              <a:t>As the health provider, how did you feel at the end of the discussion with Merita? </a:t>
            </a:r>
          </a:p>
          <a:p>
            <a:pPr marL="0" indent="0">
              <a:buNone/>
            </a:pPr>
            <a:endParaRPr lang="en-AU" i="1" dirty="0"/>
          </a:p>
        </p:txBody>
      </p:sp>
    </p:spTree>
    <p:extLst>
      <p:ext uri="{BB962C8B-B14F-4D97-AF65-F5344CB8AC3E}">
        <p14:creationId xmlns:p14="http://schemas.microsoft.com/office/powerpoint/2010/main" val="36171605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146F1-F273-4B2E-8A99-1C73E85B64AC}"/>
              </a:ext>
            </a:extLst>
          </p:cNvPr>
          <p:cNvSpPr>
            <a:spLocks noGrp="1"/>
          </p:cNvSpPr>
          <p:nvPr>
            <p:ph type="title"/>
          </p:nvPr>
        </p:nvSpPr>
        <p:spPr/>
        <p:txBody>
          <a:bodyPr>
            <a:noAutofit/>
          </a:bodyPr>
          <a:lstStyle/>
          <a:p>
            <a:r>
              <a:rPr lang="en-AU" dirty="0"/>
              <a:t>Engaging with men who use violence</a:t>
            </a:r>
          </a:p>
        </p:txBody>
      </p:sp>
      <p:sp>
        <p:nvSpPr>
          <p:cNvPr id="3" name="Content Placeholder 2">
            <a:extLst>
              <a:ext uri="{FF2B5EF4-FFF2-40B4-BE49-F238E27FC236}">
                <a16:creationId xmlns:a16="http://schemas.microsoft.com/office/drawing/2014/main" id="{A0C35E9E-E4D8-4D60-A6B9-EA4233AC571C}"/>
              </a:ext>
            </a:extLst>
          </p:cNvPr>
          <p:cNvSpPr>
            <a:spLocks noGrp="1"/>
          </p:cNvSpPr>
          <p:nvPr>
            <p:ph idx="1"/>
          </p:nvPr>
        </p:nvSpPr>
        <p:spPr/>
        <p:txBody>
          <a:bodyPr/>
          <a:lstStyle/>
          <a:p>
            <a:r>
              <a:rPr lang="en-AU" dirty="0"/>
              <a:t>Do not counsel both the woman and man about domestic violence</a:t>
            </a:r>
          </a:p>
          <a:p>
            <a:r>
              <a:rPr lang="en-AU" dirty="0"/>
              <a:t>Refer him to see a different health provider</a:t>
            </a:r>
          </a:p>
          <a:p>
            <a:r>
              <a:rPr lang="en-AU" dirty="0"/>
              <a:t>This is to avoid accidently revealing information she has told you</a:t>
            </a:r>
          </a:p>
          <a:p>
            <a:r>
              <a:rPr lang="en-AU" dirty="0"/>
              <a:t>Men often justify the violence or blame the woman, so she needs a separate health provider that is not influenced by him</a:t>
            </a:r>
          </a:p>
        </p:txBody>
      </p:sp>
      <p:sp>
        <p:nvSpPr>
          <p:cNvPr id="4" name="TextBox 3">
            <a:extLst>
              <a:ext uri="{FF2B5EF4-FFF2-40B4-BE49-F238E27FC236}">
                <a16:creationId xmlns:a16="http://schemas.microsoft.com/office/drawing/2014/main" id="{4130BE3C-76CD-4D1C-9415-AF3A9D355A80}"/>
              </a:ext>
            </a:extLst>
          </p:cNvPr>
          <p:cNvSpPr txBox="1"/>
          <p:nvPr/>
        </p:nvSpPr>
        <p:spPr>
          <a:xfrm>
            <a:off x="6304547" y="6139448"/>
            <a:ext cx="2679032" cy="338554"/>
          </a:xfrm>
          <a:prstGeom prst="rect">
            <a:avLst/>
          </a:prstGeom>
          <a:noFill/>
        </p:spPr>
        <p:txBody>
          <a:bodyPr wrap="square" rtlCol="0">
            <a:spAutoFit/>
          </a:bodyPr>
          <a:lstStyle/>
          <a:p>
            <a:r>
              <a:rPr lang="en-AU" sz="1600" dirty="0"/>
              <a:t>Source: Hegarty et al. 2016</a:t>
            </a:r>
          </a:p>
        </p:txBody>
      </p:sp>
    </p:spTree>
    <p:extLst>
      <p:ext uri="{BB962C8B-B14F-4D97-AF65-F5344CB8AC3E}">
        <p14:creationId xmlns:p14="http://schemas.microsoft.com/office/powerpoint/2010/main" val="3875857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699B4-1045-4400-AF39-6E9A06B863EE}"/>
              </a:ext>
            </a:extLst>
          </p:cNvPr>
          <p:cNvSpPr>
            <a:spLocks noGrp="1"/>
          </p:cNvSpPr>
          <p:nvPr>
            <p:ph type="title"/>
          </p:nvPr>
        </p:nvSpPr>
        <p:spPr>
          <a:xfrm>
            <a:off x="457200" y="274638"/>
            <a:ext cx="8229600" cy="860988"/>
          </a:xfrm>
        </p:spPr>
        <p:txBody>
          <a:bodyPr>
            <a:normAutofit/>
          </a:bodyPr>
          <a:lstStyle/>
          <a:p>
            <a:r>
              <a:rPr lang="en-AU" dirty="0"/>
              <a:t>Case example: confidentiality</a:t>
            </a:r>
          </a:p>
        </p:txBody>
      </p:sp>
      <p:sp>
        <p:nvSpPr>
          <p:cNvPr id="3" name="Content Placeholder 2">
            <a:extLst>
              <a:ext uri="{FF2B5EF4-FFF2-40B4-BE49-F238E27FC236}">
                <a16:creationId xmlns:a16="http://schemas.microsoft.com/office/drawing/2014/main" id="{69AC8D6E-05CC-40BD-BC41-681BFEB598F5}"/>
              </a:ext>
            </a:extLst>
          </p:cNvPr>
          <p:cNvSpPr>
            <a:spLocks noGrp="1"/>
          </p:cNvSpPr>
          <p:nvPr>
            <p:ph idx="1"/>
          </p:nvPr>
        </p:nvSpPr>
        <p:spPr>
          <a:xfrm>
            <a:off x="457200" y="1327355"/>
            <a:ext cx="8229600" cy="5029200"/>
          </a:xfrm>
        </p:spPr>
        <p:txBody>
          <a:bodyPr>
            <a:normAutofit/>
          </a:bodyPr>
          <a:lstStyle/>
          <a:p>
            <a:pPr lvl="0"/>
            <a:r>
              <a:rPr lang="en-AU" sz="3600" dirty="0"/>
              <a:t>Read the case example (in the facilitator guide and the student guide) </a:t>
            </a:r>
          </a:p>
          <a:p>
            <a:pPr lvl="0"/>
            <a:r>
              <a:rPr lang="en-AU" sz="3600" dirty="0"/>
              <a:t>Never break confidentiality</a:t>
            </a:r>
          </a:p>
          <a:p>
            <a:pPr lvl="0"/>
            <a:r>
              <a:rPr lang="en-AU" sz="3600" dirty="0"/>
              <a:t>Always discuss what you might do and ask permission from the woman</a:t>
            </a:r>
          </a:p>
          <a:p>
            <a:pPr lvl="0"/>
            <a:r>
              <a:rPr lang="en-AU" sz="3600" dirty="0"/>
              <a:t>She knows best about her safety</a:t>
            </a:r>
          </a:p>
          <a:p>
            <a:pPr marL="0" lvl="0" indent="0">
              <a:buNone/>
            </a:pPr>
            <a:endParaRPr lang="en-AU" dirty="0"/>
          </a:p>
        </p:txBody>
      </p:sp>
    </p:spTree>
    <p:extLst>
      <p:ext uri="{BB962C8B-B14F-4D97-AF65-F5344CB8AC3E}">
        <p14:creationId xmlns:p14="http://schemas.microsoft.com/office/powerpoint/2010/main" val="9332456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699B4-1045-4400-AF39-6E9A06B863EE}"/>
              </a:ext>
            </a:extLst>
          </p:cNvPr>
          <p:cNvSpPr>
            <a:spLocks noGrp="1"/>
          </p:cNvSpPr>
          <p:nvPr>
            <p:ph type="title"/>
          </p:nvPr>
        </p:nvSpPr>
        <p:spPr>
          <a:xfrm>
            <a:off x="457200" y="274638"/>
            <a:ext cx="8229600" cy="860988"/>
          </a:xfrm>
        </p:spPr>
        <p:txBody>
          <a:bodyPr/>
          <a:lstStyle/>
          <a:p>
            <a:r>
              <a:rPr lang="en-AU" dirty="0"/>
              <a:t>Case example: confidentiality</a:t>
            </a:r>
          </a:p>
        </p:txBody>
      </p:sp>
      <p:sp>
        <p:nvSpPr>
          <p:cNvPr id="3" name="Content Placeholder 2">
            <a:extLst>
              <a:ext uri="{FF2B5EF4-FFF2-40B4-BE49-F238E27FC236}">
                <a16:creationId xmlns:a16="http://schemas.microsoft.com/office/drawing/2014/main" id="{69AC8D6E-05CC-40BD-BC41-681BFEB598F5}"/>
              </a:ext>
            </a:extLst>
          </p:cNvPr>
          <p:cNvSpPr>
            <a:spLocks noGrp="1"/>
          </p:cNvSpPr>
          <p:nvPr>
            <p:ph idx="1"/>
          </p:nvPr>
        </p:nvSpPr>
        <p:spPr>
          <a:xfrm>
            <a:off x="457200" y="1135626"/>
            <a:ext cx="8229600" cy="5447736"/>
          </a:xfrm>
        </p:spPr>
        <p:txBody>
          <a:bodyPr>
            <a:normAutofit fontScale="62500" lnSpcReduction="20000"/>
          </a:bodyPr>
          <a:lstStyle/>
          <a:p>
            <a:pPr marL="0" lvl="0" indent="0">
              <a:buNone/>
            </a:pPr>
            <a:r>
              <a:rPr lang="en-AU" i="1" dirty="0"/>
              <a:t>Doctor Ana was working in a sub-district CHC. She provided care to a married couple, Maria and Antonio, by themselves and together some times. She thought they were both sad because they were from a different district and had no family to help them. She thought she had a good relationship with the couple and they talked about their children. Maria had made a lovely woven cloth when Dr Ana had a new baby. One day, Maria came to see her by herself and she had some bruising. When Dr Ana asked about it, Maria disclosed she had been experiencing serious abuse from her husband Antonio for quite a long time. Dr Ana offered her some counselling but did not say anything about what she might say to Antonio. When Antonio came to the clinic to get his tablets, Dr Ana asked him few questions about his anger. Antonio guessed  immediately that Maria must have told the doctor. He stood up, said ‘she has told you, hasn’t she!’ and he said ‘you won’t see us again!’ Dr Ana was very upset and tried several times to call Maria to tell her what had happened and to warn her. But when the phone was answered, it was Antonio and he slammed the phone down. Dr Ana remained very upset, as she realised that she had not discussed with Maria what she was going to say to Antonio. She knew Maria had no idea that she would try to talk to Antonio – and break her confidentiality – and put her in danger of a further beating. She never did see the couple again, Maria lost her access to a caring doctor and shortly afterwards they moved away. </a:t>
            </a:r>
          </a:p>
        </p:txBody>
      </p:sp>
    </p:spTree>
    <p:extLst>
      <p:ext uri="{BB962C8B-B14F-4D97-AF65-F5344CB8AC3E}">
        <p14:creationId xmlns:p14="http://schemas.microsoft.com/office/powerpoint/2010/main" val="2453607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9E917-51DF-4866-94E9-348E1CA1E1E5}"/>
              </a:ext>
            </a:extLst>
          </p:cNvPr>
          <p:cNvSpPr>
            <a:spLocks noGrp="1"/>
          </p:cNvSpPr>
          <p:nvPr>
            <p:ph type="title"/>
          </p:nvPr>
        </p:nvSpPr>
        <p:spPr/>
        <p:txBody>
          <a:bodyPr>
            <a:noAutofit/>
          </a:bodyPr>
          <a:lstStyle/>
          <a:p>
            <a:r>
              <a:rPr lang="en-AU" dirty="0"/>
              <a:t>Providing health care to men who use violence</a:t>
            </a:r>
          </a:p>
        </p:txBody>
      </p:sp>
      <p:sp>
        <p:nvSpPr>
          <p:cNvPr id="3" name="Content Placeholder 2">
            <a:extLst>
              <a:ext uri="{FF2B5EF4-FFF2-40B4-BE49-F238E27FC236}">
                <a16:creationId xmlns:a16="http://schemas.microsoft.com/office/drawing/2014/main" id="{54B1257B-AE83-4545-9806-0D668AA520FA}"/>
              </a:ext>
            </a:extLst>
          </p:cNvPr>
          <p:cNvSpPr>
            <a:spLocks noGrp="1"/>
          </p:cNvSpPr>
          <p:nvPr>
            <p:ph idx="1"/>
          </p:nvPr>
        </p:nvSpPr>
        <p:spPr>
          <a:xfrm>
            <a:off x="457200" y="1780674"/>
            <a:ext cx="8229600" cy="4345489"/>
          </a:xfrm>
        </p:spPr>
        <p:txBody>
          <a:bodyPr/>
          <a:lstStyle/>
          <a:p>
            <a:r>
              <a:rPr lang="en-AU" dirty="0"/>
              <a:t>Health assessment and take a history</a:t>
            </a:r>
          </a:p>
          <a:p>
            <a:r>
              <a:rPr lang="en-AU" dirty="0"/>
              <a:t>Convey that abuse and violence are not okay</a:t>
            </a:r>
          </a:p>
          <a:p>
            <a:r>
              <a:rPr lang="en-AU" dirty="0"/>
              <a:t>Enhance safety of women and children </a:t>
            </a:r>
          </a:p>
          <a:p>
            <a:r>
              <a:rPr lang="en-AU" dirty="0"/>
              <a:t>Encourage him to take responsibility</a:t>
            </a:r>
          </a:p>
          <a:p>
            <a:r>
              <a:rPr lang="en-AU" dirty="0"/>
              <a:t>Refer to behaviour change program if available</a:t>
            </a:r>
          </a:p>
          <a:p>
            <a:r>
              <a:rPr lang="en-AU" dirty="0"/>
              <a:t>Report known incidences of abuse to the police</a:t>
            </a:r>
          </a:p>
        </p:txBody>
      </p:sp>
      <p:sp>
        <p:nvSpPr>
          <p:cNvPr id="4" name="TextBox 3">
            <a:extLst>
              <a:ext uri="{FF2B5EF4-FFF2-40B4-BE49-F238E27FC236}">
                <a16:creationId xmlns:a16="http://schemas.microsoft.com/office/drawing/2014/main" id="{6EA62DEE-E3F4-488D-9829-49B86C47CF41}"/>
              </a:ext>
            </a:extLst>
          </p:cNvPr>
          <p:cNvSpPr txBox="1"/>
          <p:nvPr/>
        </p:nvSpPr>
        <p:spPr>
          <a:xfrm>
            <a:off x="6176210" y="6150645"/>
            <a:ext cx="2679032" cy="338554"/>
          </a:xfrm>
          <a:prstGeom prst="rect">
            <a:avLst/>
          </a:prstGeom>
          <a:noFill/>
        </p:spPr>
        <p:txBody>
          <a:bodyPr wrap="square" rtlCol="0">
            <a:spAutoFit/>
          </a:bodyPr>
          <a:lstStyle/>
          <a:p>
            <a:r>
              <a:rPr lang="en-AU" sz="1600" dirty="0"/>
              <a:t>Source: Hegarty et al. 2016</a:t>
            </a:r>
          </a:p>
        </p:txBody>
      </p:sp>
    </p:spTree>
    <p:extLst>
      <p:ext uri="{BB962C8B-B14F-4D97-AF65-F5344CB8AC3E}">
        <p14:creationId xmlns:p14="http://schemas.microsoft.com/office/powerpoint/2010/main" val="2812000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Important messages</a:t>
            </a:r>
          </a:p>
        </p:txBody>
      </p:sp>
      <p:sp>
        <p:nvSpPr>
          <p:cNvPr id="3" name="Content Placeholder 2"/>
          <p:cNvSpPr>
            <a:spLocks noGrp="1"/>
          </p:cNvSpPr>
          <p:nvPr>
            <p:ph idx="1"/>
          </p:nvPr>
        </p:nvSpPr>
        <p:spPr>
          <a:xfrm>
            <a:off x="457200" y="1417638"/>
            <a:ext cx="8229600" cy="4708525"/>
          </a:xfrm>
        </p:spPr>
        <p:txBody>
          <a:bodyPr>
            <a:noAutofit/>
          </a:bodyPr>
          <a:lstStyle/>
          <a:p>
            <a:r>
              <a:rPr lang="en-AU" sz="2800" dirty="0"/>
              <a:t>Danger assessment identifies immediate safety needs</a:t>
            </a:r>
          </a:p>
          <a:p>
            <a:r>
              <a:rPr lang="en-AU" sz="2800" dirty="0"/>
              <a:t>Trust your client if she feels in danger and find help</a:t>
            </a:r>
          </a:p>
          <a:p>
            <a:r>
              <a:rPr lang="en-AU" sz="2800" dirty="0"/>
              <a:t>Do a safety plan so women and children know how to get help</a:t>
            </a:r>
          </a:p>
          <a:p>
            <a:r>
              <a:rPr lang="en-AU" sz="2800" dirty="0"/>
              <a:t>Remember to listen and show empathy when asking questions</a:t>
            </a:r>
          </a:p>
          <a:p>
            <a:r>
              <a:rPr lang="en-AU" sz="2800" dirty="0"/>
              <a:t>Never counsel a couple together about domestic violence</a:t>
            </a:r>
          </a:p>
          <a:p>
            <a:r>
              <a:rPr lang="en-AU" sz="2800" dirty="0"/>
              <a:t>Refer him to a different provider </a:t>
            </a:r>
          </a:p>
        </p:txBody>
      </p:sp>
    </p:spTree>
    <p:extLst>
      <p:ext uri="{BB962C8B-B14F-4D97-AF65-F5344CB8AC3E}">
        <p14:creationId xmlns:p14="http://schemas.microsoft.com/office/powerpoint/2010/main" val="1503470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Module 9: Learning Objectives</a:t>
            </a:r>
          </a:p>
        </p:txBody>
      </p:sp>
      <p:sp>
        <p:nvSpPr>
          <p:cNvPr id="3" name="Content Placeholder 2"/>
          <p:cNvSpPr>
            <a:spLocks noGrp="1"/>
          </p:cNvSpPr>
          <p:nvPr>
            <p:ph idx="1"/>
          </p:nvPr>
        </p:nvSpPr>
        <p:spPr/>
        <p:txBody>
          <a:bodyPr/>
          <a:lstStyle/>
          <a:p>
            <a:pPr marL="0" indent="0">
              <a:buNone/>
            </a:pPr>
            <a:r>
              <a:rPr lang="en-US" dirty="0">
                <a:solidFill>
                  <a:prstClr val="black"/>
                </a:solidFill>
              </a:rPr>
              <a:t>At the end of this session students should be able to demonstrate knowledge of:</a:t>
            </a:r>
          </a:p>
          <a:p>
            <a:r>
              <a:rPr lang="en-US" dirty="0">
                <a:solidFill>
                  <a:prstClr val="black"/>
                </a:solidFill>
              </a:rPr>
              <a:t>How to assess the level of danger a woman and her children are in</a:t>
            </a:r>
          </a:p>
          <a:p>
            <a:r>
              <a:rPr lang="en-US" dirty="0">
                <a:solidFill>
                  <a:prstClr val="black"/>
                </a:solidFill>
              </a:rPr>
              <a:t>How to make a safety plan</a:t>
            </a:r>
          </a:p>
          <a:p>
            <a:r>
              <a:rPr lang="en-US" dirty="0">
                <a:solidFill>
                  <a:prstClr val="black"/>
                </a:solidFill>
              </a:rPr>
              <a:t>How to respond to perpetrators of violence</a:t>
            </a:r>
          </a:p>
        </p:txBody>
      </p:sp>
    </p:spTree>
    <p:extLst>
      <p:ext uri="{BB962C8B-B14F-4D97-AF65-F5344CB8AC3E}">
        <p14:creationId xmlns:p14="http://schemas.microsoft.com/office/powerpoint/2010/main" val="1602293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a:t>
            </a:r>
            <a:r>
              <a:rPr lang="en-US" dirty="0" err="1"/>
              <a:t>Hahu</a:t>
            </a:r>
            <a:r>
              <a:rPr lang="en-US" dirty="0"/>
              <a:t> </a:t>
            </a:r>
            <a:r>
              <a:rPr lang="en-US" dirty="0" err="1"/>
              <a:t>Relasaun</a:t>
            </a:r>
            <a:r>
              <a:rPr lang="en-US" dirty="0"/>
              <a:t> </a:t>
            </a:r>
            <a:r>
              <a:rPr lang="en-US" dirty="0" err="1"/>
              <a:t>di’ak</a:t>
            </a:r>
            <a:endParaRPr lang="en-US" dirty="0"/>
          </a:p>
        </p:txBody>
      </p:sp>
      <p:pic>
        <p:nvPicPr>
          <p:cNvPr id="3" name="Picture 2">
            <a:extLst>
              <a:ext uri="{FF2B5EF4-FFF2-40B4-BE49-F238E27FC236}">
                <a16:creationId xmlns:a16="http://schemas.microsoft.com/office/drawing/2014/main" id="{43841942-4716-4070-A6D0-D007F4DBB499}"/>
              </a:ext>
            </a:extLst>
          </p:cNvPr>
          <p:cNvPicPr>
            <a:picLocks noChangeAspect="1"/>
          </p:cNvPicPr>
          <p:nvPr/>
        </p:nvPicPr>
        <p:blipFill>
          <a:blip r:embed="rId3"/>
          <a:stretch>
            <a:fillRect/>
          </a:stretch>
        </p:blipFill>
        <p:spPr>
          <a:xfrm>
            <a:off x="2590800" y="1289277"/>
            <a:ext cx="3962400" cy="5095875"/>
          </a:xfrm>
          <a:prstGeom prst="rect">
            <a:avLst/>
          </a:prstGeom>
        </p:spPr>
      </p:pic>
    </p:spTree>
    <p:extLst>
      <p:ext uri="{BB962C8B-B14F-4D97-AF65-F5344CB8AC3E}">
        <p14:creationId xmlns:p14="http://schemas.microsoft.com/office/powerpoint/2010/main" val="376433008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Enhancing Safety</a:t>
            </a:r>
          </a:p>
        </p:txBody>
      </p:sp>
      <p:sp>
        <p:nvSpPr>
          <p:cNvPr id="3" name="Content Placeholder 2"/>
          <p:cNvSpPr>
            <a:spLocks noGrp="1"/>
          </p:cNvSpPr>
          <p:nvPr>
            <p:ph idx="1"/>
          </p:nvPr>
        </p:nvSpPr>
        <p:spPr/>
        <p:txBody>
          <a:bodyPr>
            <a:noAutofit/>
          </a:bodyPr>
          <a:lstStyle/>
          <a:p>
            <a:r>
              <a:rPr lang="en-US" sz="3600" dirty="0"/>
              <a:t>Understand and believe her</a:t>
            </a:r>
          </a:p>
          <a:p>
            <a:r>
              <a:rPr lang="en-US" sz="3600" dirty="0"/>
              <a:t>Help her assess the situation</a:t>
            </a:r>
          </a:p>
          <a:p>
            <a:r>
              <a:rPr lang="en-US" sz="3600" dirty="0"/>
              <a:t>Many women have fears about their safety</a:t>
            </a:r>
          </a:p>
          <a:p>
            <a:r>
              <a:rPr lang="en-US" sz="3600" dirty="0"/>
              <a:t>Others may not think it will happen again</a:t>
            </a:r>
          </a:p>
          <a:p>
            <a:r>
              <a:rPr lang="en-US" sz="3600" dirty="0"/>
              <a:t>An ongoing process of support</a:t>
            </a:r>
          </a:p>
        </p:txBody>
      </p:sp>
    </p:spTree>
    <p:extLst>
      <p:ext uri="{BB962C8B-B14F-4D97-AF65-F5344CB8AC3E}">
        <p14:creationId xmlns:p14="http://schemas.microsoft.com/office/powerpoint/2010/main" val="2715969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2693"/>
            <a:ext cx="8229600" cy="1143000"/>
          </a:xfrm>
        </p:spPr>
        <p:txBody>
          <a:bodyPr>
            <a:normAutofit fontScale="90000"/>
          </a:bodyPr>
          <a:lstStyle/>
          <a:p>
            <a:r>
              <a:rPr lang="en-US" sz="4900" dirty="0"/>
              <a:t>Assessing danger</a:t>
            </a:r>
            <a:br>
              <a:rPr lang="en-US" dirty="0"/>
            </a:br>
            <a:endParaRPr lang="en-US" dirty="0"/>
          </a:p>
        </p:txBody>
      </p:sp>
      <p:sp>
        <p:nvSpPr>
          <p:cNvPr id="3" name="Content Placeholder 2"/>
          <p:cNvSpPr>
            <a:spLocks noGrp="1"/>
          </p:cNvSpPr>
          <p:nvPr>
            <p:ph idx="1"/>
          </p:nvPr>
        </p:nvSpPr>
        <p:spPr>
          <a:xfrm>
            <a:off x="649538" y="1399978"/>
            <a:ext cx="7882759" cy="5138934"/>
          </a:xfrm>
        </p:spPr>
        <p:txBody>
          <a:bodyPr>
            <a:normAutofit/>
          </a:bodyPr>
          <a:lstStyle/>
          <a:p>
            <a:r>
              <a:rPr lang="en-US" sz="3600" dirty="0"/>
              <a:t>If she is afraid to go home – take her seriously</a:t>
            </a:r>
          </a:p>
          <a:p>
            <a:r>
              <a:rPr lang="en-US" sz="3600" dirty="0"/>
              <a:t>Some women may need help thinking about their safety</a:t>
            </a:r>
          </a:p>
          <a:p>
            <a:r>
              <a:rPr lang="en-US" sz="3600" dirty="0"/>
              <a:t>Specific questions to assess risk of serious injury</a:t>
            </a:r>
          </a:p>
          <a:p>
            <a:endParaRPr lang="en-US" dirty="0"/>
          </a:p>
        </p:txBody>
      </p:sp>
    </p:spTree>
    <p:extLst>
      <p:ext uri="{BB962C8B-B14F-4D97-AF65-F5344CB8AC3E}">
        <p14:creationId xmlns:p14="http://schemas.microsoft.com/office/powerpoint/2010/main" val="3459698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WHO Clinical Handbook</a:t>
            </a:r>
          </a:p>
        </p:txBody>
      </p:sp>
      <p:sp>
        <p:nvSpPr>
          <p:cNvPr id="3" name="Content Placeholder 2"/>
          <p:cNvSpPr>
            <a:spLocks noGrp="1"/>
          </p:cNvSpPr>
          <p:nvPr>
            <p:ph idx="1"/>
          </p:nvPr>
        </p:nvSpPr>
        <p:spPr>
          <a:xfrm>
            <a:off x="457200" y="1600200"/>
            <a:ext cx="4228312" cy="4525963"/>
          </a:xfrm>
        </p:spPr>
        <p:txBody>
          <a:bodyPr/>
          <a:lstStyle/>
          <a:p>
            <a:r>
              <a:rPr lang="en-AU" dirty="0"/>
              <a:t>Danger Assessment tool</a:t>
            </a:r>
          </a:p>
        </p:txBody>
      </p:sp>
      <p:pic>
        <p:nvPicPr>
          <p:cNvPr id="4" name="Picture 3"/>
          <p:cNvPicPr>
            <a:picLocks noChangeAspect="1"/>
          </p:cNvPicPr>
          <p:nvPr/>
        </p:nvPicPr>
        <p:blipFill>
          <a:blip r:embed="rId3"/>
          <a:stretch>
            <a:fillRect/>
          </a:stretch>
        </p:blipFill>
        <p:spPr>
          <a:xfrm>
            <a:off x="5007129" y="1600200"/>
            <a:ext cx="2888242" cy="4309442"/>
          </a:xfrm>
          <a:prstGeom prst="rect">
            <a:avLst/>
          </a:prstGeom>
        </p:spPr>
      </p:pic>
    </p:spTree>
    <p:extLst>
      <p:ext uri="{BB962C8B-B14F-4D97-AF65-F5344CB8AC3E}">
        <p14:creationId xmlns:p14="http://schemas.microsoft.com/office/powerpoint/2010/main" val="4085816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AU" dirty="0"/>
              <a:t>Questions for assessing danger</a:t>
            </a:r>
          </a:p>
        </p:txBody>
      </p:sp>
      <p:sp>
        <p:nvSpPr>
          <p:cNvPr id="4" name="Content Placeholder 3"/>
          <p:cNvSpPr>
            <a:spLocks noGrp="1"/>
          </p:cNvSpPr>
          <p:nvPr>
            <p:ph idx="1"/>
          </p:nvPr>
        </p:nvSpPr>
        <p:spPr>
          <a:xfrm>
            <a:off x="770966" y="1600200"/>
            <a:ext cx="7915834" cy="4525963"/>
          </a:xfrm>
        </p:spPr>
        <p:txBody>
          <a:bodyPr>
            <a:normAutofit fontScale="55000" lnSpcReduction="20000"/>
          </a:bodyPr>
          <a:lstStyle/>
          <a:p>
            <a:pPr marL="0" indent="0">
              <a:buNone/>
            </a:pPr>
            <a:r>
              <a:rPr lang="en-AU" sz="3800" dirty="0"/>
              <a:t>Women who answer ‘yes’ to at least 3 of the following questions may be in immediate danger from the perpetrator:</a:t>
            </a:r>
          </a:p>
          <a:p>
            <a:pPr marL="0" indent="0">
              <a:buNone/>
            </a:pPr>
            <a:endParaRPr lang="en-AU" sz="3800" dirty="0"/>
          </a:p>
          <a:p>
            <a:pPr marL="228600" indent="-228600">
              <a:buAutoNum type="arabicPeriod"/>
            </a:pPr>
            <a:r>
              <a:rPr lang="en-AU" sz="3800" dirty="0"/>
              <a:t> </a:t>
            </a:r>
            <a:r>
              <a:rPr lang="en-AU" sz="4400" dirty="0"/>
              <a:t>Has the physical violence happened more often or gotten worse over the past 6 months?</a:t>
            </a:r>
          </a:p>
          <a:p>
            <a:pPr marL="228600" indent="-228600">
              <a:buAutoNum type="arabicPeriod"/>
            </a:pPr>
            <a:r>
              <a:rPr lang="en-AU" sz="4400" dirty="0"/>
              <a:t> Has he ever used a weapon or threatened you with a weapon?</a:t>
            </a:r>
          </a:p>
          <a:p>
            <a:pPr marL="228600" indent="-228600">
              <a:buAutoNum type="arabicPeriod"/>
            </a:pPr>
            <a:r>
              <a:rPr lang="en-AU" sz="4400" dirty="0"/>
              <a:t> Has he ever tried to strangle you?</a:t>
            </a:r>
          </a:p>
          <a:p>
            <a:pPr marL="228600" indent="-228600">
              <a:buAutoNum type="arabicPeriod"/>
            </a:pPr>
            <a:r>
              <a:rPr lang="en-AU" sz="4400" dirty="0"/>
              <a:t> Do you believe he could kill you?</a:t>
            </a:r>
          </a:p>
          <a:p>
            <a:pPr marL="228600" indent="-228600">
              <a:buAutoNum type="arabicPeriod"/>
            </a:pPr>
            <a:r>
              <a:rPr lang="en-AU" sz="4400" dirty="0"/>
              <a:t> Has he ever beaten you when you were pregnant?</a:t>
            </a:r>
          </a:p>
          <a:p>
            <a:pPr marL="228600" indent="-228600">
              <a:buAutoNum type="arabicPeriod"/>
            </a:pPr>
            <a:r>
              <a:rPr lang="en-AU" sz="4400" dirty="0"/>
              <a:t> Is he violently and constantly jealous of you?</a:t>
            </a:r>
          </a:p>
          <a:p>
            <a:pPr marL="228600" indent="-228600">
              <a:buAutoNum type="arabicPeriod"/>
            </a:pPr>
            <a:r>
              <a:rPr lang="en-AU" sz="4400" dirty="0"/>
              <a:t> Is he violent toward your children?</a:t>
            </a:r>
          </a:p>
          <a:p>
            <a:pPr marL="228600" indent="-228600">
              <a:buAutoNum type="arabicPeriod"/>
            </a:pPr>
            <a:r>
              <a:rPr lang="en-AU" sz="4400" dirty="0"/>
              <a:t> Are the children present when he is violent toward you?</a:t>
            </a:r>
          </a:p>
          <a:p>
            <a:endParaRPr lang="en-AU" sz="3600" dirty="0"/>
          </a:p>
        </p:txBody>
      </p:sp>
    </p:spTree>
    <p:extLst>
      <p:ext uri="{BB962C8B-B14F-4D97-AF65-F5344CB8AC3E}">
        <p14:creationId xmlns:p14="http://schemas.microsoft.com/office/powerpoint/2010/main" val="3794238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Activity: Assessing danger</a:t>
            </a:r>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AU" i="1" dirty="0"/>
              <a:t>Break into groups</a:t>
            </a:r>
          </a:p>
          <a:p>
            <a:pPr marL="514350" indent="-514350">
              <a:buFont typeface="+mj-lt"/>
              <a:buAutoNum type="arabicPeriod"/>
            </a:pPr>
            <a:r>
              <a:rPr lang="en-AU" i="1" dirty="0"/>
              <a:t>Read the case study about Natalia and Gerson</a:t>
            </a:r>
          </a:p>
          <a:p>
            <a:pPr marL="514350" indent="-514350">
              <a:buFont typeface="+mj-lt"/>
              <a:buAutoNum type="arabicPeriod"/>
            </a:pPr>
            <a:r>
              <a:rPr lang="en-AU" i="1" dirty="0"/>
              <a:t>Discuss the following questions:</a:t>
            </a:r>
          </a:p>
          <a:p>
            <a:pPr marL="971550" lvl="1" indent="-514350">
              <a:buFont typeface="+mj-lt"/>
              <a:buAutoNum type="alphaLcParenR"/>
            </a:pPr>
            <a:r>
              <a:rPr lang="en-AU" i="1" dirty="0"/>
              <a:t>Do you think Natalia’s life is in danger?</a:t>
            </a:r>
          </a:p>
          <a:p>
            <a:pPr marL="971550" lvl="1" indent="-514350">
              <a:buFont typeface="+mj-lt"/>
              <a:buAutoNum type="alphaLcParenR"/>
            </a:pPr>
            <a:r>
              <a:rPr lang="en-AU" i="1" dirty="0"/>
              <a:t>What criteria did you use to decide whether her life is in danger or not?</a:t>
            </a:r>
          </a:p>
          <a:p>
            <a:pPr marL="971550" lvl="1" indent="-514350">
              <a:buFont typeface="+mj-lt"/>
              <a:buAutoNum type="alphaLcParenR"/>
            </a:pPr>
            <a:r>
              <a:rPr lang="en-AU" i="1" dirty="0"/>
              <a:t>What risk factors can you identify in the case study?</a:t>
            </a:r>
          </a:p>
        </p:txBody>
      </p:sp>
    </p:spTree>
    <p:extLst>
      <p:ext uri="{BB962C8B-B14F-4D97-AF65-F5344CB8AC3E}">
        <p14:creationId xmlns:p14="http://schemas.microsoft.com/office/powerpoint/2010/main" val="3877916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If there is immediate danger</a:t>
            </a:r>
          </a:p>
        </p:txBody>
      </p:sp>
      <p:sp>
        <p:nvSpPr>
          <p:cNvPr id="3" name="Content Placeholder 2"/>
          <p:cNvSpPr>
            <a:spLocks noGrp="1"/>
          </p:cNvSpPr>
          <p:nvPr>
            <p:ph idx="1"/>
          </p:nvPr>
        </p:nvSpPr>
        <p:spPr>
          <a:xfrm>
            <a:off x="457200" y="1686828"/>
            <a:ext cx="8229600" cy="4525963"/>
          </a:xfrm>
        </p:spPr>
        <p:txBody>
          <a:bodyPr>
            <a:normAutofit/>
          </a:bodyPr>
          <a:lstStyle/>
          <a:p>
            <a:r>
              <a:rPr lang="en-AU" dirty="0"/>
              <a:t>If there is immediate danger – let her know your concern </a:t>
            </a:r>
          </a:p>
          <a:p>
            <a:r>
              <a:rPr lang="en-AU" dirty="0"/>
              <a:t>Provide information on options</a:t>
            </a:r>
          </a:p>
          <a:p>
            <a:r>
              <a:rPr lang="en-AU" dirty="0"/>
              <a:t>Identify a safe place she can go </a:t>
            </a:r>
          </a:p>
          <a:p>
            <a:r>
              <a:rPr lang="en-AU" dirty="0"/>
              <a:t>Help make a safety plan</a:t>
            </a:r>
          </a:p>
          <a:p>
            <a:endParaRPr lang="en-AU" dirty="0"/>
          </a:p>
        </p:txBody>
      </p:sp>
    </p:spTree>
    <p:extLst>
      <p:ext uri="{BB962C8B-B14F-4D97-AF65-F5344CB8AC3E}">
        <p14:creationId xmlns:p14="http://schemas.microsoft.com/office/powerpoint/2010/main" val="4428065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20135</TotalTime>
  <Words>3638</Words>
  <Application>Microsoft Office PowerPoint</Application>
  <PresentationFormat>On-screen Show (4:3)</PresentationFormat>
  <Paragraphs>249</Paragraphs>
  <Slides>19</Slides>
  <Notes>17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Enhance Safety (Au)</vt:lpstr>
      <vt:lpstr>Module 9: Learning Objectives</vt:lpstr>
      <vt:lpstr>Review Hahu Relasaun di’ak</vt:lpstr>
      <vt:lpstr>Enhancing Safety</vt:lpstr>
      <vt:lpstr>Assessing danger </vt:lpstr>
      <vt:lpstr>WHO Clinical Handbook</vt:lpstr>
      <vt:lpstr>Questions for assessing danger</vt:lpstr>
      <vt:lpstr>Activity: Assessing danger</vt:lpstr>
      <vt:lpstr>If there is immediate danger</vt:lpstr>
      <vt:lpstr>Safety plans</vt:lpstr>
      <vt:lpstr>Safety Plan</vt:lpstr>
      <vt:lpstr>Watch video role play</vt:lpstr>
      <vt:lpstr>Activity: Video Role Play</vt:lpstr>
      <vt:lpstr>Activity: Role play safety planning</vt:lpstr>
      <vt:lpstr>Engaging with men who use violence</vt:lpstr>
      <vt:lpstr>Case example: confidentiality</vt:lpstr>
      <vt:lpstr>Case example: confidentiality</vt:lpstr>
      <vt:lpstr>Providing health care to men who use violence</vt:lpstr>
      <vt:lpstr>Important messages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Kayli Wild</cp:lastModifiedBy>
  <cp:revision>131</cp:revision>
  <dcterms:created xsi:type="dcterms:W3CDTF">2018-01-29T00:23:31Z</dcterms:created>
  <dcterms:modified xsi:type="dcterms:W3CDTF">2021-03-25T06:24:12Z</dcterms:modified>
</cp:coreProperties>
</file>