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296" r:id="rId3"/>
    <p:sldId id="258" r:id="rId4"/>
    <p:sldId id="346" r:id="rId5"/>
    <p:sldId id="347" r:id="rId6"/>
    <p:sldId id="350" r:id="rId7"/>
    <p:sldId id="352" r:id="rId8"/>
    <p:sldId id="348" r:id="rId9"/>
    <p:sldId id="349" r:id="rId10"/>
    <p:sldId id="309" r:id="rId11"/>
    <p:sldId id="311" r:id="rId12"/>
    <p:sldId id="316" r:id="rId13"/>
    <p:sldId id="318" r:id="rId14"/>
    <p:sldId id="33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gela Taft" initials="AT" lastIdx="4" clrIdx="0">
    <p:extLst>
      <p:ext uri="{19B8F6BF-5375-455C-9EA6-DF929625EA0E}">
        <p15:presenceInfo xmlns:p15="http://schemas.microsoft.com/office/powerpoint/2012/main" userId="S-1-5-21-839522115-2147074499-499215656-27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57330" autoAdjust="0"/>
  </p:normalViewPr>
  <p:slideViewPr>
    <p:cSldViewPr snapToGrid="0" snapToObjects="1">
      <p:cViewPr varScale="1">
        <p:scale>
          <a:sx n="38" d="100"/>
          <a:sy n="38" d="100"/>
        </p:scale>
        <p:origin x="1464" y="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1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9A92496-FC0E-454D-892F-2295880EB2EB}" type="datetimeFigureOut">
              <a:rPr lang="en-US" smtClean="0"/>
              <a:t>3/25/2021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A80045-096E-5145-A1A7-C97F492E4ABE}" type="slidenum">
              <a:rPr lang="en-US" smtClean="0"/>
              <a:t>‹#›</a:t>
            </a:fld>
            <a:endParaRPr lang="en-US"/>
          </a:p>
        </p:txBody>
      </p:sp>
    </p:spTree>
    <p:extLst>
      <p:ext uri="{BB962C8B-B14F-4D97-AF65-F5344CB8AC3E}">
        <p14:creationId xmlns:p14="http://schemas.microsoft.com/office/powerpoint/2010/main" val="3074982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CE8E13-39EA-4AFB-B480-8BDBEEE53DF8}" type="datetimeFigureOut">
              <a:rPr lang="en-AU" smtClean="0"/>
              <a:t>25/03/2021</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DCE74D-A1A5-49E7-A179-F477CA196DC2}" type="slidenum">
              <a:rPr lang="en-AU" smtClean="0"/>
              <a:t>‹#›</a:t>
            </a:fld>
            <a:endParaRPr lang="en-AU"/>
          </a:p>
        </p:txBody>
      </p:sp>
    </p:spTree>
    <p:extLst>
      <p:ext uri="{BB962C8B-B14F-4D97-AF65-F5344CB8AC3E}">
        <p14:creationId xmlns:p14="http://schemas.microsoft.com/office/powerpoint/2010/main" val="3849727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latrobe.edu.au/reducing-violence"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youtu.be/D5Pgnsw-xXs"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7DCE74D-A1A5-49E7-A179-F477CA196DC2}" type="slidenum">
              <a:rPr lang="en-AU" smtClean="0"/>
              <a:t>1</a:t>
            </a:fld>
            <a:endParaRPr lang="en-AU"/>
          </a:p>
        </p:txBody>
      </p:sp>
    </p:spTree>
    <p:extLst>
      <p:ext uri="{BB962C8B-B14F-4D97-AF65-F5344CB8AC3E}">
        <p14:creationId xmlns:p14="http://schemas.microsoft.com/office/powerpoint/2010/main" val="22401242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Ask students why they think privacy might be important?</a:t>
            </a:r>
          </a:p>
          <a:p>
            <a:pPr marL="171450" indent="-171450">
              <a:buFont typeface="Arial" panose="020B0604020202020204" pitchFamily="34" charset="0"/>
              <a:buChar char="•"/>
            </a:pP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Privacy is the single most important element of a woman</a:t>
            </a:r>
            <a:r>
              <a:rPr lang="en-AU" baseline="0" dirty="0"/>
              <a:t> or child’s</a:t>
            </a:r>
            <a:r>
              <a:rPr lang="en-AU" dirty="0"/>
              <a:t> safety - </a:t>
            </a:r>
            <a:r>
              <a:rPr lang="en-AU" baseline="0" dirty="0"/>
              <a:t>If the perpetrator finds out she can be beaten again and her right to access care can be taken away.</a:t>
            </a:r>
            <a:endParaRPr lang="en-AU" dirty="0"/>
          </a:p>
          <a:p>
            <a:pPr marL="171450" indent="-171450">
              <a:buFont typeface="Arial" panose="020B0604020202020204" pitchFamily="34" charset="0"/>
              <a:buChar char="•"/>
            </a:pPr>
            <a:r>
              <a:rPr lang="en-AU" dirty="0"/>
              <a:t>A private place – staff or other patients should not be able to overhear</a:t>
            </a:r>
          </a:p>
          <a:p>
            <a:pPr marL="171450" indent="-171450">
              <a:buFont typeface="Arial" panose="020B0604020202020204" pitchFamily="34" charset="0"/>
              <a:buChar char="•"/>
            </a:pPr>
            <a:r>
              <a:rPr lang="en-AU" dirty="0"/>
              <a:t>Ask only when she is on her own – never ask in front of her partner, children over 2 years or other family members</a:t>
            </a:r>
          </a:p>
          <a:p>
            <a:pPr marL="171450" indent="-171450">
              <a:buFont typeface="Arial" panose="020B0604020202020204" pitchFamily="34" charset="0"/>
              <a:buChar char="•"/>
            </a:pPr>
            <a:r>
              <a:rPr lang="en-AU" dirty="0"/>
              <a:t>Children</a:t>
            </a:r>
            <a:r>
              <a:rPr lang="en-AU" baseline="0" dirty="0"/>
              <a:t> and adolescents should be asked on their own, based on their age and stage of development. If they are too young to talk, you should ask the non-offending care giver</a:t>
            </a:r>
            <a:endParaRPr lang="en-AU" dirty="0"/>
          </a:p>
          <a:p>
            <a:pPr marL="171450" indent="-171450">
              <a:buFont typeface="Arial" panose="020B0604020202020204" pitchFamily="34" charset="0"/>
              <a:buChar char="•"/>
            </a:pPr>
            <a:r>
              <a:rPr lang="en-AU" dirty="0"/>
              <a:t>Minimise movement of victims between rooms – other patients may stare or there may be people</a:t>
            </a:r>
            <a:r>
              <a:rPr lang="en-AU" baseline="0" dirty="0"/>
              <a:t> who know her who will ask questions</a:t>
            </a:r>
            <a:r>
              <a:rPr lang="en-AU"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She should not be made to repeat her story to different providers, especially those not directly involved in her care - </a:t>
            </a:r>
            <a:r>
              <a:rPr lang="en-AU" baseline="0" dirty="0"/>
              <a:t>Repeating her story is very emotionally draining and can re-traumatise her.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t>Read the following case example to the students: I will tell you a real story which illustrates why privacy is so important and why you should never speak to the perpetrator or the woman’s family about the information she gives you.</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Doctor Ana was working in a sub-district CHC. She</a:t>
            </a:r>
            <a:r>
              <a:rPr lang="en-AU" baseline="0" dirty="0"/>
              <a:t> provided care to</a:t>
            </a:r>
            <a:r>
              <a:rPr lang="en-AU" dirty="0"/>
              <a:t> a married couple by themselves and together some times. She thought they were both sad because they were from a different district and had no family to help them.</a:t>
            </a:r>
            <a:r>
              <a:rPr lang="en-AU" baseline="0" dirty="0"/>
              <a:t> </a:t>
            </a:r>
            <a:r>
              <a:rPr lang="en-AU" dirty="0"/>
              <a:t>She thought she had a good relationship with the couple and they talked about their children. The wife had made a lovely </a:t>
            </a:r>
            <a:r>
              <a:rPr lang="en-AU" dirty="0" err="1"/>
              <a:t>tais</a:t>
            </a:r>
            <a:r>
              <a:rPr lang="en-AU" dirty="0"/>
              <a:t> when Dr Ana had a new baby. One day, the woman came by herself with some bruising. When Dr Ana asked about it, she disclosed she had been experiencing serious abuse from her husband for quite a long time.  Dr Ana offered her some counselling but did not say anything about what she might do with the husband.  When the husband came to the clinic to get his tablets, Dr Ana asked him few questions about his anger.  The husband understood immediately what had happened. He stood up, said ‘she has told you, hasn’t she!’ and he said ‘you won’t see us again!’ Dr Ana was very upset and tried several times to call his wife to tell her what had happened and to warn her.  But when it was answered, it was the husband and he slammed the phone down. Dr Ana remained very upset, as she realised that she had not discussed what</a:t>
            </a:r>
            <a:r>
              <a:rPr lang="en-AU" baseline="0" dirty="0"/>
              <a:t> she was going to do</a:t>
            </a:r>
            <a:r>
              <a:rPr lang="en-AU" dirty="0"/>
              <a:t> with the wife. She knew the wife had no idea that the doctor would try to talk to her husband – and break her confidentiality – and put her in danger of a further beating. She never did see the couple again, the wife lost her access to a caring doctor</a:t>
            </a:r>
            <a:r>
              <a:rPr lang="en-AU" baseline="0" dirty="0"/>
              <a:t> and shortly afterwards they moved away.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Remind</a:t>
            </a:r>
            <a:r>
              <a:rPr lang="en-AU" baseline="0" dirty="0"/>
              <a:t> students</a:t>
            </a:r>
            <a:r>
              <a:rPr lang="en-AU" dirty="0"/>
              <a:t>: It is a health provider’s responsibility to DO</a:t>
            </a:r>
            <a:r>
              <a:rPr lang="en-AU" baseline="0" dirty="0"/>
              <a:t> NO HARM. </a:t>
            </a:r>
            <a:r>
              <a:rPr lang="en-AU" dirty="0"/>
              <a:t>Never break confidentiality, always discuss what you might</a:t>
            </a:r>
            <a:r>
              <a:rPr lang="en-AU" baseline="0" dirty="0"/>
              <a:t> </a:t>
            </a:r>
            <a:r>
              <a:rPr lang="en-AU" dirty="0"/>
              <a:t>do and ask permission from the victim. She knows best about her safety. </a:t>
            </a:r>
          </a:p>
          <a:p>
            <a:pPr marL="171450" indent="-171450">
              <a:buFont typeface="Arial" panose="020B0604020202020204" pitchFamily="34" charset="0"/>
              <a:buChar char="•"/>
            </a:pPr>
            <a:endParaRPr lang="en-AU" dirty="0"/>
          </a:p>
          <a:p>
            <a:endParaRPr lang="en-AU" dirty="0"/>
          </a:p>
          <a:p>
            <a:endParaRPr lang="en-AU" dirty="0"/>
          </a:p>
        </p:txBody>
      </p:sp>
      <p:sp>
        <p:nvSpPr>
          <p:cNvPr id="4" name="Slide Number Placeholder 3"/>
          <p:cNvSpPr>
            <a:spLocks noGrp="1"/>
          </p:cNvSpPr>
          <p:nvPr>
            <p:ph type="sldNum" sz="quarter" idx="10"/>
          </p:nvPr>
        </p:nvSpPr>
        <p:spPr/>
        <p:txBody>
          <a:bodyPr/>
          <a:lstStyle/>
          <a:p>
            <a:fld id="{B7DCE74D-A1A5-49E7-A179-F477CA196DC2}" type="slidenum">
              <a:rPr lang="en-AU" smtClean="0"/>
              <a:t>10</a:t>
            </a:fld>
            <a:endParaRPr lang="en-AU"/>
          </a:p>
        </p:txBody>
      </p:sp>
    </p:spTree>
    <p:extLst>
      <p:ext uri="{BB962C8B-B14F-4D97-AF65-F5344CB8AC3E}">
        <p14:creationId xmlns:p14="http://schemas.microsoft.com/office/powerpoint/2010/main" val="2802059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dirty="0"/>
              <a:t>Purpose: to</a:t>
            </a:r>
            <a:r>
              <a:rPr lang="en-US" sz="1200" baseline="0" dirty="0"/>
              <a:t> think of ways health providers can ensure the privacy of their patients and always ask questions about violence when they are on their own</a:t>
            </a:r>
          </a:p>
          <a:p>
            <a:pPr marL="0" indent="0">
              <a:buFont typeface="Arial" panose="020B0604020202020204" pitchFamily="34" charset="0"/>
              <a:buNone/>
            </a:pPr>
            <a:endParaRPr lang="en-US" sz="1200" baseline="0" dirty="0"/>
          </a:p>
          <a:p>
            <a:pPr marL="0" indent="0">
              <a:buFont typeface="Arial" panose="020B0604020202020204" pitchFamily="34" charset="0"/>
              <a:buNone/>
            </a:pPr>
            <a:r>
              <a:rPr lang="en-US" sz="1200" baseline="0" dirty="0"/>
              <a:t>Time: 15 minutes (10 minutes discussion, 5 minutes feedback)</a:t>
            </a:r>
          </a:p>
          <a:p>
            <a:pPr marL="0" indent="0">
              <a:buFont typeface="Arial" panose="020B0604020202020204" pitchFamily="34" charset="0"/>
              <a:buNone/>
            </a:pPr>
            <a:endParaRPr lang="en-US" sz="1200" baseline="0" dirty="0"/>
          </a:p>
          <a:p>
            <a:pPr marL="0" indent="0">
              <a:buFont typeface="Arial" panose="020B0604020202020204" pitchFamily="34" charset="0"/>
              <a:buNone/>
            </a:pPr>
            <a:r>
              <a:rPr lang="en-US" sz="1200" baseline="0" dirty="0"/>
              <a:t>Instructions:</a:t>
            </a:r>
          </a:p>
          <a:p>
            <a:pPr marL="228600" indent="-228600">
              <a:buFont typeface="+mj-lt"/>
              <a:buAutoNum type="arabicPeriod"/>
            </a:pPr>
            <a:r>
              <a:rPr lang="en-US" sz="1200" baseline="0" dirty="0"/>
              <a:t>Get into groups of 2 or 3</a:t>
            </a:r>
          </a:p>
          <a:p>
            <a:pPr marL="228600" indent="-228600">
              <a:buFont typeface="+mj-lt"/>
              <a:buAutoNum type="arabicPeriod"/>
            </a:pPr>
            <a:r>
              <a:rPr lang="en-US" sz="1200" baseline="0" dirty="0"/>
              <a:t>Read the case study about Laura and discuss how you would be able to talk to Laura by herself, when her family isn’t there </a:t>
            </a:r>
          </a:p>
          <a:p>
            <a:pPr marL="228600" indent="-228600">
              <a:buFont typeface="+mj-lt"/>
              <a:buAutoNum type="arabicPeriod"/>
            </a:pPr>
            <a:r>
              <a:rPr lang="en-US" sz="1200" dirty="0"/>
              <a:t>Suggested</a:t>
            </a:r>
            <a:r>
              <a:rPr lang="en-US" sz="1200" baseline="0" dirty="0"/>
              <a:t> answers</a:t>
            </a:r>
            <a:r>
              <a:rPr lang="en-US" sz="1200" dirty="0"/>
              <a:t>:</a:t>
            </a:r>
          </a:p>
          <a:p>
            <a:pPr marL="171450" indent="-171450">
              <a:buFont typeface="Arial" panose="020B0604020202020204" pitchFamily="34" charset="0"/>
              <a:buChar char="•"/>
            </a:pPr>
            <a:r>
              <a:rPr lang="en-US" sz="1200" dirty="0"/>
              <a:t>Look for an opportunity to spend time with her alone so you can start a conversation i.e.</a:t>
            </a:r>
            <a:r>
              <a:rPr lang="en-US" sz="1200" baseline="0" dirty="0"/>
              <a:t> at night when the family has gone home, or see if she wants to join you for a walk in the garden</a:t>
            </a:r>
            <a:endParaRPr lang="en-US" sz="1200" dirty="0"/>
          </a:p>
          <a:p>
            <a:pPr marL="171450" indent="-171450">
              <a:buFont typeface="Arial" panose="020B0604020202020204" pitchFamily="34" charset="0"/>
              <a:buChar char="•"/>
            </a:pPr>
            <a:r>
              <a:rPr lang="en-US" sz="1200" dirty="0"/>
              <a:t>Think of a reason to take her into a private room – to get weight/height/contact details, to explain how to collect a urine sample, to get a blood specimen</a:t>
            </a:r>
          </a:p>
          <a:p>
            <a:pPr marL="171450" indent="-171450">
              <a:buFont typeface="Arial" panose="020B0604020202020204" pitchFamily="34" charset="0"/>
              <a:buChar char="•"/>
            </a:pPr>
            <a:r>
              <a:rPr lang="en-US" sz="1200" dirty="0"/>
              <a:t>Avoid asking during an examination as women can feel more vulnerable when they are undressed or being touched by a health worker</a:t>
            </a:r>
          </a:p>
          <a:p>
            <a:pPr marL="228600" indent="-228600">
              <a:buFont typeface="+mj-lt"/>
              <a:buAutoNum type="arabicPeriod" startAt="4"/>
            </a:pPr>
            <a:r>
              <a:rPr lang="en-US" sz="1200" dirty="0"/>
              <a:t>Suggest some other strategies for different</a:t>
            </a:r>
            <a:r>
              <a:rPr lang="en-US" sz="1200" baseline="0" dirty="0"/>
              <a:t> situations, like a routine consultation</a:t>
            </a:r>
            <a:r>
              <a:rPr lang="en-US" sz="1200" dirty="0"/>
              <a:t>:</a:t>
            </a:r>
          </a:p>
          <a:p>
            <a:pPr marL="171450" indent="-171450">
              <a:buFont typeface="Arial" panose="020B0604020202020204" pitchFamily="34" charset="0"/>
              <a:buChar char="•"/>
            </a:pPr>
            <a:r>
              <a:rPr lang="en-US" sz="1200" dirty="0"/>
              <a:t>Suggest to women you do the first part of the consultation alone</a:t>
            </a:r>
          </a:p>
          <a:p>
            <a:pPr marL="171450" indent="-171450">
              <a:buFont typeface="Arial" panose="020B0604020202020204" pitchFamily="34" charset="0"/>
              <a:buChar char="•"/>
            </a:pPr>
            <a:r>
              <a:rPr lang="en-US" sz="1200" dirty="0"/>
              <a:t>This gives a chance to ask whether she would like to have her partner, friend of family member there for the remainder of the consultation</a:t>
            </a:r>
          </a:p>
          <a:p>
            <a:pPr marL="171450" indent="-171450">
              <a:buFont typeface="Arial" panose="020B0604020202020204" pitchFamily="34" charset="0"/>
              <a:buChar char="•"/>
            </a:pPr>
            <a:r>
              <a:rPr lang="en-US" sz="1200" dirty="0"/>
              <a:t>If</a:t>
            </a:r>
            <a:r>
              <a:rPr lang="en-US" sz="1200" baseline="0" dirty="0"/>
              <a:t> a child over the age of two is present, a</a:t>
            </a:r>
            <a:r>
              <a:rPr lang="en-US" sz="1200" dirty="0"/>
              <a:t>sk a colleague to look after the child</a:t>
            </a:r>
            <a:r>
              <a:rPr lang="en-US" sz="1200" baseline="0" dirty="0"/>
              <a:t> </a:t>
            </a:r>
            <a:r>
              <a:rPr lang="en-US" sz="1200" dirty="0"/>
              <a:t>while you talk</a:t>
            </a:r>
          </a:p>
        </p:txBody>
      </p:sp>
      <p:sp>
        <p:nvSpPr>
          <p:cNvPr id="4" name="Slide Number Placeholder 3"/>
          <p:cNvSpPr>
            <a:spLocks noGrp="1"/>
          </p:cNvSpPr>
          <p:nvPr>
            <p:ph type="sldNum" sz="quarter" idx="10"/>
          </p:nvPr>
        </p:nvSpPr>
        <p:spPr/>
        <p:txBody>
          <a:bodyPr/>
          <a:lstStyle/>
          <a:p>
            <a:fld id="{B7DCE74D-A1A5-49E7-A179-F477CA196DC2}" type="slidenum">
              <a:rPr lang="en-AU" smtClean="0"/>
              <a:t>11</a:t>
            </a:fld>
            <a:endParaRPr lang="en-AU"/>
          </a:p>
        </p:txBody>
      </p:sp>
    </p:spTree>
    <p:extLst>
      <p:ext uri="{BB962C8B-B14F-4D97-AF65-F5344CB8AC3E}">
        <p14:creationId xmlns:p14="http://schemas.microsoft.com/office/powerpoint/2010/main" val="5697630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Body language – face the patient, arms uncrossed, reassuring touch, sitting at the same level</a:t>
            </a:r>
          </a:p>
          <a:p>
            <a:pPr marL="171450" indent="-171450">
              <a:buFont typeface="Arial" panose="020B0604020202020204" pitchFamily="34" charset="0"/>
              <a:buChar char="•"/>
            </a:pPr>
            <a:r>
              <a:rPr lang="en-AU" dirty="0"/>
              <a:t>Facial expression – smile, make eye contact, pay attention to the patient</a:t>
            </a:r>
          </a:p>
          <a:p>
            <a:pPr marL="171450" indent="-171450">
              <a:buFont typeface="Arial" panose="020B0604020202020204" pitchFamily="34" charset="0"/>
              <a:buChar char="•"/>
            </a:pPr>
            <a:r>
              <a:rPr lang="en-AU" dirty="0"/>
              <a:t>Tone of voice – speak calmly, softly, slowly </a:t>
            </a:r>
          </a:p>
          <a:p>
            <a:pPr marL="171450" indent="-171450">
              <a:buFont typeface="Arial" panose="020B0604020202020204" pitchFamily="34" charset="0"/>
              <a:buChar char="•"/>
            </a:pPr>
            <a:r>
              <a:rPr lang="en-AU" dirty="0"/>
              <a:t>Around 90% of communication is non-verbal</a:t>
            </a:r>
          </a:p>
          <a:p>
            <a:endParaRPr lang="en-AU" dirty="0"/>
          </a:p>
        </p:txBody>
      </p:sp>
      <p:sp>
        <p:nvSpPr>
          <p:cNvPr id="4" name="Slide Number Placeholder 3"/>
          <p:cNvSpPr>
            <a:spLocks noGrp="1"/>
          </p:cNvSpPr>
          <p:nvPr>
            <p:ph type="sldNum" sz="quarter" idx="10"/>
          </p:nvPr>
        </p:nvSpPr>
        <p:spPr/>
        <p:txBody>
          <a:bodyPr/>
          <a:lstStyle/>
          <a:p>
            <a:fld id="{B7DCE74D-A1A5-49E7-A179-F477CA196DC2}" type="slidenum">
              <a:rPr lang="en-AU" smtClean="0"/>
              <a:t>12</a:t>
            </a:fld>
            <a:endParaRPr lang="en-AU"/>
          </a:p>
        </p:txBody>
      </p:sp>
    </p:spTree>
    <p:extLst>
      <p:ext uri="{BB962C8B-B14F-4D97-AF65-F5344CB8AC3E}">
        <p14:creationId xmlns:p14="http://schemas.microsoft.com/office/powerpoint/2010/main" val="3515567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u="none" kern="1200" dirty="0">
                <a:solidFill>
                  <a:schemeClr val="tx1"/>
                </a:solidFill>
                <a:effectLst/>
                <a:latin typeface="+mn-lt"/>
                <a:ea typeface="+mn-ea"/>
                <a:cs typeface="+mn-cs"/>
              </a:rPr>
              <a:t>Purpose: understanding the impact of tone, pace, volume and pitch and non-verbal communication</a:t>
            </a:r>
          </a:p>
          <a:p>
            <a:r>
              <a:rPr lang="en-AU" sz="1200" u="none" kern="1200" dirty="0">
                <a:solidFill>
                  <a:schemeClr val="tx1"/>
                </a:solidFill>
                <a:effectLst/>
                <a:latin typeface="+mn-lt"/>
                <a:ea typeface="+mn-ea"/>
                <a:cs typeface="+mn-cs"/>
              </a:rPr>
              <a:t> </a:t>
            </a:r>
          </a:p>
          <a:p>
            <a:r>
              <a:rPr lang="en-AU" sz="1200" u="none" kern="1200" dirty="0">
                <a:solidFill>
                  <a:schemeClr val="tx1"/>
                </a:solidFill>
                <a:effectLst/>
                <a:latin typeface="+mn-lt"/>
                <a:ea typeface="+mn-ea"/>
                <a:cs typeface="+mn-cs"/>
              </a:rPr>
              <a:t>Time: 40 minutes (10 minutes to read their scenarios, 20 minutes to practice, 10 minutes for demonstrating in front of the group)</a:t>
            </a:r>
          </a:p>
          <a:p>
            <a:r>
              <a:rPr lang="en-AU" sz="1200" u="none" kern="1200" dirty="0">
                <a:solidFill>
                  <a:schemeClr val="tx1"/>
                </a:solidFill>
                <a:effectLst/>
                <a:latin typeface="+mn-lt"/>
                <a:ea typeface="+mn-ea"/>
                <a:cs typeface="+mn-cs"/>
              </a:rPr>
              <a:t> </a:t>
            </a:r>
          </a:p>
          <a:p>
            <a:pPr marL="0" indent="0">
              <a:buFont typeface="Arial" panose="020B0604020202020204" pitchFamily="34" charset="0"/>
              <a:buNone/>
            </a:pPr>
            <a:r>
              <a:rPr lang="en-AU" sz="1200" u="none" kern="1200" dirty="0">
                <a:solidFill>
                  <a:schemeClr val="tx1"/>
                </a:solidFill>
                <a:effectLst/>
                <a:latin typeface="+mn-lt"/>
                <a:ea typeface="+mn-ea"/>
                <a:cs typeface="+mn-cs"/>
              </a:rPr>
              <a:t>Instructions:</a:t>
            </a:r>
          </a:p>
          <a:p>
            <a:pPr marL="228600" lvl="0" indent="-228600">
              <a:buFont typeface="+mj-lt"/>
              <a:buAutoNum type="arabicPeriod"/>
            </a:pPr>
            <a:r>
              <a:rPr lang="en-AU" sz="1200" u="none" kern="1200" dirty="0">
                <a:solidFill>
                  <a:schemeClr val="tx1"/>
                </a:solidFill>
                <a:effectLst/>
                <a:latin typeface="+mn-lt"/>
                <a:ea typeface="+mn-ea"/>
                <a:cs typeface="+mn-cs"/>
              </a:rPr>
              <a:t>Ask students to break off into groups of three. If you have an extra person or two they can be the observers and ask the questions </a:t>
            </a:r>
          </a:p>
          <a:p>
            <a:pPr marL="228600" lvl="0" indent="-228600">
              <a:buFont typeface="+mj-lt"/>
              <a:buAutoNum type="arabicPeriod"/>
            </a:pPr>
            <a:r>
              <a:rPr lang="en-AU" sz="1200" u="none" kern="1200" dirty="0">
                <a:solidFill>
                  <a:schemeClr val="tx1"/>
                </a:solidFill>
                <a:effectLst/>
                <a:latin typeface="+mn-lt"/>
                <a:ea typeface="+mn-ea"/>
                <a:cs typeface="+mn-cs"/>
              </a:rPr>
              <a:t>One student is the patient, one is health provider A and one is health provider B</a:t>
            </a:r>
          </a:p>
          <a:p>
            <a:pPr marL="228600" lvl="0" indent="-228600">
              <a:buFont typeface="+mj-lt"/>
              <a:buAutoNum type="arabicPeriod"/>
            </a:pPr>
            <a:r>
              <a:rPr lang="en-AU" sz="1200" u="none" kern="1200" dirty="0">
                <a:solidFill>
                  <a:schemeClr val="tx1"/>
                </a:solidFill>
                <a:effectLst/>
                <a:latin typeface="+mn-lt"/>
                <a:ea typeface="+mn-ea"/>
                <a:cs typeface="+mn-cs"/>
              </a:rPr>
              <a:t>Give each person in the group the scenario that corresponds with their role</a:t>
            </a:r>
          </a:p>
          <a:p>
            <a:pPr marL="228600" lvl="0" indent="-228600">
              <a:buFont typeface="+mj-lt"/>
              <a:buAutoNum type="arabicPeriod"/>
            </a:pPr>
            <a:r>
              <a:rPr lang="en-AU" sz="1200" u="none" kern="1200" dirty="0">
                <a:solidFill>
                  <a:schemeClr val="tx1"/>
                </a:solidFill>
                <a:effectLst/>
                <a:latin typeface="+mn-lt"/>
                <a:ea typeface="+mn-ea"/>
                <a:cs typeface="+mn-cs"/>
              </a:rPr>
              <a:t>Ask them to read it quietly to themselves, and not share their scenario with the rest of the group</a:t>
            </a:r>
          </a:p>
          <a:p>
            <a:pPr marL="228600" lvl="0" indent="-228600">
              <a:buFont typeface="+mj-lt"/>
              <a:buAutoNum type="arabicPeriod"/>
            </a:pPr>
            <a:r>
              <a:rPr lang="en-AU" sz="1200" u="none" kern="1200" dirty="0">
                <a:solidFill>
                  <a:schemeClr val="tx1"/>
                </a:solidFill>
                <a:effectLst/>
                <a:latin typeface="+mn-lt"/>
                <a:ea typeface="+mn-ea"/>
                <a:cs typeface="+mn-cs"/>
              </a:rPr>
              <a:t>The health providers will not know the reasons for the patient’s injuries – they just see that they have injuries</a:t>
            </a:r>
          </a:p>
          <a:p>
            <a:pPr marL="228600" lvl="0" indent="-228600">
              <a:buFont typeface="+mj-lt"/>
              <a:buAutoNum type="arabicPeriod"/>
            </a:pPr>
            <a:r>
              <a:rPr lang="en-AU" sz="1200" u="none" kern="1200" dirty="0">
                <a:solidFill>
                  <a:schemeClr val="tx1"/>
                </a:solidFill>
                <a:effectLst/>
                <a:latin typeface="+mn-lt"/>
                <a:ea typeface="+mn-ea"/>
                <a:cs typeface="+mn-cs"/>
              </a:rPr>
              <a:t>The patient is told that they will present at two different examination rooms in Outpatients with injuries, first with health provider A then with health provider B.</a:t>
            </a:r>
          </a:p>
          <a:p>
            <a:pPr marL="228600" lvl="0" indent="-228600">
              <a:buFont typeface="+mj-lt"/>
              <a:buAutoNum type="arabicPeriod"/>
            </a:pPr>
            <a:r>
              <a:rPr lang="en-AU" sz="1200" u="none" kern="1200" dirty="0">
                <a:solidFill>
                  <a:schemeClr val="tx1"/>
                </a:solidFill>
                <a:effectLst/>
                <a:latin typeface="+mn-lt"/>
                <a:ea typeface="+mn-ea"/>
                <a:cs typeface="+mn-cs"/>
              </a:rPr>
              <a:t>After they have practiced amongst themselves, choose one or more groups to come to the front to demonstrate</a:t>
            </a:r>
          </a:p>
          <a:p>
            <a:r>
              <a:rPr lang="en-AU" sz="1200" u="none" kern="1200" dirty="0">
                <a:solidFill>
                  <a:schemeClr val="tx1"/>
                </a:solidFill>
                <a:effectLst/>
                <a:latin typeface="+mn-lt"/>
                <a:ea typeface="+mn-ea"/>
                <a:cs typeface="+mn-cs"/>
              </a:rPr>
              <a:t> </a:t>
            </a:r>
          </a:p>
          <a:p>
            <a:r>
              <a:rPr lang="en-AU" sz="1200" u="none" kern="1200" dirty="0">
                <a:solidFill>
                  <a:schemeClr val="tx1"/>
                </a:solidFill>
                <a:effectLst/>
                <a:latin typeface="+mn-lt"/>
                <a:ea typeface="+mn-ea"/>
                <a:cs typeface="+mn-cs"/>
              </a:rPr>
              <a:t>After they have practiced the role play ask these questions:</a:t>
            </a:r>
          </a:p>
          <a:p>
            <a:pPr marL="228600" lvl="0" indent="-228600">
              <a:buFont typeface="+mj-lt"/>
              <a:buAutoNum type="alphaLcPeriod"/>
            </a:pPr>
            <a:r>
              <a:rPr lang="en-AU" sz="1200" u="none" kern="1200" dirty="0">
                <a:solidFill>
                  <a:schemeClr val="tx1"/>
                </a:solidFill>
                <a:effectLst/>
                <a:latin typeface="+mn-lt"/>
                <a:ea typeface="+mn-ea"/>
                <a:cs typeface="+mn-cs"/>
              </a:rPr>
              <a:t>The observer should ask the patient how they felt in the consultation with health provider A and health provider B?</a:t>
            </a:r>
          </a:p>
          <a:p>
            <a:pPr marL="228600" lvl="0" indent="-228600">
              <a:buFont typeface="+mj-lt"/>
              <a:buAutoNum type="alphaLcPeriod"/>
            </a:pPr>
            <a:r>
              <a:rPr lang="en-AU" sz="1200" u="none" kern="1200" dirty="0">
                <a:solidFill>
                  <a:schemeClr val="tx1"/>
                </a:solidFill>
                <a:effectLst/>
                <a:latin typeface="+mn-lt"/>
                <a:ea typeface="+mn-ea"/>
                <a:cs typeface="+mn-cs"/>
              </a:rPr>
              <a:t>Ask the patient what it was about health provider A’s communication style that made them feel more comfortable or less comfortable?</a:t>
            </a:r>
          </a:p>
          <a:p>
            <a:pPr marL="228600" lvl="0" indent="-228600">
              <a:buFont typeface="+mj-lt"/>
              <a:buAutoNum type="alphaLcPeriod"/>
            </a:pPr>
            <a:r>
              <a:rPr lang="en-AU" sz="1200" u="none" kern="1200" dirty="0">
                <a:solidFill>
                  <a:schemeClr val="tx1"/>
                </a:solidFill>
                <a:effectLst/>
                <a:latin typeface="+mn-lt"/>
                <a:ea typeface="+mn-ea"/>
                <a:cs typeface="+mn-cs"/>
              </a:rPr>
              <a:t>Ask the patient what it was about health provider B’s communication style that made them feel more comfortable or less comfortable?</a:t>
            </a:r>
          </a:p>
          <a:p>
            <a:pPr marL="228600" lvl="0" indent="-228600">
              <a:buFont typeface="+mj-lt"/>
              <a:buAutoNum type="alphaLcPeriod"/>
            </a:pPr>
            <a:r>
              <a:rPr lang="en-AU" sz="1200" u="none" kern="1200" dirty="0">
                <a:solidFill>
                  <a:schemeClr val="tx1"/>
                </a:solidFill>
                <a:effectLst/>
                <a:latin typeface="+mn-lt"/>
                <a:ea typeface="+mn-ea"/>
                <a:cs typeface="+mn-cs"/>
              </a:rPr>
              <a:t>Ask the patient if they had to come back to the hospital in the future and had a choice of the who was to look after them, which one would they choose? Why?</a:t>
            </a:r>
          </a:p>
          <a:p>
            <a:pPr marL="228600" lvl="0" indent="-228600">
              <a:buFont typeface="+mj-lt"/>
              <a:buAutoNum type="alphaLcPeriod"/>
            </a:pPr>
            <a:r>
              <a:rPr lang="en-AU" sz="1200" u="none" kern="1200" dirty="0">
                <a:solidFill>
                  <a:schemeClr val="tx1"/>
                </a:solidFill>
                <a:effectLst/>
                <a:latin typeface="+mn-lt"/>
                <a:ea typeface="+mn-ea"/>
                <a:cs typeface="+mn-cs"/>
              </a:rPr>
              <a:t>Add any additional comments or observations you made </a:t>
            </a:r>
          </a:p>
          <a:p>
            <a:pPr marL="228600" indent="-228600">
              <a:buFont typeface="+mj-lt"/>
              <a:buAutoNum type="arabicPeriod"/>
            </a:pPr>
            <a:endParaRPr lang="en-AU" baseline="0" dirty="0"/>
          </a:p>
        </p:txBody>
      </p:sp>
      <p:sp>
        <p:nvSpPr>
          <p:cNvPr id="4" name="Slide Number Placeholder 3"/>
          <p:cNvSpPr>
            <a:spLocks noGrp="1"/>
          </p:cNvSpPr>
          <p:nvPr>
            <p:ph type="sldNum" sz="quarter" idx="10"/>
          </p:nvPr>
        </p:nvSpPr>
        <p:spPr/>
        <p:txBody>
          <a:bodyPr/>
          <a:lstStyle/>
          <a:p>
            <a:fld id="{B7DCE74D-A1A5-49E7-A179-F477CA196DC2}" type="slidenum">
              <a:rPr lang="en-AU" smtClean="0"/>
              <a:t>13</a:t>
            </a:fld>
            <a:endParaRPr lang="en-AU"/>
          </a:p>
        </p:txBody>
      </p:sp>
    </p:spTree>
    <p:extLst>
      <p:ext uri="{BB962C8B-B14F-4D97-AF65-F5344CB8AC3E}">
        <p14:creationId xmlns:p14="http://schemas.microsoft.com/office/powerpoint/2010/main" val="889904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t>Our response to victims of violence is grounded in human rights and gender-equality. This means we prioritise the woman’s or child’s needs. When we respect their rights and choices in responding to violence, we empower survivors to reclaim the dignity that was taken away in cases of abuse.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It is very important that all consultations are conducted in private. Never ask about abuse in front of another person. This helps to protect the patient’s safety and avoid further trauma.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200" kern="1200" dirty="0">
                <a:solidFill>
                  <a:schemeClr val="tx1"/>
                </a:solidFill>
                <a:effectLst/>
                <a:latin typeface="+mn-lt"/>
                <a:ea typeface="+mn-ea"/>
                <a:cs typeface="+mn-cs"/>
              </a:rPr>
              <a:t>Pay attention to your non-verbal communication - your body language, facial expression and tone of voice – be calm and speak kindly</a:t>
            </a:r>
            <a:endParaRPr lang="en-AU" baseline="0" dirty="0"/>
          </a:p>
          <a:p>
            <a:pPr marL="171450" indent="-171450">
              <a:buFont typeface="Arial" panose="020B0604020202020204" pitchFamily="34" charset="0"/>
              <a:buChar char="•"/>
            </a:pPr>
            <a:r>
              <a:rPr lang="en-AU" baseline="0" dirty="0"/>
              <a:t>Watch the whole </a:t>
            </a:r>
            <a:r>
              <a:rPr lang="en-AU" baseline="0" dirty="0" err="1"/>
              <a:t>Hahu</a:t>
            </a:r>
            <a:r>
              <a:rPr lang="en-AU" baseline="0" dirty="0"/>
              <a:t> </a:t>
            </a:r>
            <a:r>
              <a:rPr lang="en-AU" baseline="0" dirty="0" err="1"/>
              <a:t>Relasaun</a:t>
            </a:r>
            <a:r>
              <a:rPr lang="en-AU" baseline="0" dirty="0"/>
              <a:t> video role play, in preparation for the next modules. Available at: </a:t>
            </a:r>
            <a:r>
              <a:rPr lang="en-US" sz="1200" u="sng" kern="1200" dirty="0">
                <a:solidFill>
                  <a:schemeClr val="tx1"/>
                </a:solidFill>
                <a:effectLst/>
                <a:latin typeface="+mn-lt"/>
                <a:ea typeface="MS PGothic" panose="020B0600070205080204" pitchFamily="34" charset="-128"/>
                <a:cs typeface="MS PGothic" charset="0"/>
                <a:hlinkClick r:id="rId3"/>
              </a:rPr>
              <a:t>www.latrobe.edu.au/reducing-violence</a:t>
            </a:r>
            <a:r>
              <a:rPr lang="en-AU" sz="1200" kern="1200" dirty="0">
                <a:solidFill>
                  <a:schemeClr val="tx1"/>
                </a:solidFill>
                <a:effectLst/>
                <a:latin typeface="+mn-lt"/>
                <a:ea typeface="MS PGothic" panose="020B0600070205080204" pitchFamily="34" charset="-128"/>
                <a:cs typeface="MS PGothic" charset="0"/>
              </a:rPr>
              <a:t> or </a:t>
            </a:r>
            <a:r>
              <a:rPr lang="en-AU" sz="1200" u="sng" kern="1200" dirty="0">
                <a:solidFill>
                  <a:schemeClr val="tx1"/>
                </a:solidFill>
                <a:effectLst/>
                <a:latin typeface="+mn-lt"/>
                <a:ea typeface="MS PGothic" panose="020B0600070205080204" pitchFamily="34" charset="-128"/>
                <a:cs typeface="MS PGothic" charset="0"/>
                <a:hlinkClick r:id="rId4"/>
              </a:rPr>
              <a:t>https://youtu.be/D5Pgnsw-xXs</a:t>
            </a:r>
            <a:endParaRPr lang="en-AU" baseline="0" dirty="0"/>
          </a:p>
        </p:txBody>
      </p:sp>
      <p:sp>
        <p:nvSpPr>
          <p:cNvPr id="4" name="Slide Number Placeholder 3"/>
          <p:cNvSpPr>
            <a:spLocks noGrp="1"/>
          </p:cNvSpPr>
          <p:nvPr>
            <p:ph type="sldNum" sz="quarter" idx="10"/>
          </p:nvPr>
        </p:nvSpPr>
        <p:spPr/>
        <p:txBody>
          <a:bodyPr/>
          <a:lstStyle/>
          <a:p>
            <a:fld id="{B7DCE74D-A1A5-49E7-A179-F477CA196DC2}" type="slidenum">
              <a:rPr lang="en-AU" smtClean="0"/>
              <a:t>14</a:t>
            </a:fld>
            <a:endParaRPr lang="en-AU"/>
          </a:p>
        </p:txBody>
      </p:sp>
    </p:spTree>
    <p:extLst>
      <p:ext uri="{BB962C8B-B14F-4D97-AF65-F5344CB8AC3E}">
        <p14:creationId xmlns:p14="http://schemas.microsoft.com/office/powerpoint/2010/main" val="127634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200" kern="1200" dirty="0">
                <a:solidFill>
                  <a:schemeClr val="tx1"/>
                </a:solidFill>
                <a:effectLst/>
                <a:latin typeface="+mn-lt"/>
                <a:ea typeface="+mn-ea"/>
                <a:cs typeface="+mn-cs"/>
              </a:rPr>
              <a:t>At the end of this session students should be able to demonstrate knowledge of the:</a:t>
            </a:r>
          </a:p>
          <a:p>
            <a:pPr marL="171450" lvl="0" indent="-171450">
              <a:buFont typeface="Arial" panose="020B0604020202020204" pitchFamily="34" charset="0"/>
              <a:buChar char="•"/>
            </a:pPr>
            <a:r>
              <a:rPr lang="en-US" dirty="0"/>
              <a:t>Principles of woman-</a:t>
            </a:r>
            <a:r>
              <a:rPr lang="en-US" dirty="0" err="1"/>
              <a:t>centred</a:t>
            </a:r>
            <a:r>
              <a:rPr lang="en-US" dirty="0"/>
              <a:t> care </a:t>
            </a:r>
          </a:p>
          <a:p>
            <a:pPr marL="171450" lvl="0" indent="-171450">
              <a:buFont typeface="Arial" panose="020B0604020202020204" pitchFamily="34" charset="0"/>
              <a:buChar char="•"/>
            </a:pPr>
            <a:r>
              <a:rPr lang="en-US" dirty="0"/>
              <a:t>The importance of privacy for women and children’s safety</a:t>
            </a:r>
          </a:p>
          <a:p>
            <a:pPr marL="171450" lvl="0" indent="-171450">
              <a:buFont typeface="Arial" panose="020B0604020202020204" pitchFamily="34" charset="0"/>
              <a:buChar char="•"/>
            </a:pPr>
            <a:r>
              <a:rPr lang="en-US" dirty="0"/>
              <a:t>The impact of non-verbal communication</a:t>
            </a:r>
          </a:p>
          <a:p>
            <a:endParaRPr lang="en-AU" dirty="0"/>
          </a:p>
        </p:txBody>
      </p:sp>
      <p:sp>
        <p:nvSpPr>
          <p:cNvPr id="4" name="Slide Number Placeholder 3"/>
          <p:cNvSpPr>
            <a:spLocks noGrp="1"/>
          </p:cNvSpPr>
          <p:nvPr>
            <p:ph type="sldNum" sz="quarter" idx="10"/>
          </p:nvPr>
        </p:nvSpPr>
        <p:spPr/>
        <p:txBody>
          <a:bodyPr/>
          <a:lstStyle/>
          <a:p>
            <a:fld id="{B7DCE74D-A1A5-49E7-A179-F477CA196DC2}" type="slidenum">
              <a:rPr lang="en-AU" smtClean="0"/>
              <a:t>2</a:t>
            </a:fld>
            <a:endParaRPr lang="en-AU"/>
          </a:p>
        </p:txBody>
      </p:sp>
    </p:spTree>
    <p:extLst>
      <p:ext uri="{BB962C8B-B14F-4D97-AF65-F5344CB8AC3E}">
        <p14:creationId xmlns:p14="http://schemas.microsoft.com/office/powerpoint/2010/main" val="1256153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In module</a:t>
            </a:r>
            <a:r>
              <a:rPr lang="en-US" baseline="0" dirty="0"/>
              <a:t> 4 we learned about Ha – Knowing the signs of violence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Today we will learn about the important things we need to remember before we ask women about the problems they are facing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Review the steps</a:t>
            </a:r>
            <a:r>
              <a:rPr lang="en-US" baseline="0" dirty="0"/>
              <a:t> in </a:t>
            </a:r>
            <a:r>
              <a:rPr lang="en-US" baseline="0" dirty="0" err="1"/>
              <a:t>Hahu</a:t>
            </a:r>
            <a:r>
              <a:rPr lang="en-US" baseline="0" dirty="0"/>
              <a:t> </a:t>
            </a:r>
            <a:r>
              <a:rPr lang="en-US" baseline="0" dirty="0" err="1"/>
              <a:t>Relasaun</a:t>
            </a:r>
            <a:r>
              <a:rPr lang="en-US" baseline="0" dirty="0"/>
              <a:t> </a:t>
            </a:r>
            <a:r>
              <a:rPr lang="en-US" baseline="0" dirty="0" err="1"/>
              <a:t>diak</a:t>
            </a:r>
            <a:endParaRPr lang="en-US" dirty="0"/>
          </a:p>
          <a:p>
            <a:endParaRPr lang="en-AU" dirty="0"/>
          </a:p>
        </p:txBody>
      </p:sp>
      <p:sp>
        <p:nvSpPr>
          <p:cNvPr id="4" name="Slide Number Placeholder 3"/>
          <p:cNvSpPr>
            <a:spLocks noGrp="1"/>
          </p:cNvSpPr>
          <p:nvPr>
            <p:ph type="sldNum" sz="quarter" idx="10"/>
          </p:nvPr>
        </p:nvSpPr>
        <p:spPr/>
        <p:txBody>
          <a:bodyPr/>
          <a:lstStyle/>
          <a:p>
            <a:fld id="{B7DCE74D-A1A5-49E7-A179-F477CA196DC2}" type="slidenum">
              <a:rPr lang="en-AU" smtClean="0"/>
              <a:t>3</a:t>
            </a:fld>
            <a:endParaRPr lang="en-AU"/>
          </a:p>
        </p:txBody>
      </p:sp>
    </p:spTree>
    <p:extLst>
      <p:ext uri="{BB962C8B-B14F-4D97-AF65-F5344CB8AC3E}">
        <p14:creationId xmlns:p14="http://schemas.microsoft.com/office/powerpoint/2010/main" val="3543957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Following the woman’s wishes and giving her the care she wants</a:t>
            </a:r>
          </a:p>
          <a:p>
            <a:pPr marL="171450" indent="-171450">
              <a:buFont typeface="Arial" panose="020B0604020202020204" pitchFamily="34" charset="0"/>
              <a:buChar char="•"/>
            </a:pPr>
            <a:r>
              <a:rPr lang="en-US" dirty="0"/>
              <a:t>Avoids causing harm or further trauma. Remember the principle of DO NO HARM</a:t>
            </a:r>
          </a:p>
          <a:p>
            <a:pPr marL="171450" indent="-171450">
              <a:buFont typeface="Arial" panose="020B0604020202020204" pitchFamily="34" charset="0"/>
              <a:buChar char="•"/>
            </a:pPr>
            <a:r>
              <a:rPr lang="en-US" dirty="0"/>
              <a:t>Guided by two fundamental principles:</a:t>
            </a:r>
          </a:p>
          <a:p>
            <a:pPr marL="971550" lvl="1" indent="-514350">
              <a:buFont typeface="+mj-lt"/>
              <a:buAutoNum type="arabicPeriod"/>
            </a:pPr>
            <a:r>
              <a:rPr lang="en-US" dirty="0"/>
              <a:t>Respect for women and children’s human rights</a:t>
            </a:r>
          </a:p>
          <a:p>
            <a:pPr marL="971550" lvl="1" indent="-514350">
              <a:buFont typeface="+mj-lt"/>
              <a:buAutoNum type="arabicPeriod"/>
            </a:pPr>
            <a:r>
              <a:rPr lang="en-US" dirty="0"/>
              <a:t>Promotion of gender equality</a:t>
            </a:r>
          </a:p>
          <a:p>
            <a:endParaRPr lang="en-AU" dirty="0"/>
          </a:p>
        </p:txBody>
      </p:sp>
      <p:sp>
        <p:nvSpPr>
          <p:cNvPr id="4" name="Slide Number Placeholder 3"/>
          <p:cNvSpPr>
            <a:spLocks noGrp="1"/>
          </p:cNvSpPr>
          <p:nvPr>
            <p:ph type="sldNum" sz="quarter" idx="10"/>
          </p:nvPr>
        </p:nvSpPr>
        <p:spPr/>
        <p:txBody>
          <a:bodyPr/>
          <a:lstStyle/>
          <a:p>
            <a:fld id="{B7DCE74D-A1A5-49E7-A179-F477CA196DC2}" type="slidenum">
              <a:rPr lang="en-AU" smtClean="0"/>
              <a:t>4</a:t>
            </a:fld>
            <a:endParaRPr lang="en-AU"/>
          </a:p>
        </p:txBody>
      </p:sp>
    </p:spTree>
    <p:extLst>
      <p:ext uri="{BB962C8B-B14F-4D97-AF65-F5344CB8AC3E}">
        <p14:creationId xmlns:p14="http://schemas.microsoft.com/office/powerpoint/2010/main" val="4114568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a:solidFill>
                  <a:prstClr val="black"/>
                </a:solidFill>
              </a:rPr>
              <a:t>The right to be treated with dignity and respect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rPr>
              <a:t>Respecting the woman’s right to choose and decide for herself what action, if any, she takes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rPr>
              <a:t>Respecting a child or adolescent’s right to have a say in decisions that affect them, taking into account their age and stage of development</a:t>
            </a:r>
          </a:p>
          <a:p>
            <a:pPr marL="171450" lvl="0" indent="-171450">
              <a:buFont typeface="Arial" panose="020B0604020202020204" pitchFamily="34" charset="0"/>
              <a:buChar char="•"/>
            </a:pPr>
            <a:r>
              <a:rPr lang="en-US" dirty="0">
                <a:solidFill>
                  <a:prstClr val="black"/>
                </a:solidFill>
              </a:rPr>
              <a:t>All people are entitled to human rights – women, men, children, people with disabilities, married or unmarried people, young people and old people</a:t>
            </a:r>
          </a:p>
          <a:p>
            <a:pPr marL="171450" lvl="0" indent="-171450">
              <a:buFont typeface="Arial" panose="020B0604020202020204" pitchFamily="34" charset="0"/>
              <a:buChar char="•"/>
            </a:pPr>
            <a:r>
              <a:rPr lang="en-US" dirty="0">
                <a:solidFill>
                  <a:prstClr val="black"/>
                </a:solidFill>
              </a:rPr>
              <a:t>This is especially important with violence against women and children -</a:t>
            </a:r>
            <a:r>
              <a:rPr lang="en-US" baseline="0" dirty="0">
                <a:solidFill>
                  <a:prstClr val="black"/>
                </a:solidFill>
              </a:rPr>
              <a:t> </a:t>
            </a:r>
            <a:r>
              <a:rPr lang="en-US" dirty="0">
                <a:solidFill>
                  <a:prstClr val="black"/>
                </a:solidFill>
              </a:rPr>
              <a:t>it helps survivors reclaim power that was lost as a result of abuse   </a:t>
            </a:r>
          </a:p>
          <a:p>
            <a:endParaRPr lang="en-AU" dirty="0"/>
          </a:p>
        </p:txBody>
      </p:sp>
      <p:sp>
        <p:nvSpPr>
          <p:cNvPr id="4" name="Slide Number Placeholder 3"/>
          <p:cNvSpPr>
            <a:spLocks noGrp="1"/>
          </p:cNvSpPr>
          <p:nvPr>
            <p:ph type="sldNum" sz="quarter" idx="10"/>
          </p:nvPr>
        </p:nvSpPr>
        <p:spPr/>
        <p:txBody>
          <a:bodyPr/>
          <a:lstStyle/>
          <a:p>
            <a:fld id="{B7DCE74D-A1A5-49E7-A179-F477CA196DC2}" type="slidenum">
              <a:rPr lang="en-AU" smtClean="0"/>
              <a:t>5</a:t>
            </a:fld>
            <a:endParaRPr lang="en-AU"/>
          </a:p>
        </p:txBody>
      </p:sp>
    </p:spTree>
    <p:extLst>
      <p:ext uri="{BB962C8B-B14F-4D97-AF65-F5344CB8AC3E}">
        <p14:creationId xmlns:p14="http://schemas.microsoft.com/office/powerpoint/2010/main" val="2756416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15000"/>
              </a:lnSpc>
              <a:spcAft>
                <a:spcPts val="0"/>
              </a:spcAft>
              <a:buFont typeface="Symbol" panose="05050102010706020507" pitchFamily="18" charset="2"/>
              <a:buChar char=""/>
            </a:pPr>
            <a:r>
              <a:rPr lang="en-US" sz="1200" dirty="0">
                <a:effectLst/>
                <a:latin typeface="Times New Roman" panose="02020603050405020304" pitchFamily="18" charset="0"/>
                <a:ea typeface="MS PGothic" panose="020B0600070205080204" pitchFamily="34" charset="-128"/>
                <a:cs typeface="Times New Roman" panose="02020603050405020304" pitchFamily="18" charset="0"/>
              </a:rPr>
              <a:t>Read out the following case example (in the slide below) and answer the questions below</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0" lvl="0" indent="0">
              <a:lnSpc>
                <a:spcPct val="115000"/>
              </a:lnSpc>
              <a:spcAft>
                <a:spcPts val="0"/>
              </a:spcAft>
              <a:buFont typeface="Symbol" panose="05050102010706020507" pitchFamily="18" charset="2"/>
              <a:buNone/>
            </a:pP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342900" lvl="0" indent="-342900">
              <a:lnSpc>
                <a:spcPct val="115000"/>
              </a:lnSpc>
              <a:spcAft>
                <a:spcPts val="0"/>
              </a:spcAft>
              <a:buFont typeface="+mj-lt"/>
              <a:buAutoNum type="alphaLcPeriod"/>
            </a:pPr>
            <a:r>
              <a:rPr lang="en-US" sz="1200" dirty="0">
                <a:effectLst/>
                <a:latin typeface="Times New Roman" panose="02020603050405020304" pitchFamily="18" charset="0"/>
                <a:ea typeface="MS PGothic" panose="020B0600070205080204" pitchFamily="34" charset="-128"/>
                <a:cs typeface="Times New Roman" panose="02020603050405020304" pitchFamily="18" charset="0"/>
              </a:rPr>
              <a:t>Ask ‘what is the problem with the way this midwife responded to Maia’s request?’ (i.e. the midwife did not treat Maia with dignity and respect, she did not respect her rights to choose what is best for herself, she took away her power and violated her human rights)</a:t>
            </a:r>
            <a:endParaRPr lang="en-AU" sz="1100" dirty="0">
              <a:effectLst/>
              <a:latin typeface="News Gothic MT" panose="020B0504020203020204" pitchFamily="34" charset="0"/>
              <a:ea typeface="MS PGothic" panose="020B0600070205080204" pitchFamily="34" charset="-128"/>
              <a:cs typeface="Times New Roman" panose="02020603050405020304" pitchFamily="18" charset="0"/>
            </a:endParaRPr>
          </a:p>
          <a:p>
            <a:pPr marL="342900" lvl="0" indent="-342900">
              <a:lnSpc>
                <a:spcPct val="115000"/>
              </a:lnSpc>
              <a:spcAft>
                <a:spcPts val="0"/>
              </a:spcAft>
              <a:buFont typeface="+mj-lt"/>
              <a:buAutoNum type="alphaLcPeriod"/>
            </a:pPr>
            <a:r>
              <a:rPr lang="en-US" sz="1200" dirty="0">
                <a:effectLst/>
                <a:latin typeface="Times New Roman" panose="02020603050405020304" pitchFamily="18" charset="0"/>
                <a:ea typeface="MS PGothic" panose="020B0600070205080204" pitchFamily="34" charset="-128"/>
              </a:rPr>
              <a:t>Ask ‘what should the midwife have done that would have been more respectful of her rights?’ (i.e. ask about her history, provide her with information about different contraceptive methods, discuss her and her children’s safety, and what services could </a:t>
            </a:r>
            <a:endParaRPr lang="en-AU" dirty="0"/>
          </a:p>
        </p:txBody>
      </p:sp>
      <p:sp>
        <p:nvSpPr>
          <p:cNvPr id="4" name="Slide Number Placeholder 3"/>
          <p:cNvSpPr>
            <a:spLocks noGrp="1"/>
          </p:cNvSpPr>
          <p:nvPr>
            <p:ph type="sldNum" sz="quarter" idx="5"/>
          </p:nvPr>
        </p:nvSpPr>
        <p:spPr/>
        <p:txBody>
          <a:bodyPr/>
          <a:lstStyle/>
          <a:p>
            <a:fld id="{B7DCE74D-A1A5-49E7-A179-F477CA196DC2}" type="slidenum">
              <a:rPr lang="en-AU" smtClean="0"/>
              <a:t>6</a:t>
            </a:fld>
            <a:endParaRPr lang="en-AU"/>
          </a:p>
        </p:txBody>
      </p:sp>
    </p:spTree>
    <p:extLst>
      <p:ext uri="{BB962C8B-B14F-4D97-AF65-F5344CB8AC3E}">
        <p14:creationId xmlns:p14="http://schemas.microsoft.com/office/powerpoint/2010/main" val="2813830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15000"/>
              </a:lnSpc>
              <a:spcAft>
                <a:spcPts val="0"/>
              </a:spcAft>
              <a:buFont typeface="Symbol" panose="05050102010706020507" pitchFamily="18" charset="2"/>
              <a:buChar char=""/>
            </a:pPr>
            <a:r>
              <a:rPr lang="en-US" sz="1200" dirty="0">
                <a:effectLst/>
                <a:latin typeface="Times New Roman" panose="02020603050405020304" pitchFamily="18" charset="0"/>
                <a:ea typeface="MS PGothic" panose="020B0600070205080204" pitchFamily="34" charset="-128"/>
                <a:cs typeface="Times New Roman" panose="02020603050405020304" pitchFamily="18" charset="0"/>
              </a:rPr>
              <a:t>Read out the case example and answer the questions below:</a:t>
            </a: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0" lvl="0" indent="0">
              <a:lnSpc>
                <a:spcPct val="115000"/>
              </a:lnSpc>
              <a:spcAft>
                <a:spcPts val="0"/>
              </a:spcAft>
              <a:buFont typeface="Symbol" panose="05050102010706020507" pitchFamily="18" charset="2"/>
              <a:buNone/>
            </a:pPr>
            <a:endParaRPr lang="en-AU" sz="1100" dirty="0">
              <a:effectLst/>
              <a:latin typeface="News Gothic MT" panose="020B0504020203020204" pitchFamily="34" charset="0"/>
              <a:ea typeface="News Gothic MT" panose="020B0504020203020204" pitchFamily="34" charset="0"/>
              <a:cs typeface="Times New Roman" panose="02020603050405020304" pitchFamily="18" charset="0"/>
            </a:endParaRPr>
          </a:p>
          <a:p>
            <a:pPr marL="342900" lvl="0" indent="-342900">
              <a:lnSpc>
                <a:spcPct val="115000"/>
              </a:lnSpc>
              <a:spcAft>
                <a:spcPts val="0"/>
              </a:spcAft>
              <a:buFont typeface="+mj-lt"/>
              <a:buAutoNum type="alphaLcPeriod"/>
            </a:pPr>
            <a:r>
              <a:rPr lang="en-US" sz="1200" dirty="0">
                <a:effectLst/>
                <a:latin typeface="Times New Roman" panose="02020603050405020304" pitchFamily="18" charset="0"/>
                <a:ea typeface="MS PGothic" panose="020B0600070205080204" pitchFamily="34" charset="-128"/>
                <a:cs typeface="Times New Roman" panose="02020603050405020304" pitchFamily="18" charset="0"/>
              </a:rPr>
              <a:t>Ask ‘what is the problem with the way this midwife responded to Maia’s request?’ (i.e. the midwife did not treat Maia with dignity and respect, she did not respect her rights to choose what is best for herself, she took away her power and violated her human rights)</a:t>
            </a:r>
            <a:endParaRPr lang="en-AU" sz="1100" dirty="0">
              <a:effectLst/>
              <a:latin typeface="News Gothic MT" panose="020B0504020203020204" pitchFamily="34" charset="0"/>
              <a:ea typeface="MS PGothic" panose="020B0600070205080204" pitchFamily="34" charset="-128"/>
              <a:cs typeface="Times New Roman" panose="02020603050405020304" pitchFamily="18" charset="0"/>
            </a:endParaRPr>
          </a:p>
          <a:p>
            <a:pPr marL="342900" lvl="0" indent="-342900">
              <a:lnSpc>
                <a:spcPct val="115000"/>
              </a:lnSpc>
              <a:spcAft>
                <a:spcPts val="0"/>
              </a:spcAft>
              <a:buFont typeface="+mj-lt"/>
              <a:buAutoNum type="alphaLcPeriod"/>
            </a:pPr>
            <a:r>
              <a:rPr lang="en-US" sz="1200" dirty="0">
                <a:effectLst/>
                <a:latin typeface="Times New Roman" panose="02020603050405020304" pitchFamily="18" charset="0"/>
                <a:ea typeface="MS PGothic" panose="020B0600070205080204" pitchFamily="34" charset="-128"/>
              </a:rPr>
              <a:t>Ask ‘what should the midwife have done that would have been more respectful of her rights?’ (i.e. ask about her history, provide her with information about different contraceptive methods, discuss her and her children’s safety, and what services could </a:t>
            </a:r>
            <a:endParaRPr lang="en-AU" dirty="0"/>
          </a:p>
          <a:p>
            <a:endParaRPr lang="en-AU" dirty="0"/>
          </a:p>
        </p:txBody>
      </p:sp>
      <p:sp>
        <p:nvSpPr>
          <p:cNvPr id="4" name="Slide Number Placeholder 3"/>
          <p:cNvSpPr>
            <a:spLocks noGrp="1"/>
          </p:cNvSpPr>
          <p:nvPr>
            <p:ph type="sldNum" sz="quarter" idx="5"/>
          </p:nvPr>
        </p:nvSpPr>
        <p:spPr/>
        <p:txBody>
          <a:bodyPr/>
          <a:lstStyle/>
          <a:p>
            <a:fld id="{B7DCE74D-A1A5-49E7-A179-F477CA196DC2}" type="slidenum">
              <a:rPr lang="en-AU" smtClean="0"/>
              <a:t>7</a:t>
            </a:fld>
            <a:endParaRPr lang="en-AU"/>
          </a:p>
        </p:txBody>
      </p:sp>
    </p:spTree>
    <p:extLst>
      <p:ext uri="{BB962C8B-B14F-4D97-AF65-F5344CB8AC3E}">
        <p14:creationId xmlns:p14="http://schemas.microsoft.com/office/powerpoint/2010/main" val="1294218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Healt</a:t>
            </a:r>
            <a:r>
              <a:rPr lang="en-AU" baseline="0" dirty="0"/>
              <a:t>h providers should r</a:t>
            </a:r>
            <a:r>
              <a:rPr lang="en-AU" dirty="0"/>
              <a:t>ecognise that women and girls face multiple forms of inequality that affects their health and access to care across a lifetime</a:t>
            </a:r>
          </a:p>
          <a:p>
            <a:pPr marL="628650" lvl="1" indent="-171450">
              <a:buFont typeface="Arial" panose="020B0604020202020204" pitchFamily="34" charset="0"/>
              <a:buChar char="•"/>
            </a:pPr>
            <a:r>
              <a:rPr lang="en-AU" dirty="0"/>
              <a:t>Discrimination – unjust treatment of certain groups of people: preference for boy children, food allocation to men first, less access for girls to education, health care and paid work</a:t>
            </a:r>
          </a:p>
          <a:p>
            <a:pPr marL="628650" lvl="1" indent="-171450">
              <a:buFont typeface="Arial" panose="020B0604020202020204" pitchFamily="34" charset="0"/>
              <a:buChar char="•"/>
            </a:pPr>
            <a:r>
              <a:rPr lang="en-AU" dirty="0"/>
              <a:t>Subordination – unequal distribution of power between men and women: early marriage, </a:t>
            </a:r>
            <a:r>
              <a:rPr lang="en-AU" dirty="0" err="1"/>
              <a:t>barlake</a:t>
            </a:r>
            <a:r>
              <a:rPr lang="en-AU" dirty="0"/>
              <a:t>, living with husband’s family, reproductive obligations, decisions about contraception and number/spacing of children, economic dependence</a:t>
            </a:r>
          </a:p>
          <a:p>
            <a:pPr marL="628650" lvl="1" indent="-171450">
              <a:buFont typeface="Arial" panose="020B0604020202020204" pitchFamily="34" charset="0"/>
              <a:buChar char="•"/>
            </a:pPr>
            <a:r>
              <a:rPr lang="en-AU" dirty="0"/>
              <a:t>Violence – domestic violence, sexual harassment, rape, abuse, human trafficking, violation of human rights</a:t>
            </a:r>
          </a:p>
          <a:p>
            <a:pPr marL="171450" lvl="0" indent="-171450">
              <a:buFont typeface="Arial" panose="020B0604020202020204" pitchFamily="34" charset="0"/>
              <a:buChar char="•"/>
            </a:pPr>
            <a:r>
              <a:rPr lang="en-AU" dirty="0"/>
              <a:t>By</a:t>
            </a:r>
            <a:r>
              <a:rPr lang="en-AU" baseline="0" dirty="0"/>
              <a:t> examining the common beliefs and unequal gender roles in Timor-Leste, we can become more </a:t>
            </a:r>
            <a:r>
              <a:rPr lang="en-AU" dirty="0"/>
              <a:t>aware of how families, communities</a:t>
            </a:r>
            <a:r>
              <a:rPr lang="en-AU" baseline="0" dirty="0"/>
              <a:t> and</a:t>
            </a:r>
            <a:r>
              <a:rPr lang="en-AU" dirty="0"/>
              <a:t> systems give</a:t>
            </a:r>
            <a:r>
              <a:rPr lang="en-AU" baseline="0" dirty="0"/>
              <a:t> power to men </a:t>
            </a:r>
            <a:r>
              <a:rPr lang="en-AU" dirty="0"/>
              <a:t>and subordinate women, and how this can create conditions of </a:t>
            </a:r>
            <a:r>
              <a:rPr lang="en-AU" baseline="0" dirty="0"/>
              <a:t>violence and injustice</a:t>
            </a:r>
            <a:r>
              <a:rPr lang="en-AU" dirty="0"/>
              <a:t> for women</a:t>
            </a:r>
          </a:p>
          <a:p>
            <a:pPr marL="171450" lvl="0" indent="-171450">
              <a:buFont typeface="Arial" panose="020B0604020202020204" pitchFamily="34" charset="0"/>
              <a:buChar char="•"/>
            </a:pPr>
            <a:r>
              <a:rPr lang="en-AU" dirty="0"/>
              <a:t>Because of the way power is distributed differently between men and women, women</a:t>
            </a:r>
            <a:r>
              <a:rPr lang="en-AU" baseline="0" dirty="0"/>
              <a:t> </a:t>
            </a:r>
            <a:r>
              <a:rPr lang="en-AU" dirty="0"/>
              <a:t>face many barriers to getting help</a:t>
            </a:r>
          </a:p>
          <a:p>
            <a:pPr marL="171450" lvl="0" indent="-171450">
              <a:buFont typeface="Arial" panose="020B0604020202020204" pitchFamily="34" charset="0"/>
              <a:buChar char="•"/>
            </a:pPr>
            <a:endParaRPr lang="en-AU" dirty="0"/>
          </a:p>
          <a:p>
            <a:endParaRPr lang="en-AU" dirty="0"/>
          </a:p>
        </p:txBody>
      </p:sp>
      <p:sp>
        <p:nvSpPr>
          <p:cNvPr id="4" name="Slide Number Placeholder 3"/>
          <p:cNvSpPr>
            <a:spLocks noGrp="1"/>
          </p:cNvSpPr>
          <p:nvPr>
            <p:ph type="sldNum" sz="quarter" idx="10"/>
          </p:nvPr>
        </p:nvSpPr>
        <p:spPr/>
        <p:txBody>
          <a:bodyPr/>
          <a:lstStyle/>
          <a:p>
            <a:fld id="{B7DCE74D-A1A5-49E7-A179-F477CA196DC2}" type="slidenum">
              <a:rPr lang="en-AU" smtClean="0"/>
              <a:t>8</a:t>
            </a:fld>
            <a:endParaRPr lang="en-AU"/>
          </a:p>
        </p:txBody>
      </p:sp>
    </p:spTree>
    <p:extLst>
      <p:ext uri="{BB962C8B-B14F-4D97-AF65-F5344CB8AC3E}">
        <p14:creationId xmlns:p14="http://schemas.microsoft.com/office/powerpoint/2010/main" val="2687158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000" b="0" i="0" u="none" strike="noStrike" kern="1200" cap="none" spc="0" normalizeH="0" baseline="0" noProof="0" dirty="0">
                <a:ln>
                  <a:noFill/>
                </a:ln>
                <a:solidFill>
                  <a:prstClr val="black"/>
                </a:solidFill>
                <a:effectLst/>
                <a:uLnTx/>
                <a:uFillTx/>
                <a:latin typeface="+mn-lt"/>
                <a:ea typeface="+mn-ea"/>
                <a:cs typeface="+mn-cs"/>
              </a:rPr>
              <a:t>There are many things health providers can do to make sure they do not reinforce gender inequality in their work</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000" b="0" i="0" u="none" strike="noStrike" kern="1200" cap="none" spc="0" normalizeH="0" baseline="0" noProof="0" dirty="0">
                <a:ln>
                  <a:noFill/>
                </a:ln>
                <a:solidFill>
                  <a:prstClr val="black"/>
                </a:solidFill>
                <a:effectLst/>
                <a:uLnTx/>
                <a:uFillTx/>
                <a:latin typeface="+mn-lt"/>
                <a:ea typeface="+mn-ea"/>
                <a:cs typeface="+mn-cs"/>
              </a:rPr>
              <a:t>Be aware of the power dynamics and social norms that perpetuate violence against women in Timor-Leste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000" b="0" i="0" u="none" strike="noStrike" kern="1200" cap="none" spc="0" normalizeH="0" baseline="0" noProof="0" dirty="0">
                <a:ln>
                  <a:noFill/>
                </a:ln>
                <a:solidFill>
                  <a:prstClr val="black"/>
                </a:solidFill>
                <a:effectLst/>
                <a:uLnTx/>
                <a:uFillTx/>
                <a:latin typeface="+mn-lt"/>
                <a:ea typeface="+mn-ea"/>
                <a:cs typeface="+mn-cs"/>
              </a:rPr>
              <a:t>Reinforce her value as a person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000" b="0" i="0" u="none" strike="noStrike" kern="1200" cap="none" spc="0" normalizeH="0" baseline="0" noProof="0" dirty="0">
                <a:ln>
                  <a:noFill/>
                </a:ln>
                <a:solidFill>
                  <a:prstClr val="black"/>
                </a:solidFill>
                <a:effectLst/>
                <a:uLnTx/>
                <a:uFillTx/>
                <a:latin typeface="+mn-lt"/>
                <a:ea typeface="+mn-ea"/>
                <a:cs typeface="+mn-cs"/>
              </a:rPr>
              <a:t>Respect her dignity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000" b="0" i="0" u="none" strike="noStrike" kern="1200" cap="none" spc="0" normalizeH="0" baseline="0" noProof="0" dirty="0">
                <a:ln>
                  <a:noFill/>
                </a:ln>
                <a:solidFill>
                  <a:prstClr val="black"/>
                </a:solidFill>
                <a:effectLst/>
                <a:uLnTx/>
                <a:uFillTx/>
                <a:latin typeface="+mn-lt"/>
                <a:ea typeface="+mn-ea"/>
                <a:cs typeface="+mn-cs"/>
              </a:rPr>
              <a:t>Listen to her story, believe her, and take what she says seriously</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000" b="0" i="0" u="none" strike="noStrike" kern="1200" cap="none" spc="0" normalizeH="0" baseline="0" noProof="0" dirty="0">
                <a:ln>
                  <a:noFill/>
                </a:ln>
                <a:solidFill>
                  <a:prstClr val="black"/>
                </a:solidFill>
                <a:effectLst/>
                <a:uLnTx/>
                <a:uFillTx/>
                <a:latin typeface="+mn-lt"/>
                <a:ea typeface="+mn-ea"/>
                <a:cs typeface="+mn-cs"/>
              </a:rPr>
              <a:t>Do not blame or judge her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000" b="0" i="0" u="none" strike="noStrike" kern="1200" cap="none" spc="0" normalizeH="0" baseline="0" noProof="0" dirty="0">
                <a:ln>
                  <a:noFill/>
                </a:ln>
                <a:solidFill>
                  <a:prstClr val="black"/>
                </a:solidFill>
                <a:effectLst/>
                <a:uLnTx/>
                <a:uFillTx/>
                <a:latin typeface="+mn-lt"/>
                <a:ea typeface="+mn-ea"/>
                <a:cs typeface="+mn-cs"/>
              </a:rPr>
              <a:t>Provide information, don’t tell her what she should do</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000" b="0" i="0" u="none" strike="noStrike" kern="1200" cap="none" spc="0" normalizeH="0" baseline="0" noProof="0" dirty="0">
                <a:ln>
                  <a:noFill/>
                </a:ln>
                <a:solidFill>
                  <a:prstClr val="black"/>
                </a:solidFill>
                <a:effectLst/>
                <a:uLnTx/>
                <a:uFillTx/>
                <a:latin typeface="+mn-lt"/>
                <a:ea typeface="+mn-ea"/>
                <a:cs typeface="+mn-cs"/>
              </a:rPr>
              <a:t>Support her to make her own decisions</a:t>
            </a:r>
          </a:p>
          <a:p>
            <a:endParaRPr lang="en-AU" dirty="0"/>
          </a:p>
        </p:txBody>
      </p:sp>
      <p:sp>
        <p:nvSpPr>
          <p:cNvPr id="4" name="Slide Number Placeholder 3"/>
          <p:cNvSpPr>
            <a:spLocks noGrp="1"/>
          </p:cNvSpPr>
          <p:nvPr>
            <p:ph type="sldNum" sz="quarter" idx="10"/>
          </p:nvPr>
        </p:nvSpPr>
        <p:spPr/>
        <p:txBody>
          <a:bodyPr/>
          <a:lstStyle/>
          <a:p>
            <a:fld id="{461B7105-0BB7-4573-AA33-5594CD3A481C}" type="slidenum">
              <a:rPr lang="en-AU" smtClean="0"/>
              <a:t>9</a:t>
            </a:fld>
            <a:endParaRPr lang="en-AU"/>
          </a:p>
        </p:txBody>
      </p:sp>
    </p:spTree>
    <p:extLst>
      <p:ext uri="{BB962C8B-B14F-4D97-AF65-F5344CB8AC3E}">
        <p14:creationId xmlns:p14="http://schemas.microsoft.com/office/powerpoint/2010/main" val="615225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14259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05915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606254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4" name="Title Placeholder 1"/>
          <p:cNvSpPr>
            <a:spLocks noGrp="1"/>
          </p:cNvSpPr>
          <p:nvPr>
            <p:ph type="title"/>
          </p:nvPr>
        </p:nvSpPr>
        <p:spPr bwMode="auto">
          <a:xfrm>
            <a:off x="468313" y="431800"/>
            <a:ext cx="8208143" cy="836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lvl1pPr>
          </a:lstStyle>
          <a:p>
            <a:pPr lvl="0"/>
            <a:r>
              <a:rPr lang="en-US"/>
              <a:t>Click to edit Master title style</a:t>
            </a:r>
            <a:endParaRPr lang="en-AU" dirty="0"/>
          </a:p>
        </p:txBody>
      </p:sp>
      <p:sp>
        <p:nvSpPr>
          <p:cNvPr id="5" name="Text Placeholder 2"/>
          <p:cNvSpPr>
            <a:spLocks noGrp="1"/>
          </p:cNvSpPr>
          <p:nvPr>
            <p:ph type="body" idx="1"/>
          </p:nvPr>
        </p:nvSpPr>
        <p:spPr bwMode="auto">
          <a:xfrm>
            <a:off x="468313" y="1624995"/>
            <a:ext cx="820814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14304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71202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83485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13799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6810500D-5A5B-9845-9AF7-D3903F6CF7B2}" type="datetimeFigureOut">
              <a:rPr lang="en-US" smtClean="0"/>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2817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6810500D-5A5B-9845-9AF7-D3903F6CF7B2}" type="datetimeFigureOut">
              <a:rPr lang="en-US" smtClean="0"/>
              <a:t>3/25/2021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1084594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10500D-5A5B-9845-9AF7-D3903F6CF7B2}" type="datetimeFigureOut">
              <a:rPr lang="en-US" smtClean="0"/>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404746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589273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94662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10500D-5A5B-9845-9AF7-D3903F6CF7B2}" type="datetimeFigureOut">
              <a:rPr lang="en-US" smtClean="0"/>
              <a:t>3/25/2021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A55B3-AFA2-A941-95DF-1567D6E50171}" type="slidenum">
              <a:rPr lang="en-US" smtClean="0"/>
              <a:t>‹#›</a:t>
            </a:fld>
            <a:endParaRPr lang="en-US"/>
          </a:p>
        </p:txBody>
      </p:sp>
    </p:spTree>
    <p:extLst>
      <p:ext uri="{BB962C8B-B14F-4D97-AF65-F5344CB8AC3E}">
        <p14:creationId xmlns:p14="http://schemas.microsoft.com/office/powerpoint/2010/main" val="178268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latrobe.edu.au/reducing-violenc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youtu.be/D5Pgnsw-xX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sz="4900" dirty="0"/>
              <a:t>Woman-centred care</a:t>
            </a:r>
            <a:br>
              <a:rPr lang="en-AU" sz="4900" dirty="0"/>
            </a:br>
            <a:r>
              <a:rPr lang="en-US" sz="4900" dirty="0"/>
              <a:t>Creating privacy</a:t>
            </a:r>
            <a:br>
              <a:rPr lang="en-US" sz="4900" dirty="0"/>
            </a:br>
            <a:r>
              <a:rPr lang="en-US" sz="4900" dirty="0"/>
              <a:t>Non-verbal communication</a:t>
            </a:r>
            <a:br>
              <a:rPr lang="en-AU" dirty="0"/>
            </a:br>
            <a:endParaRPr lang="en-US" dirty="0"/>
          </a:p>
        </p:txBody>
      </p:sp>
      <p:sp>
        <p:nvSpPr>
          <p:cNvPr id="3" name="Subtitle 2"/>
          <p:cNvSpPr>
            <a:spLocks noGrp="1"/>
          </p:cNvSpPr>
          <p:nvPr>
            <p:ph type="subTitle" idx="1"/>
          </p:nvPr>
        </p:nvSpPr>
        <p:spPr/>
        <p:txBody>
          <a:bodyPr/>
          <a:lstStyle/>
          <a:p>
            <a:r>
              <a:rPr lang="en-US" dirty="0"/>
              <a:t>Module 5 </a:t>
            </a:r>
          </a:p>
        </p:txBody>
      </p:sp>
    </p:spTree>
    <p:extLst>
      <p:ext uri="{BB962C8B-B14F-4D97-AF65-F5344CB8AC3E}">
        <p14:creationId xmlns:p14="http://schemas.microsoft.com/office/powerpoint/2010/main" val="161554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Ensure privacy</a:t>
            </a:r>
          </a:p>
        </p:txBody>
      </p:sp>
      <p:sp>
        <p:nvSpPr>
          <p:cNvPr id="3" name="Content Placeholder 2"/>
          <p:cNvSpPr>
            <a:spLocks noGrp="1"/>
          </p:cNvSpPr>
          <p:nvPr>
            <p:ph idx="1"/>
          </p:nvPr>
        </p:nvSpPr>
        <p:spPr/>
        <p:txBody>
          <a:bodyPr>
            <a:normAutofit/>
          </a:bodyPr>
          <a:lstStyle/>
          <a:p>
            <a:r>
              <a:rPr lang="en-AU" dirty="0"/>
              <a:t>Important for safety</a:t>
            </a:r>
          </a:p>
          <a:p>
            <a:r>
              <a:rPr lang="en-AU" dirty="0"/>
              <a:t>A private place </a:t>
            </a:r>
          </a:p>
          <a:p>
            <a:r>
              <a:rPr lang="en-AU" dirty="0"/>
              <a:t>Ask only when she is on her own</a:t>
            </a:r>
          </a:p>
          <a:p>
            <a:r>
              <a:rPr lang="en-AU" dirty="0"/>
              <a:t>Ask children when they are on their own</a:t>
            </a:r>
          </a:p>
          <a:p>
            <a:r>
              <a:rPr lang="en-AU" dirty="0"/>
              <a:t>Minimise movement of victims between rooms</a:t>
            </a:r>
          </a:p>
          <a:p>
            <a:r>
              <a:rPr lang="en-AU" dirty="0"/>
              <a:t>Do not make her repeat her story unnecessarily </a:t>
            </a:r>
          </a:p>
        </p:txBody>
      </p:sp>
    </p:spTree>
    <p:extLst>
      <p:ext uri="{BB962C8B-B14F-4D97-AF65-F5344CB8AC3E}">
        <p14:creationId xmlns:p14="http://schemas.microsoft.com/office/powerpoint/2010/main" val="48287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Creating privacy</a:t>
            </a:r>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sz="3600" i="1" dirty="0"/>
              <a:t>Get into groups of 2 or 3 people</a:t>
            </a:r>
            <a:endParaRPr lang="en-AU" sz="3600" i="1" dirty="0"/>
          </a:p>
          <a:p>
            <a:pPr marL="514350" lvl="0" indent="-514350">
              <a:buFont typeface="+mj-lt"/>
              <a:buAutoNum type="arabicPeriod"/>
            </a:pPr>
            <a:r>
              <a:rPr lang="en-US" sz="3600" i="1" dirty="0"/>
              <a:t>Read the case study about Laura in your handout</a:t>
            </a:r>
          </a:p>
          <a:p>
            <a:pPr marL="514350" lvl="0" indent="-514350">
              <a:buFont typeface="+mj-lt"/>
              <a:buAutoNum type="arabicPeriod"/>
            </a:pPr>
            <a:r>
              <a:rPr lang="en-US" sz="3600" i="1" dirty="0"/>
              <a:t>Discuss how you would be able to talk to Laura by herself, when her family isn’t there </a:t>
            </a:r>
            <a:endParaRPr lang="en-AU" sz="3600" i="1" dirty="0"/>
          </a:p>
          <a:p>
            <a:pPr marL="0" indent="0">
              <a:buNone/>
            </a:pPr>
            <a:endParaRPr lang="en-US" dirty="0"/>
          </a:p>
        </p:txBody>
      </p:sp>
    </p:spTree>
    <p:extLst>
      <p:ext uri="{BB962C8B-B14F-4D97-AF65-F5344CB8AC3E}">
        <p14:creationId xmlns:p14="http://schemas.microsoft.com/office/powerpoint/2010/main" val="781017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Non-verbal communication</a:t>
            </a:r>
          </a:p>
        </p:txBody>
      </p:sp>
      <p:sp>
        <p:nvSpPr>
          <p:cNvPr id="3" name="Content Placeholder 2"/>
          <p:cNvSpPr>
            <a:spLocks noGrp="1"/>
          </p:cNvSpPr>
          <p:nvPr>
            <p:ph idx="1"/>
          </p:nvPr>
        </p:nvSpPr>
        <p:spPr>
          <a:xfrm>
            <a:off x="457200" y="1893901"/>
            <a:ext cx="7842069" cy="4685211"/>
          </a:xfrm>
        </p:spPr>
        <p:txBody>
          <a:bodyPr>
            <a:normAutofit/>
          </a:bodyPr>
          <a:lstStyle/>
          <a:p>
            <a:r>
              <a:rPr lang="en-AU" sz="3600" dirty="0"/>
              <a:t>Body language </a:t>
            </a:r>
          </a:p>
          <a:p>
            <a:r>
              <a:rPr lang="en-AU" sz="3600" dirty="0"/>
              <a:t>Facial expression </a:t>
            </a:r>
          </a:p>
          <a:p>
            <a:r>
              <a:rPr lang="en-AU" sz="3600" dirty="0"/>
              <a:t>Tone of voice </a:t>
            </a:r>
          </a:p>
          <a:p>
            <a:r>
              <a:rPr lang="en-AU" sz="3600" dirty="0"/>
              <a:t>90% of communication is non-verbal</a:t>
            </a:r>
          </a:p>
        </p:txBody>
      </p:sp>
    </p:spTree>
    <p:extLst>
      <p:ext uri="{BB962C8B-B14F-4D97-AF65-F5344CB8AC3E}">
        <p14:creationId xmlns:p14="http://schemas.microsoft.com/office/powerpoint/2010/main" val="3570935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Activity: Non-verbal communication</a:t>
            </a:r>
          </a:p>
        </p:txBody>
      </p:sp>
      <p:sp>
        <p:nvSpPr>
          <p:cNvPr id="6" name="Content Placeholder 5"/>
          <p:cNvSpPr>
            <a:spLocks noGrp="1"/>
          </p:cNvSpPr>
          <p:nvPr>
            <p:ph idx="1"/>
          </p:nvPr>
        </p:nvSpPr>
        <p:spPr/>
        <p:txBody>
          <a:bodyPr/>
          <a:lstStyle/>
          <a:p>
            <a:pPr marL="514350" indent="-514350">
              <a:buFont typeface="+mj-lt"/>
              <a:buAutoNum type="arabicPeriod"/>
            </a:pPr>
            <a:r>
              <a:rPr lang="en-AU" i="1" dirty="0"/>
              <a:t>Break into groups of 3</a:t>
            </a:r>
          </a:p>
          <a:p>
            <a:pPr marL="514350" indent="-514350">
              <a:buFont typeface="+mj-lt"/>
              <a:buAutoNum type="arabicPeriod"/>
            </a:pPr>
            <a:r>
              <a:rPr lang="en-AU" i="1" dirty="0"/>
              <a:t>Decide who is the patient, health provider A and health provider B</a:t>
            </a:r>
          </a:p>
          <a:p>
            <a:pPr marL="514350" indent="-514350">
              <a:buFont typeface="+mj-lt"/>
              <a:buAutoNum type="arabicPeriod"/>
            </a:pPr>
            <a:r>
              <a:rPr lang="en-AU" i="1" dirty="0"/>
              <a:t>Read the scenario for your role</a:t>
            </a:r>
          </a:p>
          <a:p>
            <a:pPr marL="514350" indent="-514350">
              <a:buFont typeface="+mj-lt"/>
              <a:buAutoNum type="arabicPeriod"/>
            </a:pPr>
            <a:r>
              <a:rPr lang="en-AU" i="1" dirty="0"/>
              <a:t>The patient visits two different examination rooms, first health provider A then health provider B</a:t>
            </a:r>
          </a:p>
        </p:txBody>
      </p:sp>
    </p:spTree>
    <p:extLst>
      <p:ext uri="{BB962C8B-B14F-4D97-AF65-F5344CB8AC3E}">
        <p14:creationId xmlns:p14="http://schemas.microsoft.com/office/powerpoint/2010/main" val="2899188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Important messages</a:t>
            </a:r>
          </a:p>
        </p:txBody>
      </p:sp>
      <p:sp>
        <p:nvSpPr>
          <p:cNvPr id="3" name="Content Placeholder 2"/>
          <p:cNvSpPr>
            <a:spLocks noGrp="1"/>
          </p:cNvSpPr>
          <p:nvPr>
            <p:ph idx="1"/>
          </p:nvPr>
        </p:nvSpPr>
        <p:spPr/>
        <p:txBody>
          <a:bodyPr>
            <a:normAutofit fontScale="92500"/>
          </a:bodyPr>
          <a:lstStyle/>
          <a:p>
            <a:r>
              <a:rPr lang="en-AU" dirty="0"/>
              <a:t>Our response is grounded in respect for human rights</a:t>
            </a:r>
          </a:p>
          <a:p>
            <a:r>
              <a:rPr lang="en-AU" dirty="0"/>
              <a:t>Conduct all consultation in private, never ask in front of another person</a:t>
            </a:r>
          </a:p>
          <a:p>
            <a:r>
              <a:rPr lang="en-AU" dirty="0"/>
              <a:t>Pay attention to your non-verbal communication</a:t>
            </a:r>
          </a:p>
          <a:p>
            <a:r>
              <a:rPr lang="en-AU" dirty="0"/>
              <a:t>Watch the whole </a:t>
            </a:r>
            <a:r>
              <a:rPr lang="en-AU" dirty="0" err="1"/>
              <a:t>Hahu</a:t>
            </a:r>
            <a:r>
              <a:rPr lang="en-AU" dirty="0"/>
              <a:t> </a:t>
            </a:r>
            <a:r>
              <a:rPr lang="en-AU" dirty="0" err="1"/>
              <a:t>Relasaun</a:t>
            </a:r>
            <a:r>
              <a:rPr lang="en-AU" dirty="0"/>
              <a:t> video role play in preparation for the next modules. </a:t>
            </a:r>
            <a:r>
              <a:rPr lang="en-US" u="sng" dirty="0">
                <a:ea typeface="MS PGothic" panose="020B0600070205080204" pitchFamily="34" charset="-128"/>
                <a:cs typeface="MS PGothic" charset="0"/>
                <a:hlinkClick r:id="rId3"/>
              </a:rPr>
              <a:t>www.latrobe.edu.au/reducing-violence</a:t>
            </a:r>
            <a:r>
              <a:rPr lang="en-AU" dirty="0">
                <a:ea typeface="MS PGothic" panose="020B0600070205080204" pitchFamily="34" charset="-128"/>
                <a:cs typeface="MS PGothic" charset="0"/>
              </a:rPr>
              <a:t> or </a:t>
            </a:r>
            <a:r>
              <a:rPr lang="en-AU" u="sng" dirty="0">
                <a:ea typeface="MS PGothic" panose="020B0600070205080204" pitchFamily="34" charset="-128"/>
                <a:cs typeface="MS PGothic" charset="0"/>
                <a:hlinkClick r:id="rId4"/>
              </a:rPr>
              <a:t>https://youtu.be/D5Pgnsw-xXs</a:t>
            </a:r>
            <a:endParaRPr lang="en-AU" dirty="0"/>
          </a:p>
          <a:p>
            <a:endParaRPr lang="en-AU" dirty="0"/>
          </a:p>
        </p:txBody>
      </p:sp>
    </p:spTree>
    <p:extLst>
      <p:ext uri="{BB962C8B-B14F-4D97-AF65-F5344CB8AC3E}">
        <p14:creationId xmlns:p14="http://schemas.microsoft.com/office/powerpoint/2010/main" val="3213255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Module 5: Learning Objectives</a:t>
            </a:r>
          </a:p>
        </p:txBody>
      </p:sp>
      <p:sp>
        <p:nvSpPr>
          <p:cNvPr id="3" name="Content Placeholder 2"/>
          <p:cNvSpPr>
            <a:spLocks noGrp="1"/>
          </p:cNvSpPr>
          <p:nvPr>
            <p:ph idx="1"/>
          </p:nvPr>
        </p:nvSpPr>
        <p:spPr/>
        <p:txBody>
          <a:bodyPr>
            <a:normAutofit/>
          </a:bodyPr>
          <a:lstStyle/>
          <a:p>
            <a:pPr lvl="0"/>
            <a:r>
              <a:rPr lang="en-US" sz="3600" dirty="0"/>
              <a:t>Principles of woman-</a:t>
            </a:r>
            <a:r>
              <a:rPr lang="en-US" sz="3600" dirty="0" err="1"/>
              <a:t>centred</a:t>
            </a:r>
            <a:r>
              <a:rPr lang="en-US" sz="3600" dirty="0"/>
              <a:t> care </a:t>
            </a:r>
          </a:p>
          <a:p>
            <a:pPr lvl="0"/>
            <a:r>
              <a:rPr lang="en-US" sz="3600" dirty="0"/>
              <a:t>The importance of privacy for women and children’s safety</a:t>
            </a:r>
          </a:p>
          <a:p>
            <a:pPr lvl="0"/>
            <a:r>
              <a:rPr lang="en-US" sz="3600" dirty="0"/>
              <a:t>The impact of non-verbal communication</a:t>
            </a:r>
          </a:p>
        </p:txBody>
      </p:sp>
    </p:spTree>
    <p:extLst>
      <p:ext uri="{BB962C8B-B14F-4D97-AF65-F5344CB8AC3E}">
        <p14:creationId xmlns:p14="http://schemas.microsoft.com/office/powerpoint/2010/main" val="3596116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a:t>
            </a:r>
            <a:r>
              <a:rPr lang="en-US" dirty="0" err="1"/>
              <a:t>HaHu</a:t>
            </a:r>
            <a:r>
              <a:rPr lang="en-US" dirty="0"/>
              <a:t> </a:t>
            </a:r>
            <a:r>
              <a:rPr lang="en-US" dirty="0" err="1"/>
              <a:t>ReLaSAuN</a:t>
            </a:r>
            <a:r>
              <a:rPr lang="en-US" dirty="0"/>
              <a:t> </a:t>
            </a:r>
            <a:r>
              <a:rPr lang="en-US"/>
              <a:t>di’ak</a:t>
            </a:r>
            <a:endParaRPr lang="en-US" dirty="0"/>
          </a:p>
        </p:txBody>
      </p:sp>
      <p:sp>
        <p:nvSpPr>
          <p:cNvPr id="5" name="Rectangle 1"/>
          <p:cNvSpPr>
            <a:spLocks noChangeArrowheads="1"/>
          </p:cNvSpPr>
          <p:nvPr/>
        </p:nvSpPr>
        <p:spPr bwMode="auto">
          <a:xfrm>
            <a:off x="1733550" y="2674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a:ln>
                  <a:noFill/>
                </a:ln>
                <a:solidFill>
                  <a:schemeClr val="tx1"/>
                </a:solidFill>
                <a:effectLst/>
                <a:latin typeface="Cambria" panose="02040503050406030204" pitchFamily="18" charset="0"/>
                <a:ea typeface="MS Mincho" charset="-128"/>
                <a:cs typeface="Times New Roman" panose="02020603050405020304" pitchFamily="18" charset="0"/>
              </a:rPr>
              <a:t> </a:t>
            </a:r>
            <a:r>
              <a:rPr kumimoji="0" lang="en-AU" altLang="en-US" sz="600" b="0" i="0" u="none" strike="noStrike" cap="none" normalizeH="0" baseline="0">
                <a:ln>
                  <a:noFill/>
                </a:ln>
                <a:solidFill>
                  <a:schemeClr val="tx1"/>
                </a:solidFill>
                <a:effectLst/>
              </a:rPr>
              <a:t> </a:t>
            </a:r>
            <a:endParaRPr kumimoji="0" lang="en-AU" altLang="en-US" sz="1800" b="0" i="0" u="none" strike="noStrike" cap="none" normalizeH="0" baseline="0">
              <a:ln>
                <a:noFill/>
              </a:ln>
              <a:solidFill>
                <a:schemeClr val="tx1"/>
              </a:solidFill>
              <a:effectLst/>
              <a:latin typeface="Arial" panose="020B0604020202020204" pitchFamily="34" charset="0"/>
            </a:endParaRPr>
          </a:p>
        </p:txBody>
      </p:sp>
      <p:pic>
        <p:nvPicPr>
          <p:cNvPr id="12" name="Content Placeholder 11">
            <a:extLst>
              <a:ext uri="{FF2B5EF4-FFF2-40B4-BE49-F238E27FC236}">
                <a16:creationId xmlns:a16="http://schemas.microsoft.com/office/drawing/2014/main" id="{0D18E311-EA7A-4559-BC89-328CC99011E5}"/>
              </a:ext>
            </a:extLst>
          </p:cNvPr>
          <p:cNvPicPr>
            <a:picLocks noGrp="1" noChangeAspect="1"/>
          </p:cNvPicPr>
          <p:nvPr>
            <p:ph idx="1"/>
          </p:nvPr>
        </p:nvPicPr>
        <p:blipFill>
          <a:blip r:embed="rId3"/>
          <a:stretch>
            <a:fillRect/>
          </a:stretch>
        </p:blipFill>
        <p:spPr>
          <a:xfrm>
            <a:off x="2723894" y="1575536"/>
            <a:ext cx="3696211" cy="4736893"/>
          </a:xfrm>
          <a:prstGeom prst="rect">
            <a:avLst/>
          </a:prstGeom>
        </p:spPr>
      </p:pic>
    </p:spTree>
    <p:extLst>
      <p:ext uri="{BB962C8B-B14F-4D97-AF65-F5344CB8AC3E}">
        <p14:creationId xmlns:p14="http://schemas.microsoft.com/office/powerpoint/2010/main" val="999136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woman-centered care?</a:t>
            </a:r>
          </a:p>
        </p:txBody>
      </p:sp>
      <p:sp>
        <p:nvSpPr>
          <p:cNvPr id="3" name="Content Placeholder 2"/>
          <p:cNvSpPr>
            <a:spLocks noGrp="1"/>
          </p:cNvSpPr>
          <p:nvPr>
            <p:ph idx="1"/>
          </p:nvPr>
        </p:nvSpPr>
        <p:spPr>
          <a:xfrm>
            <a:off x="766354" y="1600200"/>
            <a:ext cx="7649859" cy="4525963"/>
          </a:xfrm>
        </p:spPr>
        <p:txBody>
          <a:bodyPr/>
          <a:lstStyle/>
          <a:p>
            <a:r>
              <a:rPr lang="en-US" sz="3600" dirty="0"/>
              <a:t>Follows the woman’s wishes </a:t>
            </a:r>
          </a:p>
          <a:p>
            <a:r>
              <a:rPr lang="en-US" sz="3600" dirty="0"/>
              <a:t>Avoids causing harm</a:t>
            </a:r>
          </a:p>
          <a:p>
            <a:r>
              <a:rPr lang="en-US" sz="3600" dirty="0"/>
              <a:t>Guided by two fundamental principles:</a:t>
            </a:r>
          </a:p>
          <a:p>
            <a:pPr marL="971550" lvl="1" indent="-514350">
              <a:buFont typeface="+mj-lt"/>
              <a:buAutoNum type="arabicPeriod"/>
            </a:pPr>
            <a:r>
              <a:rPr lang="en-US" sz="3200" dirty="0"/>
              <a:t>Human rights</a:t>
            </a:r>
          </a:p>
          <a:p>
            <a:pPr marL="971550" lvl="1" indent="-514350">
              <a:buFont typeface="+mj-lt"/>
              <a:buAutoNum type="arabicPeriod"/>
            </a:pPr>
            <a:r>
              <a:rPr lang="en-US" sz="3200" dirty="0"/>
              <a:t>Gender equality</a:t>
            </a:r>
          </a:p>
        </p:txBody>
      </p:sp>
    </p:spTree>
    <p:extLst>
      <p:ext uri="{BB962C8B-B14F-4D97-AF65-F5344CB8AC3E}">
        <p14:creationId xmlns:p14="http://schemas.microsoft.com/office/powerpoint/2010/main" val="1739647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human rights approach</a:t>
            </a:r>
          </a:p>
        </p:txBody>
      </p:sp>
      <p:sp>
        <p:nvSpPr>
          <p:cNvPr id="3" name="Content Placeholder 2"/>
          <p:cNvSpPr>
            <a:spLocks noGrp="1"/>
          </p:cNvSpPr>
          <p:nvPr>
            <p:ph idx="1"/>
          </p:nvPr>
        </p:nvSpPr>
        <p:spPr>
          <a:xfrm>
            <a:off x="457200" y="1600201"/>
            <a:ext cx="8229600" cy="4597400"/>
          </a:xfrm>
        </p:spPr>
        <p:txBody>
          <a:bodyPr>
            <a:normAutofit lnSpcReduction="10000"/>
          </a:bodyPr>
          <a:lstStyle/>
          <a:p>
            <a:pPr lvl="0"/>
            <a:r>
              <a:rPr lang="en-US" sz="3600" dirty="0">
                <a:solidFill>
                  <a:prstClr val="black"/>
                </a:solidFill>
              </a:rPr>
              <a:t>The right to be treated with dignity and respect </a:t>
            </a:r>
          </a:p>
          <a:p>
            <a:pPr lvl="0"/>
            <a:r>
              <a:rPr lang="en-US" sz="3600" dirty="0">
                <a:solidFill>
                  <a:prstClr val="black"/>
                </a:solidFill>
              </a:rPr>
              <a:t>The right to decide for herself </a:t>
            </a:r>
          </a:p>
          <a:p>
            <a:pPr lvl="0"/>
            <a:r>
              <a:rPr lang="en-US" sz="3600" dirty="0">
                <a:solidFill>
                  <a:prstClr val="black"/>
                </a:solidFill>
              </a:rPr>
              <a:t>The right of children to have a say in decisions</a:t>
            </a:r>
          </a:p>
          <a:p>
            <a:r>
              <a:rPr lang="en-US" sz="3600" dirty="0">
                <a:solidFill>
                  <a:prstClr val="black"/>
                </a:solidFill>
              </a:rPr>
              <a:t>All people are entitled to human rights  </a:t>
            </a:r>
          </a:p>
          <a:p>
            <a:pPr lvl="0"/>
            <a:r>
              <a:rPr lang="en-US" sz="3600" dirty="0">
                <a:solidFill>
                  <a:prstClr val="black"/>
                </a:solidFill>
              </a:rPr>
              <a:t>Helps victims reclaim power that was lost as a result of abuse  </a:t>
            </a:r>
          </a:p>
          <a:p>
            <a:endParaRPr lang="en-AU" dirty="0"/>
          </a:p>
        </p:txBody>
      </p:sp>
    </p:spTree>
    <p:extLst>
      <p:ext uri="{BB962C8B-B14F-4D97-AF65-F5344CB8AC3E}">
        <p14:creationId xmlns:p14="http://schemas.microsoft.com/office/powerpoint/2010/main" val="242677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6CBE8-0D44-4737-B007-808D36780891}"/>
              </a:ext>
            </a:extLst>
          </p:cNvPr>
          <p:cNvSpPr>
            <a:spLocks noGrp="1"/>
          </p:cNvSpPr>
          <p:nvPr>
            <p:ph type="title"/>
          </p:nvPr>
        </p:nvSpPr>
        <p:spPr>
          <a:xfrm>
            <a:off x="457200" y="274637"/>
            <a:ext cx="8229600" cy="1229697"/>
          </a:xfrm>
        </p:spPr>
        <p:txBody>
          <a:bodyPr>
            <a:noAutofit/>
          </a:bodyPr>
          <a:lstStyle/>
          <a:p>
            <a:r>
              <a:rPr lang="en-AU" dirty="0"/>
              <a:t>Case example: a human rights approach</a:t>
            </a:r>
          </a:p>
        </p:txBody>
      </p:sp>
      <p:sp>
        <p:nvSpPr>
          <p:cNvPr id="3" name="Content Placeholder 2">
            <a:extLst>
              <a:ext uri="{FF2B5EF4-FFF2-40B4-BE49-F238E27FC236}">
                <a16:creationId xmlns:a16="http://schemas.microsoft.com/office/drawing/2014/main" id="{25DAA61F-753A-4BD0-A627-403169EE0954}"/>
              </a:ext>
            </a:extLst>
          </p:cNvPr>
          <p:cNvSpPr>
            <a:spLocks noGrp="1"/>
          </p:cNvSpPr>
          <p:nvPr>
            <p:ph idx="1"/>
          </p:nvPr>
        </p:nvSpPr>
        <p:spPr>
          <a:xfrm>
            <a:off x="457200" y="1693334"/>
            <a:ext cx="8229600" cy="4538134"/>
          </a:xfrm>
        </p:spPr>
        <p:txBody>
          <a:bodyPr>
            <a:normAutofit fontScale="47500" lnSpcReduction="20000"/>
          </a:bodyPr>
          <a:lstStyle/>
          <a:p>
            <a:pPr marL="0" lvl="0" indent="0">
              <a:buNone/>
            </a:pPr>
            <a:r>
              <a:rPr lang="en-US" sz="7600" dirty="0"/>
              <a:t>Read out the case example (in the facilitator guide and the student guide), then answer the questions</a:t>
            </a:r>
            <a:endParaRPr lang="en-US" sz="7600" i="1" dirty="0"/>
          </a:p>
          <a:p>
            <a:pPr marL="1143000" lvl="0" indent="-1143000">
              <a:buFont typeface="+mj-lt"/>
              <a:buAutoNum type="alphaLcPeriod"/>
            </a:pPr>
            <a:r>
              <a:rPr lang="en-US" sz="7600" i="1" dirty="0"/>
              <a:t>What is the problem with the way this midwife responded to Maia’s request?</a:t>
            </a:r>
          </a:p>
          <a:p>
            <a:pPr marL="1143000" lvl="0" indent="-1143000">
              <a:buFont typeface="+mj-lt"/>
              <a:buAutoNum type="alphaLcPeriod"/>
            </a:pPr>
            <a:r>
              <a:rPr lang="en-US" sz="7600" i="1" dirty="0"/>
              <a:t>What should the midwife have done that would be more respectful of her rights?</a:t>
            </a:r>
            <a:endParaRPr lang="en-AU" sz="7600" i="1" dirty="0"/>
          </a:p>
          <a:p>
            <a:endParaRPr lang="en-AU" dirty="0"/>
          </a:p>
        </p:txBody>
      </p:sp>
    </p:spTree>
    <p:extLst>
      <p:ext uri="{BB962C8B-B14F-4D97-AF65-F5344CB8AC3E}">
        <p14:creationId xmlns:p14="http://schemas.microsoft.com/office/powerpoint/2010/main" val="182943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CB8-56CA-400F-B624-045F505C5A97}"/>
              </a:ext>
            </a:extLst>
          </p:cNvPr>
          <p:cNvSpPr>
            <a:spLocks noGrp="1"/>
          </p:cNvSpPr>
          <p:nvPr>
            <p:ph type="title"/>
          </p:nvPr>
        </p:nvSpPr>
        <p:spPr>
          <a:xfrm>
            <a:off x="346587" y="274638"/>
            <a:ext cx="8450826" cy="1143000"/>
          </a:xfrm>
        </p:spPr>
        <p:txBody>
          <a:bodyPr>
            <a:normAutofit fontScale="90000"/>
          </a:bodyPr>
          <a:lstStyle/>
          <a:p>
            <a:r>
              <a:rPr lang="en-AU" dirty="0"/>
              <a:t>Case example: a human rights approach</a:t>
            </a:r>
          </a:p>
        </p:txBody>
      </p:sp>
      <p:sp>
        <p:nvSpPr>
          <p:cNvPr id="3" name="Content Placeholder 2">
            <a:extLst>
              <a:ext uri="{FF2B5EF4-FFF2-40B4-BE49-F238E27FC236}">
                <a16:creationId xmlns:a16="http://schemas.microsoft.com/office/drawing/2014/main" id="{41B97E6B-3504-4E87-8472-7389C71B38EB}"/>
              </a:ext>
            </a:extLst>
          </p:cNvPr>
          <p:cNvSpPr>
            <a:spLocks noGrp="1"/>
          </p:cNvSpPr>
          <p:nvPr>
            <p:ph idx="1"/>
          </p:nvPr>
        </p:nvSpPr>
        <p:spPr/>
        <p:txBody>
          <a:bodyPr>
            <a:normAutofit fontScale="85000" lnSpcReduction="20000"/>
          </a:bodyPr>
          <a:lstStyle/>
          <a:p>
            <a:pPr marL="0" indent="0">
              <a:buNone/>
            </a:pPr>
            <a:r>
              <a:rPr lang="en-US" sz="3400" i="1" dirty="0"/>
              <a:t>Maia had a very violent and controlling husband. She had a difficult birth with her third child and her uterus ruptured. The doctor said she must not get pregnant for 3 years so the scar could heal. Her husband said “No, you must give me a child every year”. Maia knew it would be dangerous if she got pregnant again so soon, and her husband would often force her to have sex when she didn’t want to. She went to the health </a:t>
            </a:r>
            <a:r>
              <a:rPr lang="en-US" sz="3400" i="1" dirty="0" err="1"/>
              <a:t>centre</a:t>
            </a:r>
            <a:r>
              <a:rPr lang="en-US" sz="3400" i="1" dirty="0"/>
              <a:t> to get contraception but the midwife said Maia needed her husband’s permission and refused to provide contraception. She told her to come back with her husband. </a:t>
            </a:r>
          </a:p>
          <a:p>
            <a:endParaRPr lang="en-AU" dirty="0"/>
          </a:p>
        </p:txBody>
      </p:sp>
    </p:spTree>
    <p:extLst>
      <p:ext uri="{BB962C8B-B14F-4D97-AF65-F5344CB8AC3E}">
        <p14:creationId xmlns:p14="http://schemas.microsoft.com/office/powerpoint/2010/main" val="808155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Gender equality</a:t>
            </a:r>
          </a:p>
        </p:txBody>
      </p:sp>
      <p:sp>
        <p:nvSpPr>
          <p:cNvPr id="3" name="Content Placeholder 2"/>
          <p:cNvSpPr>
            <a:spLocks noGrp="1"/>
          </p:cNvSpPr>
          <p:nvPr>
            <p:ph idx="1"/>
          </p:nvPr>
        </p:nvSpPr>
        <p:spPr/>
        <p:txBody>
          <a:bodyPr>
            <a:normAutofit/>
          </a:bodyPr>
          <a:lstStyle/>
          <a:p>
            <a:r>
              <a:rPr lang="en-AU" sz="4000" dirty="0"/>
              <a:t>Women and girls face multiple forms of inequality that affect their health</a:t>
            </a:r>
          </a:p>
          <a:p>
            <a:pPr lvl="1"/>
            <a:r>
              <a:rPr lang="en-AU" sz="4000" dirty="0"/>
              <a:t>Discrimination </a:t>
            </a:r>
          </a:p>
          <a:p>
            <a:pPr lvl="1"/>
            <a:r>
              <a:rPr lang="en-AU" sz="4000" dirty="0"/>
              <a:t>Subordination </a:t>
            </a:r>
          </a:p>
          <a:p>
            <a:pPr lvl="1"/>
            <a:r>
              <a:rPr lang="en-AU" sz="4000" dirty="0"/>
              <a:t>Violence </a:t>
            </a:r>
          </a:p>
        </p:txBody>
      </p:sp>
    </p:spTree>
    <p:extLst>
      <p:ext uri="{BB962C8B-B14F-4D97-AF65-F5344CB8AC3E}">
        <p14:creationId xmlns:p14="http://schemas.microsoft.com/office/powerpoint/2010/main" val="3555783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Promotion of gender equality in practice</a:t>
            </a:r>
          </a:p>
        </p:txBody>
      </p:sp>
      <p:sp>
        <p:nvSpPr>
          <p:cNvPr id="3" name="Content Placeholder 2"/>
          <p:cNvSpPr>
            <a:spLocks noGrp="1"/>
          </p:cNvSpPr>
          <p:nvPr>
            <p:ph idx="1"/>
          </p:nvPr>
        </p:nvSpPr>
        <p:spPr>
          <a:xfrm>
            <a:off x="457200" y="1857080"/>
            <a:ext cx="5378335" cy="4269083"/>
          </a:xfrm>
        </p:spPr>
        <p:txBody>
          <a:bodyPr>
            <a:normAutofit fontScale="92500" lnSpcReduction="10000"/>
          </a:bodyPr>
          <a:lstStyle/>
          <a:p>
            <a:pPr lvl="0"/>
            <a:r>
              <a:rPr lang="en-US" sz="3000" dirty="0">
                <a:solidFill>
                  <a:prstClr val="black"/>
                </a:solidFill>
              </a:rPr>
              <a:t>Be aware of gender and power dynamics </a:t>
            </a:r>
          </a:p>
          <a:p>
            <a:r>
              <a:rPr lang="en-US" sz="3000" dirty="0">
                <a:solidFill>
                  <a:prstClr val="black"/>
                </a:solidFill>
              </a:rPr>
              <a:t>Listen, believe her</a:t>
            </a:r>
          </a:p>
          <a:p>
            <a:pPr lvl="0"/>
            <a:r>
              <a:rPr lang="en-US" sz="3000" dirty="0">
                <a:solidFill>
                  <a:prstClr val="black"/>
                </a:solidFill>
              </a:rPr>
              <a:t>Reinforce her value as a person </a:t>
            </a:r>
          </a:p>
          <a:p>
            <a:pPr lvl="0"/>
            <a:r>
              <a:rPr lang="en-US" sz="3000" dirty="0">
                <a:solidFill>
                  <a:prstClr val="black"/>
                </a:solidFill>
              </a:rPr>
              <a:t>Respect her dignity </a:t>
            </a:r>
          </a:p>
          <a:p>
            <a:pPr lvl="0"/>
            <a:r>
              <a:rPr lang="en-US" sz="3000" dirty="0">
                <a:solidFill>
                  <a:prstClr val="black"/>
                </a:solidFill>
              </a:rPr>
              <a:t>Do not blame or judge her </a:t>
            </a:r>
          </a:p>
          <a:p>
            <a:pPr lvl="0"/>
            <a:r>
              <a:rPr lang="en-US" sz="3000" dirty="0">
                <a:solidFill>
                  <a:prstClr val="black"/>
                </a:solidFill>
              </a:rPr>
              <a:t>Provide information  </a:t>
            </a:r>
          </a:p>
          <a:p>
            <a:pPr lvl="0"/>
            <a:r>
              <a:rPr lang="en-US" sz="3000" dirty="0">
                <a:solidFill>
                  <a:prstClr val="black"/>
                </a:solidFill>
              </a:rPr>
              <a:t>Support her to make her own decisions </a:t>
            </a:r>
          </a:p>
        </p:txBody>
      </p:sp>
      <p:pic>
        <p:nvPicPr>
          <p:cNvPr id="5" name="Content Placeholder 11">
            <a:extLst>
              <a:ext uri="{FF2B5EF4-FFF2-40B4-BE49-F238E27FC236}">
                <a16:creationId xmlns:a16="http://schemas.microsoft.com/office/drawing/2014/main" id="{ADB9CBA9-4EB7-42DA-98E9-554E666C86C4}"/>
              </a:ext>
            </a:extLst>
          </p:cNvPr>
          <p:cNvPicPr>
            <a:picLocks noChangeAspect="1"/>
          </p:cNvPicPr>
          <p:nvPr/>
        </p:nvPicPr>
        <p:blipFill>
          <a:blip r:embed="rId3"/>
          <a:stretch>
            <a:fillRect/>
          </a:stretch>
        </p:blipFill>
        <p:spPr>
          <a:xfrm>
            <a:off x="5636428" y="2269803"/>
            <a:ext cx="3009129" cy="3856360"/>
          </a:xfrm>
          <a:prstGeom prst="rect">
            <a:avLst/>
          </a:prstGeom>
        </p:spPr>
      </p:pic>
    </p:spTree>
    <p:extLst>
      <p:ext uri="{BB962C8B-B14F-4D97-AF65-F5344CB8AC3E}">
        <p14:creationId xmlns:p14="http://schemas.microsoft.com/office/powerpoint/2010/main" val="2650400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36145</TotalTime>
  <Words>2599</Words>
  <Application>Microsoft Office PowerPoint</Application>
  <PresentationFormat>On-screen Show (4:3)</PresentationFormat>
  <Paragraphs>172</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Cambria</vt:lpstr>
      <vt:lpstr>News Gothic MT</vt:lpstr>
      <vt:lpstr>Symbol</vt:lpstr>
      <vt:lpstr>Times New Roman</vt:lpstr>
      <vt:lpstr>Office Theme</vt:lpstr>
      <vt:lpstr>Woman-centred care Creating privacy Non-verbal communication </vt:lpstr>
      <vt:lpstr>Module 5: Learning Objectives</vt:lpstr>
      <vt:lpstr>Review HaHu ReLaSAuN di’ak</vt:lpstr>
      <vt:lpstr>What is woman-centered care?</vt:lpstr>
      <vt:lpstr>A human rights approach</vt:lpstr>
      <vt:lpstr>Case example: a human rights approach</vt:lpstr>
      <vt:lpstr>Case example: a human rights approach</vt:lpstr>
      <vt:lpstr>Gender equality</vt:lpstr>
      <vt:lpstr>Promotion of gender equality in practice</vt:lpstr>
      <vt:lpstr>Ensure privacy</vt:lpstr>
      <vt:lpstr>Activity: Creating privacy</vt:lpstr>
      <vt:lpstr>Non-verbal communication</vt:lpstr>
      <vt:lpstr>Activity: Non-verbal communication</vt:lpstr>
      <vt:lpstr>Important messages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Kayli Wild</cp:lastModifiedBy>
  <cp:revision>269</cp:revision>
  <cp:lastPrinted>2018-01-29T20:25:03Z</cp:lastPrinted>
  <dcterms:created xsi:type="dcterms:W3CDTF">2018-01-29T00:23:31Z</dcterms:created>
  <dcterms:modified xsi:type="dcterms:W3CDTF">2021-03-25T06:14:01Z</dcterms:modified>
</cp:coreProperties>
</file>