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24"/>
  </p:notesMasterIdLst>
  <p:handoutMasterIdLst>
    <p:handoutMasterId r:id="rId25"/>
  </p:handoutMasterIdLst>
  <p:sldIdLst>
    <p:sldId id="256" r:id="rId3"/>
    <p:sldId id="294" r:id="rId4"/>
    <p:sldId id="304" r:id="rId5"/>
    <p:sldId id="319" r:id="rId6"/>
    <p:sldId id="322" r:id="rId7"/>
    <p:sldId id="275" r:id="rId8"/>
    <p:sldId id="276" r:id="rId9"/>
    <p:sldId id="332" r:id="rId10"/>
    <p:sldId id="333" r:id="rId11"/>
    <p:sldId id="314" r:id="rId12"/>
    <p:sldId id="285" r:id="rId13"/>
    <p:sldId id="320" r:id="rId14"/>
    <p:sldId id="286" r:id="rId15"/>
    <p:sldId id="313" r:id="rId16"/>
    <p:sldId id="347" r:id="rId17"/>
    <p:sldId id="334" r:id="rId18"/>
    <p:sldId id="290" r:id="rId19"/>
    <p:sldId id="348" r:id="rId20"/>
    <p:sldId id="349" r:id="rId21"/>
    <p:sldId id="351" r:id="rId22"/>
    <p:sldId id="35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aft" initials="AT" lastIdx="1" clrIdx="0">
    <p:extLst>
      <p:ext uri="{19B8F6BF-5375-455C-9EA6-DF929625EA0E}">
        <p15:presenceInfo xmlns:p15="http://schemas.microsoft.com/office/powerpoint/2012/main" userId="S-1-5-21-839522115-2147074499-499215656-2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43548" autoAdjust="0"/>
  </p:normalViewPr>
  <p:slideViewPr>
    <p:cSldViewPr snapToGrid="0" snapToObjects="1">
      <p:cViewPr varScale="1">
        <p:scale>
          <a:sx n="31" d="100"/>
          <a:sy n="31" d="100"/>
        </p:scale>
        <p:origin x="25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r>
              <a:rPr lang="en-AU" dirty="0"/>
              <a:t>Perpetrators of sexual violence against women in Timor-Leste – most likely to be the husband</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3.6423841059602648E-2"/>
          <c:y val="0.10782905097389144"/>
          <c:w val="0.96357615894039739"/>
          <c:h val="0.82849129714048897"/>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2"/>
              <c:layout>
                <c:manualLayout>
                  <c:x val="4.1666666666666675E-3"/>
                  <c:y val="7.516732283464566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5999999999999998E-2"/>
                      <c:h val="7.0393700787401578E-2"/>
                    </c:manualLayout>
                  </c15:layout>
                </c:ext>
                <c:ext xmlns:c16="http://schemas.microsoft.com/office/drawing/2014/chart" uri="{C3380CC4-5D6E-409C-BE32-E72D297353CC}">
                  <c16:uniqueId val="{00000000-C4B6-42FD-8B76-5475FFB225A9}"/>
                </c:ext>
              </c:extLst>
            </c:dLbl>
            <c:dLbl>
              <c:idx val="3"/>
              <c:layout>
                <c:manualLayout>
                  <c:x val="6.9444444444444441E-3"/>
                  <c:y val="8.211176727909011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5999999999999998E-2"/>
                      <c:h val="8.4282589676290459E-2"/>
                    </c:manualLayout>
                  </c15:layout>
                </c:ext>
                <c:ext xmlns:c16="http://schemas.microsoft.com/office/drawing/2014/chart" uri="{C3380CC4-5D6E-409C-BE32-E72D297353CC}">
                  <c16:uniqueId val="{00000001-C4B6-42FD-8B76-5475FFB225A9}"/>
                </c:ext>
              </c:extLst>
            </c:dLbl>
            <c:spPr>
              <a:noFill/>
              <a:ln>
                <a:noFill/>
              </a:ln>
              <a:effectLst/>
            </c:spPr>
            <c:txPr>
              <a:bodyPr rot="0" spcFirstLastPara="1" vertOverflow="ellipsis" vert="horz" wrap="square" anchor="ctr" anchorCtr="1"/>
              <a:lstStyle/>
              <a:p>
                <a:pPr>
                  <a:defRPr sz="15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Sheet1!$A$4:$A$7</c:f>
              <c:strCache>
                <c:ptCount val="4"/>
                <c:pt idx="0">
                  <c:v>Current/former husband</c:v>
                </c:pt>
                <c:pt idx="1">
                  <c:v>Current/former boyfriend</c:v>
                </c:pt>
                <c:pt idx="2">
                  <c:v>Relative</c:v>
                </c:pt>
                <c:pt idx="3">
                  <c:v>Stranger</c:v>
                </c:pt>
              </c:strCache>
            </c:strRef>
          </c:cat>
          <c:val>
            <c:numRef>
              <c:f>Sheet1!$B$4:$B$7</c:f>
              <c:numCache>
                <c:formatCode>0%</c:formatCode>
                <c:ptCount val="4"/>
                <c:pt idx="0">
                  <c:v>0.71</c:v>
                </c:pt>
                <c:pt idx="1">
                  <c:v>0.11</c:v>
                </c:pt>
                <c:pt idx="2">
                  <c:v>7.0000000000000007E-2</c:v>
                </c:pt>
                <c:pt idx="3">
                  <c:v>7.0000000000000007E-2</c:v>
                </c:pt>
              </c:numCache>
            </c:numRef>
          </c:val>
          <c:extLst>
            <c:ext xmlns:c16="http://schemas.microsoft.com/office/drawing/2014/chart" uri="{C3380CC4-5D6E-409C-BE32-E72D297353CC}">
              <c16:uniqueId val="{00000002-C4B6-42FD-8B76-5475FFB225A9}"/>
            </c:ext>
          </c:extLst>
        </c:ser>
        <c:dLbls>
          <c:dLblPos val="inEnd"/>
          <c:showLegendKey val="0"/>
          <c:showVal val="1"/>
          <c:showCatName val="0"/>
          <c:showSerName val="0"/>
          <c:showPercent val="0"/>
          <c:showBubbleSize val="0"/>
        </c:dLbls>
        <c:gapWidth val="41"/>
        <c:axId val="324961336"/>
        <c:axId val="324965600"/>
      </c:barChart>
      <c:catAx>
        <c:axId val="324961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n-US"/>
          </a:p>
        </c:txPr>
        <c:crossAx val="324965600"/>
        <c:crosses val="autoZero"/>
        <c:auto val="1"/>
        <c:lblAlgn val="ctr"/>
        <c:lblOffset val="100"/>
        <c:noMultiLvlLbl val="0"/>
      </c:catAx>
      <c:valAx>
        <c:axId val="324965600"/>
        <c:scaling>
          <c:orientation val="minMax"/>
        </c:scaling>
        <c:delete val="1"/>
        <c:axPos val="l"/>
        <c:numFmt formatCode="0%" sourceLinked="1"/>
        <c:majorTickMark val="none"/>
        <c:minorTickMark val="none"/>
        <c:tickLblPos val="nextTo"/>
        <c:crossAx val="32496133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5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2B-445F-B3E8-2342D673FD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2B-445F-B3E8-2342D673FD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2B-445F-B3E8-2342D673FDA0}"/>
              </c:ext>
            </c:extLst>
          </c:dPt>
          <c:dLbls>
            <c:dLbl>
              <c:idx val="0"/>
              <c:layout>
                <c:manualLayout>
                  <c:x val="-1.6600776565598701E-2"/>
                  <c:y val="0.1176991068427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2B-445F-B3E8-2342D673FDA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Once</c:v>
                </c:pt>
                <c:pt idx="1">
                  <c:v>2-3 times</c:v>
                </c:pt>
                <c:pt idx="2">
                  <c:v>More than 3 times</c:v>
                </c:pt>
              </c:strCache>
            </c:strRef>
          </c:cat>
          <c:val>
            <c:numRef>
              <c:f>Sheet1!$B$2:$B$4</c:f>
              <c:numCache>
                <c:formatCode>0%</c:formatCode>
                <c:ptCount val="3"/>
                <c:pt idx="0">
                  <c:v>0.05</c:v>
                </c:pt>
                <c:pt idx="1">
                  <c:v>0.14000000000000001</c:v>
                </c:pt>
                <c:pt idx="2">
                  <c:v>0.81</c:v>
                </c:pt>
              </c:numCache>
            </c:numRef>
          </c:val>
          <c:extLst>
            <c:ext xmlns:c16="http://schemas.microsoft.com/office/drawing/2014/chart" uri="{C3380CC4-5D6E-409C-BE32-E72D297353CC}">
              <c16:uniqueId val="{00000006-8B2B-445F-B3E8-2342D673FDA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B52507-1AFA-F74E-8745-93E6833748AF}" type="datetimeFigureOut">
              <a:rPr lang="en-US" smtClean="0"/>
              <a:t>8/19/2020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F01E1F-1628-354A-8DEB-0B1E4BE5018A}" type="slidenum">
              <a:rPr lang="en-US" smtClean="0"/>
              <a:t>‹#›</a:t>
            </a:fld>
            <a:endParaRPr lang="en-US"/>
          </a:p>
        </p:txBody>
      </p:sp>
    </p:spTree>
    <p:extLst>
      <p:ext uri="{BB962C8B-B14F-4D97-AF65-F5344CB8AC3E}">
        <p14:creationId xmlns:p14="http://schemas.microsoft.com/office/powerpoint/2010/main" val="336846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D54AC-5F62-C94A-9426-1404F6ACA2D2}" type="datetimeFigureOut">
              <a:rPr lang="en-US" smtClean="0"/>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D0397-5191-EC48-A120-DB3027000ABE}" type="slidenum">
              <a:rPr lang="en-US" smtClean="0"/>
              <a:t>‹#›</a:t>
            </a:fld>
            <a:endParaRPr lang="en-US"/>
          </a:p>
        </p:txBody>
      </p:sp>
    </p:spTree>
    <p:extLst>
      <p:ext uri="{BB962C8B-B14F-4D97-AF65-F5344CB8AC3E}">
        <p14:creationId xmlns:p14="http://schemas.microsoft.com/office/powerpoint/2010/main" val="2809664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0AD0397-5191-EC48-A120-DB3027000ABE}" type="slidenum">
              <a:rPr lang="en-US" smtClean="0"/>
              <a:t>1</a:t>
            </a:fld>
            <a:endParaRPr lang="en-US"/>
          </a:p>
        </p:txBody>
      </p:sp>
    </p:spTree>
    <p:extLst>
      <p:ext uri="{BB962C8B-B14F-4D97-AF65-F5344CB8AC3E}">
        <p14:creationId xmlns:p14="http://schemas.microsoft.com/office/powerpoint/2010/main" val="4138728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trike="noStrike" dirty="0">
                <a:solidFill>
                  <a:schemeClr val="tx1"/>
                </a:solidFill>
              </a:rPr>
              <a:t>This slide illustrates what women in Timor have reported to researchers in a recent survey called </a:t>
            </a:r>
            <a:r>
              <a:rPr lang="en-AU" strike="noStrike" dirty="0" err="1">
                <a:solidFill>
                  <a:schemeClr val="tx1"/>
                </a:solidFill>
              </a:rPr>
              <a:t>Nabilan</a:t>
            </a:r>
            <a:r>
              <a:rPr lang="en-AU" strike="noStrike" dirty="0">
                <a:solidFill>
                  <a:schemeClr val="tx1"/>
                </a:solidFill>
              </a:rPr>
              <a:t>. The left line refers to what percentage of women have experienced it and the bottom line</a:t>
            </a:r>
            <a:r>
              <a:rPr lang="en-AU" strike="noStrike" baseline="0" dirty="0">
                <a:solidFill>
                  <a:schemeClr val="tx1"/>
                </a:solidFill>
              </a:rPr>
              <a:t> the types of violence they report.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trike="noStrike" dirty="0">
                <a:solidFill>
                  <a:schemeClr val="tx1"/>
                </a:solidFill>
              </a:rPr>
              <a:t>In Timor, just</a:t>
            </a:r>
            <a:r>
              <a:rPr lang="en-AU" strike="noStrike" baseline="0" dirty="0">
                <a:solidFill>
                  <a:schemeClr val="tx1"/>
                </a:solidFill>
              </a:rPr>
              <a:t> under half of all women aged from 15-49 years old report ever having experienced the many forms of violence, physical, sexual, economic and emotional. Many women have experienced a combination of forms of violence either in the last twelve months (the yellow columns) or ever in their lives (the purple column).</a:t>
            </a:r>
            <a:endParaRPr lang="en-AU" strike="noStrike"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10</a:t>
            </a:fld>
            <a:endParaRPr lang="en-US"/>
          </a:p>
        </p:txBody>
      </p:sp>
    </p:spTree>
    <p:extLst>
      <p:ext uri="{BB962C8B-B14F-4D97-AF65-F5344CB8AC3E}">
        <p14:creationId xmlns:p14="http://schemas.microsoft.com/office/powerpoint/2010/main" val="418077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Ask students ‘what acts do you think are included as sexual assault?’</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Forcing someone to have sex or participate in sexual acts when they don’t want to </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Sexual assault can include: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Putting pressure on someone to have sex by threatening or frightening them</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Touching someone’s genitals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Getting a person to touch their genitals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Pressuring someone to show parts of their body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Pressuring someone to do sexual acts with other people watching</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000" b="0" i="0" u="none" strike="noStrike" kern="1200" cap="none" spc="0" normalizeH="0" baseline="0" noProof="0" dirty="0">
                <a:ln>
                  <a:noFill/>
                </a:ln>
                <a:solidFill>
                  <a:prstClr val="black"/>
                </a:solidFill>
                <a:effectLst/>
                <a:uLnTx/>
                <a:uFillTx/>
                <a:latin typeface="+mn-lt"/>
                <a:ea typeface="+mn-ea"/>
                <a:cs typeface="+mn-cs"/>
              </a:rPr>
              <a:t>Pressuring someone to watch pornography</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85581B2-348C-42F6-9C39-14CFBADDB9D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705537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Ask students to look at the graph. Ask</a:t>
            </a:r>
            <a:r>
              <a:rPr lang="en-AU" baseline="0" dirty="0"/>
              <a:t> them what they think this information says?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Sexual</a:t>
            </a:r>
            <a:r>
              <a:rPr lang="en-AU" baseline="0" dirty="0"/>
              <a:t> assault is a crime most often committed </a:t>
            </a:r>
            <a:r>
              <a:rPr lang="en-AU" dirty="0"/>
              <a:t>by a</a:t>
            </a:r>
            <a:r>
              <a:rPr lang="en-AU" baseline="0" dirty="0"/>
              <a:t> current or former husband, much more often than by a stranger</a:t>
            </a:r>
          </a:p>
          <a:p>
            <a:pPr marL="171450" indent="-171450">
              <a:buFont typeface="Arial" panose="020B0604020202020204" pitchFamily="34" charset="0"/>
              <a:buChar char="•"/>
            </a:pPr>
            <a:r>
              <a:rPr lang="en-AU" dirty="0"/>
              <a:t>Many people think that sexual assault against women is committed by strangers. This is a myth.</a:t>
            </a:r>
          </a:p>
        </p:txBody>
      </p:sp>
      <p:sp>
        <p:nvSpPr>
          <p:cNvPr id="4" name="Slide Number Placeholder 3"/>
          <p:cNvSpPr>
            <a:spLocks noGrp="1"/>
          </p:cNvSpPr>
          <p:nvPr>
            <p:ph type="sldNum" sz="quarter" idx="10"/>
          </p:nvPr>
        </p:nvSpPr>
        <p:spPr/>
        <p:txBody>
          <a:bodyPr/>
          <a:lstStyle/>
          <a:p>
            <a:fld id="{90AD0397-5191-EC48-A120-DB3027000ABE}" type="slidenum">
              <a:rPr lang="en-US" smtClean="0"/>
              <a:t>12</a:t>
            </a:fld>
            <a:endParaRPr lang="en-US"/>
          </a:p>
        </p:txBody>
      </p:sp>
    </p:spTree>
    <p:extLst>
      <p:ext uri="{BB962C8B-B14F-4D97-AF65-F5344CB8AC3E}">
        <p14:creationId xmlns:p14="http://schemas.microsoft.com/office/powerpoint/2010/main" val="209036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Child abuse is the physical, emotional, psychological or sexual mistreatment of children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Neglect and abandonment are types of child abuse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Physical abuse includes hitting, kicking, punching, scaring, burning, and pulling forcefully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Child sexual abuse is often carried out without physical force, but rather with manipulation (e.g. psychological, emotional or material).</a:t>
            </a:r>
            <a:endParaRPr kumimoji="0" lang="en-US"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Sexual abuse is often committed by a member of the child’s family (incest)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Adolescents may also experience sexual abuse at the hands of their peers, including in the context of dating or intimate relationships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Different types of abuse can occur at the same time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Witnessing violence in the home or in the community can have a negative impact on children, even if they are not beaten themselves. Witnessing violence can be very frightening for children, they may have constant worries about their safety and it can affect their ability to concentrate at school. Children can mimic these violent </a:t>
            </a:r>
            <a:r>
              <a:rPr kumimoji="0" lang="en-US" sz="2100" b="0" i="0" u="none" strike="noStrike" kern="1200" cap="none" spc="0" normalizeH="0" baseline="0" noProof="0" dirty="0" err="1">
                <a:ln>
                  <a:noFill/>
                </a:ln>
                <a:solidFill>
                  <a:prstClr val="black"/>
                </a:solidFill>
                <a:effectLst/>
                <a:uLnTx/>
                <a:uFillTx/>
                <a:latin typeface="+mn-lt"/>
                <a:ea typeface="+mn-ea"/>
                <a:cs typeface="Times New Roman" panose="02020603050405020304" pitchFamily="18" charset="0"/>
              </a:rPr>
              <a:t>behaviours</a:t>
            </a:r>
            <a:r>
              <a:rPr kumimoji="0" lang="en-US" sz="2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 toward their siblings or peers, and grow up to repeat these patterns in their own relationships as adults. </a:t>
            </a:r>
          </a:p>
          <a:p>
            <a:endParaRPr lang="en-US" dirty="0"/>
          </a:p>
        </p:txBody>
      </p:sp>
      <p:sp>
        <p:nvSpPr>
          <p:cNvPr id="4" name="Slide Number Placeholder 3"/>
          <p:cNvSpPr>
            <a:spLocks noGrp="1"/>
          </p:cNvSpPr>
          <p:nvPr>
            <p:ph type="sldNum" sz="quarter" idx="10"/>
          </p:nvPr>
        </p:nvSpPr>
        <p:spPr/>
        <p:txBody>
          <a:bodyPr/>
          <a:lstStyle/>
          <a:p>
            <a:pPr>
              <a:defRPr/>
            </a:pPr>
            <a:fld id="{F85581B2-348C-42F6-9C39-14CFBADDB9D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01239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is data from the </a:t>
            </a:r>
            <a:r>
              <a:rPr lang="en-AU" dirty="0" err="1"/>
              <a:t>Nabilan</a:t>
            </a:r>
            <a:r>
              <a:rPr lang="en-AU" dirty="0"/>
              <a:t> survey, conducted in 2016 with women from all districts in Timor-Leste, and with men in</a:t>
            </a:r>
            <a:r>
              <a:rPr lang="en-AU" baseline="0" dirty="0"/>
              <a:t> </a:t>
            </a:r>
            <a:r>
              <a:rPr lang="en-AU" dirty="0"/>
              <a:t>Dili and in </a:t>
            </a:r>
            <a:r>
              <a:rPr lang="en-AU" dirty="0" err="1"/>
              <a:t>Manufahi</a:t>
            </a:r>
            <a:r>
              <a:rPr lang="en-AU" dirty="0"/>
              <a:t>, about their experiences of</a:t>
            </a:r>
            <a:r>
              <a:rPr lang="en-AU" baseline="0" dirty="0"/>
              <a:t> abuse as a child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It shows that both boys and girls experience very high rates of physical and sexual violence. Child abuse is a big issue in Timor-Leste.</a:t>
            </a:r>
            <a:endParaRPr lang="en-AU" dirty="0"/>
          </a:p>
          <a:p>
            <a:pPr marL="171450" indent="-171450">
              <a:buFont typeface="Arial" panose="020B0604020202020204" pitchFamily="34" charset="0"/>
              <a:buChar char="•"/>
            </a:pPr>
            <a:r>
              <a:rPr lang="en-AU" dirty="0"/>
              <a:t>Also note,</a:t>
            </a:r>
            <a:r>
              <a:rPr lang="en-AU" baseline="0" dirty="0"/>
              <a:t> t</a:t>
            </a:r>
            <a:r>
              <a:rPr lang="en-AU" dirty="0"/>
              <a:t>he rates of sexual abuse in</a:t>
            </a:r>
            <a:r>
              <a:rPr lang="en-AU" baseline="0" dirty="0"/>
              <a:t> this survey are higher for boys than they are for girls.</a:t>
            </a:r>
          </a:p>
          <a:p>
            <a:pPr marL="171450" indent="-171450">
              <a:buFont typeface="Arial" panose="020B0604020202020204" pitchFamily="34" charset="0"/>
              <a:buChar char="•"/>
            </a:pPr>
            <a:r>
              <a:rPr lang="en-AU" baseline="0" dirty="0"/>
              <a:t>It is a myth that sexual abuse only happens to girl children.</a:t>
            </a:r>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14</a:t>
            </a:fld>
            <a:endParaRPr lang="en-US"/>
          </a:p>
        </p:txBody>
      </p:sp>
    </p:spTree>
    <p:extLst>
      <p:ext uri="{BB962C8B-B14F-4D97-AF65-F5344CB8AC3E}">
        <p14:creationId xmlns:p14="http://schemas.microsoft.com/office/powerpoint/2010/main" val="247019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 to</a:t>
            </a:r>
            <a:r>
              <a:rPr lang="en-AU" baseline="0" dirty="0"/>
              <a:t> discuss the difference between child abuse, discipline or child neglect</a:t>
            </a:r>
          </a:p>
          <a:p>
            <a:endParaRPr lang="en-AU" baseline="0" dirty="0"/>
          </a:p>
          <a:p>
            <a:r>
              <a:rPr lang="en-AU" baseline="0" dirty="0"/>
              <a:t>Time: 15 minutes (10 minutes discussion in groups, 5 minutes to feedback answers)</a:t>
            </a:r>
          </a:p>
          <a:p>
            <a:endParaRPr lang="en-AU" baseline="0" dirty="0"/>
          </a:p>
          <a:p>
            <a:r>
              <a:rPr lang="en-AU" baseline="0" dirty="0"/>
              <a:t>Instructions:</a:t>
            </a:r>
          </a:p>
          <a:p>
            <a:pPr marL="228600" indent="-228600">
              <a:buAutoNum type="arabicPeriod"/>
            </a:pPr>
            <a:r>
              <a:rPr lang="en-AU" dirty="0"/>
              <a:t>Break into groups</a:t>
            </a:r>
            <a:endParaRPr lang="en-AU" baseline="0" dirty="0"/>
          </a:p>
          <a:p>
            <a:pPr marL="228600" indent="-228600">
              <a:buAutoNum type="arabicPeriod"/>
            </a:pPr>
            <a:r>
              <a:rPr lang="en-AU" baseline="0" dirty="0"/>
              <a:t>Ask students to read the scenarios on the handout and decide whether each one is child abuse, child neglect or acceptable discipline</a:t>
            </a:r>
          </a:p>
          <a:p>
            <a:pPr marL="228600" indent="-228600">
              <a:buAutoNum type="arabicPeriod"/>
            </a:pPr>
            <a:r>
              <a:rPr lang="en-AU" dirty="0"/>
              <a:t>Ask them to</a:t>
            </a:r>
            <a:r>
              <a:rPr lang="en-AU" baseline="0" dirty="0"/>
              <a:t> discuss the possible effects on the child</a:t>
            </a:r>
          </a:p>
          <a:p>
            <a:pPr marL="228600" indent="-228600">
              <a:buAutoNum type="arabicPeriod"/>
            </a:pPr>
            <a:r>
              <a:rPr lang="en-AU" baseline="0" dirty="0"/>
              <a:t>Ask what they should have done in each situation</a:t>
            </a:r>
          </a:p>
          <a:p>
            <a:pPr marL="228600" indent="-228600">
              <a:buAutoNum type="arabicPeriod"/>
            </a:pPr>
            <a:r>
              <a:rPr lang="en-AU" baseline="0" dirty="0"/>
              <a:t>Each group should present back their answers for one or two scenarios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AU" sz="1200" kern="1200" dirty="0">
                <a:solidFill>
                  <a:schemeClr val="tx1"/>
                </a:solidFill>
                <a:effectLst/>
                <a:latin typeface="+mn-lt"/>
                <a:ea typeface="+mn-ea"/>
                <a:cs typeface="+mn-cs"/>
              </a:rPr>
              <a:t>There are points on the facilitator’s handout to help you discuss the answers</a:t>
            </a:r>
          </a:p>
          <a:p>
            <a:pPr marL="0" indent="0">
              <a:buNone/>
            </a:pPr>
            <a:endParaRPr lang="en-AU" baseline="0" dirty="0"/>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15</a:t>
            </a:fld>
            <a:endParaRPr lang="en-AU"/>
          </a:p>
        </p:txBody>
      </p:sp>
    </p:spTree>
    <p:extLst>
      <p:ext uri="{BB962C8B-B14F-4D97-AF65-F5344CB8AC3E}">
        <p14:creationId xmlns:p14="http://schemas.microsoft.com/office/powerpoint/2010/main" val="16938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Timor-Leste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81% of women who experience violence say it happens frequently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Violence is usually recurring, and is</a:t>
            </a:r>
            <a:r>
              <a:rPr lang="en-AU" sz="1200" kern="1200" baseline="0" dirty="0">
                <a:solidFill>
                  <a:schemeClr val="tx1"/>
                </a:solidFill>
                <a:effectLst/>
                <a:latin typeface="+mn-lt"/>
                <a:ea typeface="+mn-ea"/>
                <a:cs typeface="+mn-cs"/>
              </a:rPr>
              <a:t> a</a:t>
            </a:r>
            <a:r>
              <a:rPr lang="en-AU" sz="1200" kern="1200" dirty="0">
                <a:solidFill>
                  <a:schemeClr val="tx1"/>
                </a:solidFill>
                <a:effectLst/>
                <a:latin typeface="+mn-lt"/>
                <a:ea typeface="+mn-ea"/>
                <a:cs typeface="+mn-cs"/>
              </a:rPr>
              <a:t> progressive pattern of escalading abusive behaviour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It is a myth that the majority of women only experience violence once </a:t>
            </a:r>
          </a:p>
          <a:p>
            <a:pPr marL="0" marR="0" indent="0" algn="l" defTabSz="914400" rtl="0" eaLnBrk="1" fontAlgn="auto" latinLnBrk="0" hangingPunct="1">
              <a:lnSpc>
                <a:spcPct val="100000"/>
              </a:lnSpc>
              <a:spcBef>
                <a:spcPts val="0"/>
              </a:spcBef>
              <a:spcAft>
                <a:spcPts val="0"/>
              </a:spcAft>
              <a:buClrTx/>
              <a:buSzTx/>
              <a:buFontTx/>
              <a:buNone/>
              <a:tabLst/>
              <a:defRPr/>
            </a:pPr>
            <a:endParaRPr lang="en-ZA" altLang="en-US" dirty="0">
              <a:cs typeface="Arial" panose="020B0604020202020204" pitchFamily="34" charset="0"/>
            </a:endParaRPr>
          </a:p>
          <a:p>
            <a:pPr marL="0" indent="0">
              <a:buNone/>
            </a:pPr>
            <a:endParaRPr lang="en-AU" dirty="0"/>
          </a:p>
        </p:txBody>
      </p:sp>
      <p:sp>
        <p:nvSpPr>
          <p:cNvPr id="4" name="Slide Number Placeholder 3"/>
          <p:cNvSpPr>
            <a:spLocks noGrp="1"/>
          </p:cNvSpPr>
          <p:nvPr>
            <p:ph type="sldNum" sz="quarter" idx="10"/>
          </p:nvPr>
        </p:nvSpPr>
        <p:spPr/>
        <p:txBody>
          <a:bodyPr/>
          <a:lstStyle/>
          <a:p>
            <a:fld id="{1272B1B9-8605-4B03-A626-F202F6D14C7F}" type="slidenum">
              <a:rPr lang="en-AU">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58204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For many</a:t>
            </a:r>
            <a:r>
              <a:rPr lang="en-AU" baseline="0" dirty="0"/>
              <a:t> people</a:t>
            </a:r>
            <a:r>
              <a:rPr lang="en-AU" dirty="0"/>
              <a:t>, violence and abuse occur in cycles. </a:t>
            </a:r>
            <a:r>
              <a:rPr lang="en-AU" baseline="0" dirty="0"/>
              <a:t> </a:t>
            </a:r>
          </a:p>
          <a:p>
            <a:pPr marL="171450" indent="-171450">
              <a:buFont typeface="Arial" panose="020B0604020202020204" pitchFamily="34" charset="0"/>
              <a:buChar char="•"/>
            </a:pPr>
            <a:r>
              <a:rPr lang="en-AU" baseline="0" dirty="0"/>
              <a:t>Children who grow up witnessing violence in their home are more likely to perpetrate violence or to be victims of violence as adults</a:t>
            </a:r>
          </a:p>
          <a:p>
            <a:pPr marL="171450" indent="-171450">
              <a:buFont typeface="Arial" panose="020B0604020202020204" pitchFamily="34" charset="0"/>
              <a:buChar char="•"/>
            </a:pPr>
            <a:r>
              <a:rPr lang="en-AU" baseline="0" dirty="0"/>
              <a:t>There also tends to be a pattern or cycle of violence within relationship where tension slowly builds and the threats increase until the man uses violence again. </a:t>
            </a:r>
          </a:p>
          <a:p>
            <a:pPr marL="171450" indent="-171450">
              <a:buFont typeface="Arial" panose="020B0604020202020204" pitchFamily="34" charset="0"/>
              <a:buChar char="•"/>
            </a:pPr>
            <a:r>
              <a:rPr lang="en-AU" baseline="0" dirty="0"/>
              <a:t>After this, he can commonly feel guilt and promise that it will not occur again – until the next time happens. </a:t>
            </a:r>
          </a:p>
          <a:p>
            <a:pPr marL="171450" indent="-171450">
              <a:buFont typeface="Arial" panose="020B0604020202020204" pitchFamily="34" charset="0"/>
              <a:buChar char="•"/>
            </a:pPr>
            <a:r>
              <a:rPr lang="en-AU" baseline="0" dirty="0"/>
              <a:t>Often the severity of violence increases over time</a:t>
            </a:r>
          </a:p>
          <a:p>
            <a:pPr marL="171450" indent="-171450">
              <a:buFont typeface="Arial" panose="020B0604020202020204" pitchFamily="34" charset="0"/>
              <a:buChar char="•"/>
            </a:pPr>
            <a:r>
              <a:rPr lang="en-AU" baseline="0" dirty="0"/>
              <a:t>If the man abuses alcohol, often the injuries are more severe </a:t>
            </a:r>
          </a:p>
          <a:p>
            <a:pPr marL="171450" indent="-171450">
              <a:buFont typeface="Arial" panose="020B0604020202020204" pitchFamily="34" charset="0"/>
              <a:buChar char="•"/>
            </a:pPr>
            <a:r>
              <a:rPr lang="en-AU" baseline="0" dirty="0"/>
              <a:t>The woman’s or the children’s life can be at risk. </a:t>
            </a:r>
          </a:p>
          <a:p>
            <a:pPr marL="171450" indent="-171450">
              <a:buFont typeface="Arial" panose="020B0604020202020204" pitchFamily="34" charset="0"/>
              <a:buChar char="•"/>
            </a:pPr>
            <a:r>
              <a:rPr lang="en-AU" baseline="0" dirty="0"/>
              <a:t>It can be useful to talk about this cycle of violence with a women, to help her to see the patterns are increasing and to help her understand the risks to her and her children’s safety and give her information to help.</a:t>
            </a:r>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17</a:t>
            </a:fld>
            <a:endParaRPr lang="en-US"/>
          </a:p>
        </p:txBody>
      </p:sp>
    </p:spTree>
    <p:extLst>
      <p:ext uri="{BB962C8B-B14F-4D97-AF65-F5344CB8AC3E}">
        <p14:creationId xmlns:p14="http://schemas.microsoft.com/office/powerpoint/2010/main" val="2499217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aseline="0" dirty="0"/>
              <a:t>Purpose: to understand who is most vulnerable to being subjected to violence in our community</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Time: 15 minutes (10 minutes discussion, 5 minutes feedback)</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Instructions:</a:t>
            </a:r>
          </a:p>
          <a:p>
            <a:pPr marL="228600" indent="-228600">
              <a:buAutoNum type="arabicPeriod"/>
            </a:pPr>
            <a:r>
              <a:rPr lang="en-AU" baseline="0" dirty="0"/>
              <a:t>Ask the group to break off into pairs</a:t>
            </a:r>
          </a:p>
          <a:p>
            <a:pPr marL="228600" indent="-228600">
              <a:buAutoNum type="arabicPeriod"/>
            </a:pPr>
            <a:r>
              <a:rPr lang="en-AU" baseline="0" dirty="0"/>
              <a:t>They need to list on their paper what groups they believe are  most vulnerable to violence in our communities and </a:t>
            </a:r>
            <a:r>
              <a:rPr lang="en-AU" baseline="0" dirty="0" err="1"/>
              <a:t>sucos</a:t>
            </a:r>
            <a:r>
              <a:rPr lang="en-AU" baseline="0" dirty="0"/>
              <a:t> and why</a:t>
            </a:r>
          </a:p>
          <a:p>
            <a:pPr marL="228600" indent="-228600">
              <a:buAutoNum type="arabicPeriod"/>
            </a:pPr>
            <a:r>
              <a:rPr lang="en-AU" baseline="0" dirty="0"/>
              <a:t>When everyone has had a chance to write their list, go around the group and ask each pair to name one group that they believe is more vulnerable and their reasons why this group is more at risk of violence</a:t>
            </a:r>
          </a:p>
          <a:p>
            <a:pPr marL="228600" indent="-228600">
              <a:buAutoNum type="arabicPeriod"/>
            </a:pPr>
            <a:r>
              <a:rPr lang="en-AU" baseline="0" dirty="0"/>
              <a:t>Record each vulnerable group up on a central piece of butcher paper – no pair is able to give information on a group that has already been recorded on the central butcher paper</a:t>
            </a:r>
          </a:p>
          <a:p>
            <a:pPr marL="228600" indent="-228600">
              <a:buAutoNum type="arabicPeriod"/>
            </a:pPr>
            <a:r>
              <a:rPr lang="en-AU" baseline="0" dirty="0"/>
              <a:t>Below are some examples of vulnerable groups, however the students may have others to add to this list:</a:t>
            </a:r>
          </a:p>
          <a:p>
            <a:pPr marL="457200" lvl="1" indent="0">
              <a:buNone/>
            </a:pPr>
            <a:r>
              <a:rPr lang="en-AU" baseline="0" dirty="0"/>
              <a:t>Young women, children</a:t>
            </a:r>
          </a:p>
          <a:p>
            <a:pPr marL="457200" lvl="1" indent="0">
              <a:buNone/>
            </a:pPr>
            <a:r>
              <a:rPr lang="en-AU" baseline="0" dirty="0"/>
              <a:t>Women with a disability</a:t>
            </a:r>
          </a:p>
          <a:p>
            <a:pPr marL="457200" lvl="1" indent="0">
              <a:buNone/>
            </a:pPr>
            <a:r>
              <a:rPr lang="en-AU" baseline="0" dirty="0"/>
              <a:t>Girls who marry at a young age</a:t>
            </a:r>
          </a:p>
          <a:p>
            <a:pPr marL="457200" lvl="1" indent="0">
              <a:buNone/>
            </a:pPr>
            <a:r>
              <a:rPr lang="en-AU" baseline="0" dirty="0"/>
              <a:t>Women who are abandoned or separated</a:t>
            </a:r>
          </a:p>
          <a:p>
            <a:pPr marL="457200" lvl="1" indent="0">
              <a:buNone/>
            </a:pPr>
            <a:r>
              <a:rPr lang="en-AU" baseline="0" dirty="0"/>
              <a:t>Pregnant woman or with an unwanted pregnancy</a:t>
            </a:r>
          </a:p>
          <a:p>
            <a:pPr marL="457200" lvl="1" indent="0">
              <a:buNone/>
            </a:pPr>
            <a:r>
              <a:rPr lang="en-AU" baseline="0" dirty="0"/>
              <a:t>Adopted children/step children</a:t>
            </a:r>
          </a:p>
          <a:p>
            <a:pPr marL="457200" lvl="1" indent="0">
              <a:buNone/>
            </a:pPr>
            <a:r>
              <a:rPr lang="en-AU" baseline="0" dirty="0"/>
              <a:t>Children living away from their home (</a:t>
            </a:r>
            <a:r>
              <a:rPr lang="en-AU" baseline="0" dirty="0" err="1"/>
              <a:t>ie</a:t>
            </a:r>
            <a:r>
              <a:rPr lang="en-AU" baseline="0" dirty="0"/>
              <a:t>. In Dili for education)</a:t>
            </a:r>
          </a:p>
          <a:p>
            <a:pPr marL="457200" lvl="1" indent="0">
              <a:buNone/>
            </a:pPr>
            <a:r>
              <a:rPr lang="en-AU" baseline="0" dirty="0"/>
              <a:t>Gay, lesbian and transgender people (the stigma and violence they are subjected to in their families and communities, as well as possible violence within same-sex relationships)</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18</a:t>
            </a:fld>
            <a:endParaRPr lang="en-US"/>
          </a:p>
        </p:txBody>
      </p:sp>
    </p:spTree>
    <p:extLst>
      <p:ext uri="{BB962C8B-B14F-4D97-AF65-F5344CB8AC3E}">
        <p14:creationId xmlns:p14="http://schemas.microsoft.com/office/powerpoint/2010/main" val="148056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1" i="0" u="none" strike="noStrike" kern="1200" cap="none" spc="0" normalizeH="0" baseline="0" noProof="0" dirty="0">
                <a:ln>
                  <a:noFill/>
                </a:ln>
                <a:solidFill>
                  <a:prstClr val="black"/>
                </a:solidFill>
                <a:effectLst/>
                <a:uLnTx/>
                <a:uFillTx/>
                <a:latin typeface="+mn-lt"/>
                <a:ea typeface="+mn-ea"/>
                <a:cs typeface="+mn-cs"/>
              </a:rPr>
              <a:t>Women</a:t>
            </a:r>
            <a:r>
              <a:rPr kumimoji="0" lang="en-AU" sz="2100" b="0" i="0" u="none" strike="noStrike" kern="1200" cap="none" spc="0" normalizeH="0" baseline="0" noProof="0" dirty="0">
                <a:ln>
                  <a:noFill/>
                </a:ln>
                <a:solidFill>
                  <a:prstClr val="black"/>
                </a:solidFill>
                <a:effectLst/>
                <a:uLnTx/>
                <a:uFillTx/>
                <a:latin typeface="+mn-lt"/>
                <a:ea typeface="+mn-ea"/>
                <a:cs typeface="+mn-cs"/>
              </a:rPr>
              <a:t> - Around </a:t>
            </a:r>
            <a:r>
              <a:rPr kumimoji="0" lang="en-AU" sz="2100" b="1" i="0" u="none" strike="noStrike" kern="1200" cap="none" spc="0" normalizeH="0" baseline="0" noProof="0" dirty="0">
                <a:ln>
                  <a:noFill/>
                </a:ln>
                <a:solidFill>
                  <a:prstClr val="black"/>
                </a:solidFill>
                <a:effectLst/>
                <a:uLnTx/>
                <a:uFillTx/>
                <a:latin typeface="+mn-lt"/>
                <a:ea typeface="+mn-ea"/>
                <a:cs typeface="+mn-cs"/>
              </a:rPr>
              <a:t>50% of women</a:t>
            </a:r>
            <a:r>
              <a:rPr kumimoji="0" lang="en-AU" sz="2100" b="0" i="0" u="none" strike="noStrike" kern="1200" cap="none" spc="0" normalizeH="0" baseline="0" noProof="0" dirty="0">
                <a:ln>
                  <a:noFill/>
                </a:ln>
                <a:solidFill>
                  <a:prstClr val="black"/>
                </a:solidFill>
                <a:effectLst/>
                <a:uLnTx/>
                <a:uFillTx/>
                <a:latin typeface="+mn-lt"/>
                <a:ea typeface="+mn-ea"/>
                <a:cs typeface="+mn-cs"/>
              </a:rPr>
              <a:t> have experienced physical and/or sexual violence from their intimate partner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1" i="0" u="none" strike="noStrike" kern="1200" cap="none" spc="0" normalizeH="0" baseline="0" noProof="0" dirty="0">
                <a:ln>
                  <a:noFill/>
                </a:ln>
                <a:solidFill>
                  <a:prstClr val="black"/>
                </a:solidFill>
                <a:effectLst/>
                <a:uLnTx/>
                <a:uFillTx/>
                <a:latin typeface="+mn-lt"/>
                <a:ea typeface="+mn-ea"/>
                <a:cs typeface="+mn-cs"/>
              </a:rPr>
              <a:t>Children</a:t>
            </a:r>
            <a:r>
              <a:rPr kumimoji="0" lang="en-AU" sz="2100" b="0" i="0" u="none" strike="noStrike" kern="1200" cap="none" spc="0" normalizeH="0" baseline="0" noProof="0" dirty="0">
                <a:ln>
                  <a:noFill/>
                </a:ln>
                <a:solidFill>
                  <a:prstClr val="black"/>
                </a:solidFill>
                <a:effectLst/>
                <a:uLnTx/>
                <a:uFillTx/>
                <a:latin typeface="+mn-lt"/>
                <a:ea typeface="+mn-ea"/>
                <a:cs typeface="+mn-cs"/>
              </a:rPr>
              <a:t> - More than </a:t>
            </a:r>
            <a:r>
              <a:rPr kumimoji="0" lang="en-AU" sz="2100" b="1" i="0" u="none" strike="noStrike" kern="1200" cap="none" spc="0" normalizeH="0" baseline="0" noProof="0" dirty="0">
                <a:ln>
                  <a:noFill/>
                </a:ln>
                <a:solidFill>
                  <a:prstClr val="black"/>
                </a:solidFill>
                <a:effectLst/>
                <a:uLnTx/>
                <a:uFillTx/>
                <a:latin typeface="+mn-lt"/>
                <a:ea typeface="+mn-ea"/>
                <a:cs typeface="+mn-cs"/>
              </a:rPr>
              <a:t>70% of boys and girls </a:t>
            </a:r>
            <a:r>
              <a:rPr kumimoji="0" lang="en-AU" sz="2100" b="0" i="0" u="none" strike="noStrike" kern="1200" cap="none" spc="0" normalizeH="0" baseline="0" noProof="0" dirty="0">
                <a:ln>
                  <a:noFill/>
                </a:ln>
                <a:solidFill>
                  <a:prstClr val="black"/>
                </a:solidFill>
                <a:effectLst/>
                <a:uLnTx/>
                <a:uFillTx/>
                <a:latin typeface="+mn-lt"/>
                <a:ea typeface="+mn-ea"/>
                <a:cs typeface="+mn-cs"/>
              </a:rPr>
              <a:t>have experienced physical and/or sexual abuse as a child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1" i="0" u="none" strike="noStrike" kern="1200" cap="none" spc="0" normalizeH="0" baseline="0" noProof="0" dirty="0">
                <a:ln>
                  <a:noFill/>
                </a:ln>
                <a:solidFill>
                  <a:prstClr val="black"/>
                </a:solidFill>
                <a:effectLst/>
                <a:uLnTx/>
                <a:uFillTx/>
                <a:latin typeface="+mn-lt"/>
                <a:ea typeface="+mn-ea"/>
                <a:cs typeface="+mn-cs"/>
              </a:rPr>
              <a:t>Women with a disability </a:t>
            </a:r>
            <a:r>
              <a:rPr kumimoji="0" lang="en-AU" sz="2100" b="0" i="0" u="none" strike="noStrike" kern="1200" cap="none" spc="0" normalizeH="0" baseline="0" noProof="0" dirty="0">
                <a:ln>
                  <a:noFill/>
                </a:ln>
                <a:solidFill>
                  <a:prstClr val="black"/>
                </a:solidFill>
                <a:effectLst/>
                <a:uLnTx/>
                <a:uFillTx/>
                <a:latin typeface="+mn-lt"/>
                <a:ea typeface="+mn-ea"/>
                <a:cs typeface="+mn-cs"/>
              </a:rPr>
              <a:t>are twice as likely to experience violence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1" i="0" u="none" strike="noStrike" kern="1200" cap="none" spc="0" normalizeH="0" baseline="0" noProof="0" dirty="0">
                <a:ln>
                  <a:noFill/>
                </a:ln>
                <a:solidFill>
                  <a:prstClr val="black"/>
                </a:solidFill>
                <a:effectLst/>
                <a:uLnTx/>
                <a:uFillTx/>
                <a:latin typeface="+mn-lt"/>
                <a:ea typeface="+mn-ea"/>
                <a:cs typeface="+mn-cs"/>
              </a:rPr>
              <a:t>Formerly married women</a:t>
            </a:r>
            <a:r>
              <a:rPr kumimoji="0" lang="en-AU" sz="2100" b="0" i="0" u="none" strike="noStrike" kern="1200" cap="none" spc="0" normalizeH="0" baseline="0" noProof="0" dirty="0">
                <a:ln>
                  <a:noFill/>
                </a:ln>
                <a:solidFill>
                  <a:prstClr val="black"/>
                </a:solidFill>
                <a:effectLst/>
                <a:uLnTx/>
                <a:uFillTx/>
                <a:latin typeface="+mn-lt"/>
                <a:ea typeface="+mn-ea"/>
                <a:cs typeface="+mn-cs"/>
              </a:rPr>
              <a:t> (abandoned, separated, widowed) are much more likely to experience </a:t>
            </a:r>
            <a:r>
              <a:rPr kumimoji="0" lang="en-AU" sz="2100" b="1" i="0" u="none" strike="noStrike" kern="1200" cap="none" spc="0" normalizeH="0" baseline="0" noProof="0" dirty="0">
                <a:ln>
                  <a:noFill/>
                </a:ln>
                <a:solidFill>
                  <a:prstClr val="black"/>
                </a:solidFill>
                <a:effectLst/>
                <a:uLnTx/>
                <a:uFillTx/>
                <a:latin typeface="+mn-lt"/>
                <a:ea typeface="+mn-ea"/>
                <a:cs typeface="+mn-cs"/>
              </a:rPr>
              <a:t>physical violence often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1" i="0" u="none" strike="noStrike" kern="1200" cap="none" spc="0" normalizeH="0" baseline="0" noProof="0" dirty="0">
                <a:ln>
                  <a:noFill/>
                </a:ln>
                <a:solidFill>
                  <a:prstClr val="black"/>
                </a:solidFill>
                <a:effectLst/>
                <a:uLnTx/>
                <a:uFillTx/>
                <a:latin typeface="+mn-lt"/>
                <a:ea typeface="+mn-ea"/>
                <a:cs typeface="+mn-cs"/>
              </a:rPr>
              <a:t>Pregnant women </a:t>
            </a:r>
            <a:r>
              <a:rPr kumimoji="0" lang="en-AU" sz="2100" b="0" i="0" u="none" strike="noStrike" kern="1200" cap="none" spc="0" normalizeH="0" baseline="0" noProof="0" dirty="0">
                <a:ln>
                  <a:noFill/>
                </a:ln>
                <a:solidFill>
                  <a:prstClr val="black"/>
                </a:solidFill>
                <a:effectLst/>
                <a:uLnTx/>
                <a:uFillTx/>
                <a:latin typeface="+mn-lt"/>
                <a:ea typeface="+mn-ea"/>
                <a:cs typeface="+mn-cs"/>
              </a:rPr>
              <a:t>- 14% of women have experienced violence during pregnancy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1" i="0" u="none" strike="noStrike" kern="1200" cap="none" spc="0" normalizeH="0" baseline="0" noProof="0" dirty="0">
                <a:ln>
                  <a:noFill/>
                </a:ln>
                <a:solidFill>
                  <a:prstClr val="black"/>
                </a:solidFill>
                <a:effectLst/>
                <a:uLnTx/>
                <a:uFillTx/>
                <a:latin typeface="+mn-lt"/>
                <a:ea typeface="+mn-ea"/>
                <a:cs typeface="+mn-cs"/>
              </a:rPr>
              <a:t>Gay, lesbian and transgender people </a:t>
            </a:r>
            <a:r>
              <a:rPr kumimoji="0" lang="en-AU" sz="2100" b="0" i="0" u="none" strike="noStrike" kern="1200" cap="none" spc="0" normalizeH="0" baseline="0" noProof="0" dirty="0">
                <a:ln>
                  <a:noFill/>
                </a:ln>
                <a:solidFill>
                  <a:prstClr val="black"/>
                </a:solidFill>
                <a:effectLst/>
                <a:uLnTx/>
                <a:uFillTx/>
                <a:latin typeface="+mn-lt"/>
                <a:ea typeface="+mn-ea"/>
                <a:cs typeface="+mn-cs"/>
              </a:rPr>
              <a:t>– 87% have experienced harassment and violence at some point in their lives (from a 2017 report by </a:t>
            </a:r>
            <a:r>
              <a:rPr kumimoji="0" lang="en-AU" sz="2100" b="0" i="0" u="none" strike="noStrike" kern="1200" cap="none" spc="0" normalizeH="0" baseline="0" noProof="0" dirty="0" err="1">
                <a:ln>
                  <a:noFill/>
                </a:ln>
                <a:solidFill>
                  <a:prstClr val="black"/>
                </a:solidFill>
                <a:effectLst/>
                <a:uLnTx/>
                <a:uFillTx/>
                <a:latin typeface="+mn-lt"/>
                <a:ea typeface="+mn-ea"/>
                <a:cs typeface="+mn-cs"/>
              </a:rPr>
              <a:t>Rede</a:t>
            </a:r>
            <a:r>
              <a:rPr kumimoji="0" lang="en-AU" sz="2100" b="0" i="0" u="none" strike="noStrike" kern="1200" cap="none" spc="0" normalizeH="0" baseline="0" noProof="0" dirty="0">
                <a:ln>
                  <a:noFill/>
                </a:ln>
                <a:solidFill>
                  <a:prstClr val="black"/>
                </a:solidFill>
                <a:effectLst/>
                <a:uLnTx/>
                <a:uFillTx/>
                <a:latin typeface="+mn-lt"/>
                <a:ea typeface="+mn-ea"/>
                <a:cs typeface="+mn-cs"/>
              </a:rPr>
              <a:t> </a:t>
            </a:r>
            <a:r>
              <a:rPr kumimoji="0" lang="en-AU" sz="2100" b="0" i="0" u="none" strike="noStrike" kern="1200" cap="none" spc="0" normalizeH="0" baseline="0" noProof="0" dirty="0" err="1">
                <a:ln>
                  <a:noFill/>
                </a:ln>
                <a:solidFill>
                  <a:prstClr val="black"/>
                </a:solidFill>
                <a:effectLst/>
                <a:uLnTx/>
                <a:uFillTx/>
                <a:latin typeface="+mn-lt"/>
                <a:ea typeface="+mn-ea"/>
                <a:cs typeface="+mn-cs"/>
              </a:rPr>
              <a:t>Feto</a:t>
            </a:r>
            <a:r>
              <a:rPr kumimoji="0" lang="en-AU" sz="2100" b="0" i="0" u="none" strike="noStrike" kern="1200" cap="none" spc="0" normalizeH="0" baseline="0" noProof="0" dirty="0">
                <a:ln>
                  <a:noFill/>
                </a:ln>
                <a:solidFill>
                  <a:prstClr val="black"/>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100" b="0" i="0" u="none" strike="noStrike" kern="1200" cap="none" spc="0" normalizeH="0" baseline="0" noProof="0" dirty="0">
                <a:ln>
                  <a:noFill/>
                </a:ln>
                <a:solidFill>
                  <a:prstClr val="black"/>
                </a:solidFill>
                <a:effectLst/>
                <a:uLnTx/>
                <a:uFillTx/>
                <a:latin typeface="+mn-lt"/>
                <a:ea typeface="+mn-ea"/>
                <a:cs typeface="+mn-cs"/>
              </a:rPr>
              <a:t>Ask the students ‘can anyone explain why these people are more vulnerable to violence?’</a:t>
            </a: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19</a:t>
            </a:fld>
            <a:endParaRPr lang="en-US"/>
          </a:p>
        </p:txBody>
      </p:sp>
    </p:spTree>
    <p:extLst>
      <p:ext uri="{BB962C8B-B14F-4D97-AF65-F5344CB8AC3E}">
        <p14:creationId xmlns:p14="http://schemas.microsoft.com/office/powerpoint/2010/main" val="372625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AU" sz="2700" b="0" i="0" u="none" strike="noStrike" kern="1200" cap="none" spc="0" normalizeH="0" baseline="0" noProof="0" dirty="0">
                <a:ln>
                  <a:noFill/>
                </a:ln>
                <a:solidFill>
                  <a:prstClr val="black"/>
                </a:solidFill>
                <a:effectLst/>
                <a:uLnTx/>
                <a:uFillTx/>
                <a:latin typeface="+mn-lt"/>
                <a:ea typeface="+mn-ea"/>
                <a:cs typeface="+mn-cs"/>
              </a:rPr>
              <a:t>This course is taught over 16 modules. At the end of this subject students should be able to: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700" b="0" i="0" u="none" strike="noStrike" kern="1200" cap="none" spc="0" normalizeH="0" baseline="0" noProof="0" dirty="0">
                <a:ln>
                  <a:noFill/>
                </a:ln>
                <a:solidFill>
                  <a:prstClr val="black"/>
                </a:solidFill>
                <a:effectLst/>
                <a:uLnTx/>
                <a:uFillTx/>
                <a:latin typeface="+mn-lt"/>
                <a:ea typeface="+mn-ea"/>
                <a:cs typeface="+mn-cs"/>
              </a:rPr>
              <a:t>Demonstrate knowledge of domestic violence, sexual assault and child abuse as public health issues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700" b="0" i="0" u="none" strike="noStrike" kern="1200" cap="none" spc="0" normalizeH="0" baseline="0" noProof="0" dirty="0">
                <a:ln>
                  <a:noFill/>
                </a:ln>
                <a:solidFill>
                  <a:prstClr val="black"/>
                </a:solidFill>
                <a:effectLst/>
                <a:uLnTx/>
                <a:uFillTx/>
                <a:latin typeface="+mn-lt"/>
                <a:ea typeface="+mn-ea"/>
                <a:cs typeface="+mn-cs"/>
              </a:rPr>
              <a:t>Demonstrate the ability to identify signs of abuse and know when and how to ask about violence in a sensitive way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700" b="0" i="0" u="none" strike="noStrike" kern="1200" cap="none" spc="0" normalizeH="0" baseline="0" noProof="0" dirty="0">
                <a:ln>
                  <a:noFill/>
                </a:ln>
                <a:solidFill>
                  <a:prstClr val="black"/>
                </a:solidFill>
                <a:effectLst/>
                <a:uLnTx/>
                <a:uFillTx/>
                <a:latin typeface="+mn-lt"/>
                <a:ea typeface="+mn-ea"/>
                <a:cs typeface="+mn-cs"/>
              </a:rPr>
              <a:t>Practise women-centred care and be able to communicate with empathy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700" b="0" i="0" u="none" strike="noStrike" kern="1200" cap="none" spc="0" normalizeH="0" baseline="0" noProof="0" dirty="0">
                <a:ln>
                  <a:noFill/>
                </a:ln>
                <a:solidFill>
                  <a:prstClr val="black"/>
                </a:solidFill>
                <a:effectLst/>
                <a:uLnTx/>
                <a:uFillTx/>
                <a:latin typeface="+mn-lt"/>
                <a:ea typeface="+mn-ea"/>
                <a:cs typeface="+mn-cs"/>
              </a:rPr>
              <a:t>Demonstrate how to enhance a woman’s safety and provide referral and ongoing support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700" b="0" i="0" u="none" strike="noStrike" kern="1200" cap="none" spc="0" normalizeH="0" baseline="0" noProof="0" dirty="0">
                <a:ln>
                  <a:noFill/>
                </a:ln>
                <a:solidFill>
                  <a:prstClr val="black"/>
                </a:solidFill>
                <a:effectLst/>
                <a:uLnTx/>
                <a:uFillTx/>
                <a:latin typeface="+mn-lt"/>
                <a:ea typeface="+mn-ea"/>
                <a:cs typeface="+mn-cs"/>
              </a:rPr>
              <a:t>Practise self-care and collaboration with colleagues </a:t>
            </a: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2</a:t>
            </a:fld>
            <a:endParaRPr lang="en-US"/>
          </a:p>
        </p:txBody>
      </p:sp>
    </p:spTree>
    <p:extLst>
      <p:ext uri="{BB962C8B-B14F-4D97-AF65-F5344CB8AC3E}">
        <p14:creationId xmlns:p14="http://schemas.microsoft.com/office/powerpoint/2010/main" val="1761653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Domestic violence, sexual assault and child abuse are likely to increase after emergencies like natural disasters, health epidemics such as COVID-19 and political conflict</a:t>
            </a:r>
          </a:p>
          <a:p>
            <a:pPr marL="171450" indent="-171450">
              <a:buFont typeface="Arial" panose="020B0604020202020204" pitchFamily="34" charset="0"/>
              <a:buChar char="•"/>
            </a:pPr>
            <a:r>
              <a:rPr lang="en-AU" dirty="0"/>
              <a:t>This is because:</a:t>
            </a:r>
          </a:p>
          <a:p>
            <a:pPr marL="628650" lvl="1" indent="-171450">
              <a:buFont typeface="Arial" panose="020B0604020202020204" pitchFamily="34" charset="0"/>
              <a:buChar char="•"/>
            </a:pPr>
            <a:r>
              <a:rPr lang="en-AU" dirty="0"/>
              <a:t>Families are together at home for longer periods (i.e. during the state of emergency)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Reduced ability to move around, or access services and community support such as school. This means it is more difficult for women and children to escape from violent situations.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Increased alcohol consumption by men who use violence, can make the violence worse. </a:t>
            </a:r>
          </a:p>
          <a:p>
            <a:pPr marL="628650" lvl="1" indent="-171450">
              <a:buFont typeface="Arial" panose="020B0604020202020204" pitchFamily="34" charset="0"/>
              <a:buChar char="•"/>
            </a:pPr>
            <a:r>
              <a:rPr lang="en-AU" dirty="0"/>
              <a:t>Increased stress such as no job, not enough food or money. But it is important to remember that these are not reasons to justify domestic violence.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 health </a:t>
            </a:r>
            <a:r>
              <a:rPr lang="en-AU" sz="1200" kern="1200" dirty="0">
                <a:solidFill>
                  <a:schemeClr val="tx1"/>
                </a:solidFill>
                <a:latin typeface="+mn-lt"/>
                <a:ea typeface="+mn-ea"/>
                <a:cs typeface="+mn-cs"/>
              </a:rPr>
              <a:t>providers</a:t>
            </a:r>
            <a:r>
              <a:rPr lang="en-AU" dirty="0"/>
              <a:t> we need to be aware of the increased risks of domestic and sexual violence during emergencies, especially for vulnerable people who will be even more isolated than before.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90AD0397-5191-EC48-A120-DB3027000ABE}" type="slidenum">
              <a:rPr lang="en-US" smtClean="0"/>
              <a:t>20</a:t>
            </a:fld>
            <a:endParaRPr lang="en-US"/>
          </a:p>
        </p:txBody>
      </p:sp>
    </p:spTree>
    <p:extLst>
      <p:ext uri="{BB962C8B-B14F-4D97-AF65-F5344CB8AC3E}">
        <p14:creationId xmlns:p14="http://schemas.microsoft.com/office/powerpoint/2010/main" val="2866918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There are many forms of violence against women and children,</a:t>
            </a:r>
            <a:r>
              <a:rPr lang="en-AU" baseline="0" dirty="0"/>
              <a:t> including emotional, economic, physical and sexual violence. </a:t>
            </a:r>
          </a:p>
          <a:p>
            <a:pPr marL="171450" indent="-171450">
              <a:buFont typeface="Arial" panose="020B0604020202020204" pitchFamily="34" charset="0"/>
              <a:buChar char="•"/>
            </a:pPr>
            <a:r>
              <a:rPr lang="en-AU" sz="1200" u="none" kern="1200" dirty="0">
                <a:solidFill>
                  <a:schemeClr val="tx1"/>
                </a:solidFill>
                <a:effectLst/>
                <a:latin typeface="+mn-lt"/>
                <a:ea typeface="+mn-ea"/>
                <a:cs typeface="+mn-cs"/>
              </a:rPr>
              <a:t>Some people such as women with a disability, those separated or abandoned, or children living away from home are more vulnerable to being abused. Health providers should be aware of the additional risks and be ready to help. </a:t>
            </a:r>
          </a:p>
          <a:p>
            <a:pPr marL="171450" indent="-171450">
              <a:buFont typeface="Arial" panose="020B0604020202020204" pitchFamily="34" charset="0"/>
              <a:buChar char="•"/>
            </a:pPr>
            <a:r>
              <a:rPr lang="en-AU" sz="1200" u="none" kern="1200" dirty="0">
                <a:solidFill>
                  <a:schemeClr val="tx1"/>
                </a:solidFill>
                <a:effectLst/>
                <a:latin typeface="+mn-lt"/>
                <a:ea typeface="+mn-ea"/>
                <a:cs typeface="+mn-cs"/>
              </a:rPr>
              <a:t>Violence increases during emergencies, and if someone is being abused, the violence is likely to escalate over time, unless something is done to stop the cycle of abuse.</a:t>
            </a:r>
          </a:p>
          <a:p>
            <a:pPr marL="171450" indent="-171450">
              <a:buFont typeface="Arial" panose="020B0604020202020204" pitchFamily="34" charset="0"/>
              <a:buChar char="•"/>
            </a:pPr>
            <a:r>
              <a:rPr lang="en-AU" baseline="0" dirty="0"/>
              <a:t>Please complete the reading for module 1 at home – the </a:t>
            </a:r>
            <a:r>
              <a:rPr lang="en-AU" baseline="0" dirty="0" err="1"/>
              <a:t>Nabilan</a:t>
            </a:r>
            <a:r>
              <a:rPr lang="en-AU" baseline="0" dirty="0"/>
              <a:t> summary report (</a:t>
            </a:r>
            <a:r>
              <a:rPr lang="en-AU" baseline="0" dirty="0" err="1"/>
              <a:t>pg</a:t>
            </a:r>
            <a:r>
              <a:rPr lang="en-AU" baseline="0" dirty="0"/>
              <a:t> 19-38) found in your list of readings.   </a:t>
            </a:r>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21</a:t>
            </a:fld>
            <a:endParaRPr lang="en-US"/>
          </a:p>
        </p:txBody>
      </p:sp>
    </p:spTree>
    <p:extLst>
      <p:ext uri="{BB962C8B-B14F-4D97-AF65-F5344CB8AC3E}">
        <p14:creationId xmlns:p14="http://schemas.microsoft.com/office/powerpoint/2010/main" val="397216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Learning about violence can be difficult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Many of us may have experienced or witnessed violence, or had it happen to someone close to us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We need to be caring and respectful of our fellow students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dirty="0">
                <a:ln>
                  <a:noFill/>
                </a:ln>
                <a:solidFill>
                  <a:prstClr val="black"/>
                </a:solidFill>
                <a:effectLst/>
                <a:uLnTx/>
                <a:uFillTx/>
                <a:latin typeface="+mn-lt"/>
                <a:ea typeface="+mn-ea"/>
                <a:cs typeface="+mn-cs"/>
              </a:rPr>
              <a:t>There are special support services for survivors of violence and help for people who have experienced trauma - See handout on referral services if you or someone you know needs help.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dirty="0">
                <a:ln>
                  <a:noFill/>
                </a:ln>
                <a:solidFill>
                  <a:prstClr val="black"/>
                </a:solidFill>
                <a:effectLst/>
                <a:uLnTx/>
                <a:uFillTx/>
                <a:latin typeface="+mn-lt"/>
                <a:ea typeface="+mn-ea"/>
                <a:cs typeface="+mn-cs"/>
              </a:rPr>
              <a:t>This information with up to date phone numbers is available on the website www.hamahon.tl so please check it regularly for changes.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mn-lt"/>
              <a:ea typeface="+mn-ea"/>
              <a:cs typeface="+mn-cs"/>
            </a:endParaRPr>
          </a:p>
          <a:p>
            <a:pPr>
              <a:lnSpc>
                <a:spcPct val="115000"/>
              </a:lnSpc>
              <a:spcAft>
                <a:spcPts val="0"/>
              </a:spcAft>
            </a:pPr>
            <a:endParaRPr lang="en-US" sz="1200" b="1" dirty="0">
              <a:effectLst/>
              <a:latin typeface="Times New Roman" panose="02020603050405020304" pitchFamily="18" charset="0"/>
              <a:ea typeface="News Gothic M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0AD0397-5191-EC48-A120-DB3027000ABE}" type="slidenum">
              <a:rPr lang="en-US" smtClean="0"/>
              <a:t>3</a:t>
            </a:fld>
            <a:endParaRPr lang="en-US"/>
          </a:p>
        </p:txBody>
      </p:sp>
    </p:spTree>
    <p:extLst>
      <p:ext uri="{BB962C8B-B14F-4D97-AF65-F5344CB8AC3E}">
        <p14:creationId xmlns:p14="http://schemas.microsoft.com/office/powerpoint/2010/main" val="306027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0" dirty="0">
                <a:effectLst/>
                <a:latin typeface="Times New Roman" panose="02020603050405020304" pitchFamily="18" charset="0"/>
                <a:ea typeface="News Gothic MT"/>
                <a:cs typeface="Times New Roman" panose="02020603050405020304" pitchFamily="18" charset="0"/>
              </a:rPr>
              <a:t>Purpose: to brainstorm</a:t>
            </a:r>
            <a:r>
              <a:rPr lang="en-US" sz="1200" b="0" baseline="0" dirty="0">
                <a:effectLst/>
                <a:latin typeface="Times New Roman" panose="02020603050405020304" pitchFamily="18" charset="0"/>
                <a:ea typeface="News Gothic MT"/>
                <a:cs typeface="Times New Roman" panose="02020603050405020304" pitchFamily="18" charset="0"/>
              </a:rPr>
              <a:t> ground rules which will create a safe space for learning together and ensure everyone is treated with respect in the class</a:t>
            </a:r>
            <a:endParaRPr lang="en-US" sz="1200" b="0" dirty="0">
              <a:effectLst/>
              <a:latin typeface="Times New Roman" panose="02020603050405020304" pitchFamily="18" charset="0"/>
              <a:ea typeface="News Gothic MT"/>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dirty="0">
              <a:effectLst/>
              <a:latin typeface="Times New Roman" panose="02020603050405020304" pitchFamily="18" charset="0"/>
              <a:ea typeface="News Gothic MT"/>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dirty="0">
                <a:effectLst/>
                <a:latin typeface="Times New Roman" panose="02020603050405020304" pitchFamily="18" charset="0"/>
                <a:ea typeface="News Gothic MT"/>
                <a:cs typeface="Times New Roman" panose="02020603050405020304" pitchFamily="18" charset="0"/>
              </a:rPr>
              <a:t>Time: 5 minutes</a:t>
            </a:r>
          </a:p>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dirty="0">
              <a:effectLst/>
              <a:latin typeface="Times New Roman" panose="02020603050405020304" pitchFamily="18" charset="0"/>
              <a:ea typeface="News Gothic MT"/>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dirty="0">
                <a:effectLst/>
                <a:latin typeface="Times New Roman" panose="02020603050405020304" pitchFamily="18" charset="0"/>
                <a:ea typeface="News Gothic MT"/>
                <a:cs typeface="Times New Roman" panose="02020603050405020304" pitchFamily="18" charset="0"/>
              </a:rPr>
              <a:t>Ask student</a:t>
            </a:r>
            <a:r>
              <a:rPr lang="en-US" sz="1200" baseline="0" dirty="0">
                <a:effectLst/>
                <a:latin typeface="Times New Roman" panose="02020603050405020304" pitchFamily="18" charset="0"/>
                <a:ea typeface="News Gothic MT"/>
                <a:cs typeface="Times New Roman" panose="02020603050405020304" pitchFamily="18" charset="0"/>
              </a:rPr>
              <a:t>s to suggest some ground rules for participating in the class</a:t>
            </a:r>
            <a:endParaRPr lang="en-US" sz="1200" dirty="0">
              <a:effectLst/>
              <a:latin typeface="Times New Roman" panose="02020603050405020304" pitchFamily="18" charset="0"/>
              <a:ea typeface="News Gothic MT"/>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effectLst/>
                <a:latin typeface="Times New Roman" panose="02020603050405020304" pitchFamily="18" charset="0"/>
                <a:ea typeface="News Gothic MT"/>
                <a:cs typeface="Times New Roman" panose="02020603050405020304" pitchFamily="18" charset="0"/>
              </a:rPr>
              <a:t>Respect confidentiality –</a:t>
            </a:r>
            <a:r>
              <a:rPr lang="en-US" sz="1200" baseline="0" dirty="0">
                <a:effectLst/>
                <a:latin typeface="Times New Roman" panose="02020603050405020304" pitchFamily="18" charset="0"/>
                <a:ea typeface="News Gothic MT"/>
                <a:cs typeface="Times New Roman" panose="02020603050405020304" pitchFamily="18" charset="0"/>
              </a:rPr>
              <a:t> if people share their </a:t>
            </a:r>
            <a:r>
              <a:rPr lang="en-US" sz="1200" dirty="0">
                <a:effectLst/>
                <a:latin typeface="Times New Roman" panose="02020603050405020304" pitchFamily="18" charset="0"/>
                <a:ea typeface="News Gothic MT"/>
                <a:cs typeface="Times New Roman" panose="02020603050405020304" pitchFamily="18" charset="0"/>
              </a:rPr>
              <a:t>personal stories </a:t>
            </a:r>
            <a:r>
              <a:rPr lang="en-AU" sz="1200" dirty="0">
                <a:effectLst/>
                <a:latin typeface="Times New Roman" panose="02020603050405020304" pitchFamily="18" charset="0"/>
                <a:ea typeface="News Gothic MT"/>
                <a:cs typeface="Times New Roman" panose="02020603050405020304" pitchFamily="18" charset="0"/>
              </a:rPr>
              <a:t>they cannot be</a:t>
            </a:r>
            <a:r>
              <a:rPr lang="en-AU" sz="1200" baseline="0" dirty="0">
                <a:effectLst/>
                <a:latin typeface="Times New Roman" panose="02020603050405020304" pitchFamily="18" charset="0"/>
                <a:ea typeface="News Gothic MT"/>
                <a:cs typeface="Times New Roman" panose="02020603050405020304" pitchFamily="18" charset="0"/>
              </a:rPr>
              <a:t> shared with others </a:t>
            </a:r>
            <a:endParaRPr lang="en-AU" sz="1100" dirty="0">
              <a:effectLst/>
              <a:latin typeface="News Gothic MT"/>
              <a:ea typeface="News Gothic MT"/>
              <a:cs typeface="Times New Roman" panose="02020603050405020304" pitchFamily="18" charset="0"/>
            </a:endParaRPr>
          </a:p>
          <a:p>
            <a:pPr marL="342900" lvl="0" indent="-342900">
              <a:spcAft>
                <a:spcPts val="0"/>
              </a:spcAft>
              <a:buFont typeface="+mj-lt"/>
              <a:buAutoNum type="arabicPeriod"/>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Do not interrupt when people are talking.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mj-lt"/>
              <a:buAutoNum type="arabicPeriod"/>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Be respectful of different</a:t>
            </a:r>
            <a:r>
              <a:rPr lang="en-US" sz="1200" baseline="0" dirty="0">
                <a:effectLst/>
                <a:latin typeface="Times New Roman" panose="02020603050405020304" pitchFamily="18" charset="0"/>
                <a:ea typeface="MS PGothic" panose="020B0600070205080204" pitchFamily="34" charset="-128"/>
                <a:cs typeface="Times New Roman" panose="02020603050405020304" pitchFamily="18" charset="0"/>
              </a:rPr>
              <a:t> opinions</a:t>
            </a: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mj-lt"/>
              <a:buAutoNum type="arabicPeriod"/>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Allow everyone a chance to participate</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mj-lt"/>
              <a:buAutoNum type="arabicPeriod"/>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Be present – keep use of electronics such as cell phones or laptops only for emergencies.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mj-lt"/>
              <a:buAutoNum type="arabicPeriod"/>
            </a:pPr>
            <a:r>
              <a:rPr lang="en-US" sz="1200" b="0" dirty="0">
                <a:effectLst/>
                <a:latin typeface="Times New Roman" panose="02020603050405020304" pitchFamily="18" charset="0"/>
                <a:ea typeface="News Gothic MT"/>
                <a:cs typeface="Times New Roman" panose="02020603050405020304" pitchFamily="18" charset="0"/>
              </a:rPr>
              <a:t>Explain </a:t>
            </a:r>
            <a:r>
              <a:rPr lang="en-US" sz="1200" dirty="0">
                <a:effectLst/>
                <a:latin typeface="Times New Roman" panose="02020603050405020304" pitchFamily="18" charset="0"/>
                <a:ea typeface="News Gothic MT"/>
                <a:cs typeface="Times New Roman" panose="02020603050405020304" pitchFamily="18" charset="0"/>
              </a:rPr>
              <a:t>that these rules will govern the rest of the course and that the list can be added to as we move along.</a:t>
            </a:r>
          </a:p>
          <a:p>
            <a:pPr>
              <a:lnSpc>
                <a:spcPct val="115000"/>
              </a:lnSpc>
              <a:spcAft>
                <a:spcPts val="1000"/>
              </a:spcAft>
            </a:pPr>
            <a:endParaRPr lang="en-US" sz="1200" dirty="0">
              <a:effectLst/>
              <a:latin typeface="Times New Roman" panose="02020603050405020304" pitchFamily="18" charset="0"/>
              <a:ea typeface="News Gothic MT"/>
              <a:cs typeface="Times New Roman" panose="02020603050405020304" pitchFamily="18" charset="0"/>
            </a:endParaRPr>
          </a:p>
          <a:p>
            <a:pPr>
              <a:lnSpc>
                <a:spcPct val="115000"/>
              </a:lnSpc>
              <a:spcAft>
                <a:spcPts val="0"/>
              </a:spcAft>
            </a:pPr>
            <a:r>
              <a:rPr lang="en-US" sz="1200" b="0" dirty="0">
                <a:effectLst/>
                <a:latin typeface="Times New Roman" panose="02020603050405020304" pitchFamily="18" charset="0"/>
                <a:ea typeface="News Gothic MT"/>
                <a:cs typeface="Times New Roman" panose="02020603050405020304" pitchFamily="18" charset="0"/>
              </a:rPr>
              <a:t>Ask</a:t>
            </a:r>
            <a:r>
              <a:rPr lang="en-US" sz="1200" b="0" baseline="0" dirty="0">
                <a:effectLst/>
                <a:latin typeface="Times New Roman" panose="02020603050405020304" pitchFamily="18" charset="0"/>
                <a:ea typeface="News Gothic MT"/>
                <a:cs typeface="Times New Roman" panose="02020603050405020304" pitchFamily="18" charset="0"/>
              </a:rPr>
              <a:t> what are some ways we can look after ourselves and each other? </a:t>
            </a:r>
            <a:endParaRPr lang="en-AU" sz="1050" b="0" dirty="0">
              <a:effectLst/>
              <a:latin typeface="News Gothic MT"/>
              <a:ea typeface="News Gothic MT"/>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dirty="0">
                <a:effectLst/>
                <a:latin typeface="Times New Roman" panose="02020603050405020304" pitchFamily="18" charset="0"/>
                <a:ea typeface="News Gothic MT"/>
                <a:cs typeface="Times New Roman" panose="02020603050405020304" pitchFamily="18" charset="0"/>
              </a:rPr>
              <a:t>Some</a:t>
            </a:r>
            <a:r>
              <a:rPr lang="en-US" sz="1100" b="0" baseline="0" dirty="0">
                <a:effectLst/>
                <a:latin typeface="Times New Roman" panose="02020603050405020304" pitchFamily="18" charset="0"/>
                <a:ea typeface="News Gothic MT"/>
                <a:cs typeface="Times New Roman" panose="02020603050405020304" pitchFamily="18" charset="0"/>
              </a:rPr>
              <a:t> material may trigger trauma for people who have experienced violence or know survivors of violence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effectLst/>
                <a:latin typeface="Times New Roman" panose="02020603050405020304" pitchFamily="18" charset="0"/>
                <a:ea typeface="News Gothic MT"/>
                <a:cs typeface="Times New Roman" panose="02020603050405020304" pitchFamily="18" charset="0"/>
              </a:rPr>
              <a:t>You can step out of the room if at any time you feel uncomfortable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effectLst/>
                <a:latin typeface="Times New Roman" panose="02020603050405020304" pitchFamily="18" charset="0"/>
                <a:ea typeface="News Gothic MT"/>
                <a:cs typeface="Times New Roman" panose="02020603050405020304" pitchFamily="18" charset="0"/>
              </a:rPr>
              <a:t>Come and see the lecturer after class to discuss any questions or concerns, or just to talk</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effectLst/>
                <a:latin typeface="Times New Roman" panose="02020603050405020304" pitchFamily="18" charset="0"/>
                <a:ea typeface="News Gothic MT"/>
                <a:cs typeface="Times New Roman" panose="02020603050405020304" pitchFamily="18" charset="0"/>
              </a:rPr>
              <a:t>Talk to each other, or to someone you trust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err="1">
                <a:effectLst/>
                <a:latin typeface="Times New Roman" panose="02020603050405020304" pitchFamily="18" charset="0"/>
                <a:ea typeface="News Gothic MT"/>
                <a:cs typeface="Times New Roman" panose="02020603050405020304" pitchFamily="18" charset="0"/>
              </a:rPr>
              <a:t>Practise</a:t>
            </a:r>
            <a:r>
              <a:rPr lang="en-US" sz="1100" b="0" baseline="0" dirty="0">
                <a:effectLst/>
                <a:latin typeface="Times New Roman" panose="02020603050405020304" pitchFamily="18" charset="0"/>
                <a:ea typeface="News Gothic MT"/>
                <a:cs typeface="Times New Roman" panose="02020603050405020304" pitchFamily="18" charset="0"/>
              </a:rPr>
              <a:t> self-care – do something nice for yourself, go for a walk or do some exercise, we will be learning more about breathing exercises to help us relax</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effectLst/>
                <a:latin typeface="Times New Roman" panose="02020603050405020304" pitchFamily="18" charset="0"/>
                <a:ea typeface="News Gothic MT"/>
                <a:cs typeface="Times New Roman" panose="02020603050405020304" pitchFamily="18" charset="0"/>
              </a:rPr>
              <a:t>There are special support services for survivors of violence and help people who have experienced trauma – point to handout with referral services on it. </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AU" sz="1100" b="1" dirty="0">
              <a:effectLst/>
              <a:latin typeface="News Gothic MT"/>
              <a:ea typeface="News Gothic MT"/>
              <a:cs typeface="Times New Roman" panose="02020603050405020304" pitchFamily="18" charset="0"/>
            </a:endParaRPr>
          </a:p>
          <a:p>
            <a:pPr>
              <a:lnSpc>
                <a:spcPct val="115000"/>
              </a:lnSpc>
              <a:spcAft>
                <a:spcPts val="0"/>
              </a:spcAft>
            </a:pPr>
            <a:r>
              <a:rPr lang="en-US" sz="1200" dirty="0">
                <a:effectLst/>
                <a:latin typeface="Times New Roman" panose="02020603050405020304" pitchFamily="18" charset="0"/>
                <a:ea typeface="News Gothic MT"/>
                <a:cs typeface="Times New Roman" panose="02020603050405020304" pitchFamily="18" charset="0"/>
              </a:rPr>
              <a:t> </a:t>
            </a:r>
            <a:endParaRPr lang="en-AU" sz="1100" dirty="0">
              <a:effectLst/>
              <a:latin typeface="News Gothic MT"/>
              <a:ea typeface="News Gothic MT"/>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4</a:t>
            </a:fld>
            <a:endParaRPr lang="en-US"/>
          </a:p>
        </p:txBody>
      </p:sp>
    </p:spTree>
    <p:extLst>
      <p:ext uri="{BB962C8B-B14F-4D97-AF65-F5344CB8AC3E}">
        <p14:creationId xmlns:p14="http://schemas.microsoft.com/office/powerpoint/2010/main" val="29161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At the end of this session students should be able to demonstrate an understanding of the:</a:t>
            </a:r>
          </a:p>
          <a:p>
            <a:pPr marL="171450" lvl="0" indent="-171450">
              <a:buFont typeface="Arial" panose="020B0604020202020204" pitchFamily="34" charset="0"/>
              <a:buChar char="•"/>
            </a:pPr>
            <a:r>
              <a:rPr lang="en-US" dirty="0"/>
              <a:t>Definitions of domestic violence, sexual assault and child abuse</a:t>
            </a:r>
          </a:p>
          <a:p>
            <a:pPr marL="171450" lvl="0" indent="-171450">
              <a:buFont typeface="Arial" panose="020B0604020202020204" pitchFamily="34" charset="0"/>
              <a:buChar char="•"/>
            </a:pPr>
            <a:r>
              <a:rPr lang="en-AU" dirty="0"/>
              <a:t>Prevalence of different forms of violence against women globally and in Timor-Leste</a:t>
            </a:r>
          </a:p>
          <a:p>
            <a:pPr marL="171450" lvl="0" indent="-171450">
              <a:buFont typeface="Arial" panose="020B0604020202020204" pitchFamily="34" charset="0"/>
              <a:buChar char="•"/>
            </a:pPr>
            <a:r>
              <a:rPr lang="en-AU" sz="1200" b="0" i="0" kern="1200" dirty="0">
                <a:solidFill>
                  <a:schemeClr val="tx1"/>
                </a:solidFill>
                <a:effectLst/>
                <a:latin typeface="+mn-lt"/>
                <a:ea typeface="+mn-ea"/>
                <a:cs typeface="+mn-cs"/>
              </a:rPr>
              <a:t>The cycle of violence and who is more vulnerable to being abused</a:t>
            </a:r>
            <a:endParaRPr lang="en-AU" dirty="0"/>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5</a:t>
            </a:fld>
            <a:endParaRPr lang="en-US"/>
          </a:p>
        </p:txBody>
      </p:sp>
    </p:spTree>
    <p:extLst>
      <p:ext uri="{BB962C8B-B14F-4D97-AF65-F5344CB8AC3E}">
        <p14:creationId xmlns:p14="http://schemas.microsoft.com/office/powerpoint/2010/main" val="411720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a typeface="Arial Unicode MS" pitchFamily="34" charset="-128"/>
                <a:cs typeface="Times New Roman" panose="02020603050405020304" pitchFamily="18" charset="0"/>
              </a:rPr>
              <a:t>Domestic violence involves </a:t>
            </a:r>
            <a:r>
              <a:rPr lang="en-US" sz="1200" dirty="0">
                <a:solidFill>
                  <a:prstClr val="black"/>
                </a:solidFill>
                <a:ea typeface="Arial Unicode MS" pitchFamily="34" charset="-128"/>
                <a:cs typeface="Times New Roman" panose="02020603050405020304" pitchFamily="18" charset="0"/>
              </a:rPr>
              <a:t>threats, physical, sexual or emotional violence or abuse</a:t>
            </a:r>
            <a:r>
              <a:rPr lang="en-US" sz="1200" dirty="0">
                <a:ea typeface="Arial Unicode MS" pitchFamily="34" charset="-128"/>
                <a:cs typeface="Times New Roman" panose="02020603050405020304" pitchFamily="18" charset="0"/>
              </a:rPr>
              <a:t> by family members or people who may live in the same house</a:t>
            </a:r>
          </a:p>
          <a:p>
            <a:pPr marL="171450" indent="-171450">
              <a:buFont typeface="Arial" panose="020B0604020202020204" pitchFamily="34" charset="0"/>
              <a:buChar char="•"/>
            </a:pPr>
            <a:r>
              <a:rPr lang="en-US" sz="1200" dirty="0">
                <a:ea typeface="Arial Unicode MS" pitchFamily="34" charset="-128"/>
                <a:cs typeface="Times New Roman" panose="02020603050405020304" pitchFamily="18" charset="0"/>
              </a:rPr>
              <a:t>It occurs when one person, commonly an adult male, abuses their power or control over another family member, usually women and/or children</a:t>
            </a:r>
          </a:p>
          <a:p>
            <a:pPr marL="171450" indent="-171450">
              <a:buFont typeface="Arial" panose="020B0604020202020204" pitchFamily="34" charset="0"/>
              <a:buChar char="•"/>
            </a:pPr>
            <a:r>
              <a:rPr lang="en-US" sz="1200" dirty="0">
                <a:latin typeface="Times New Roman" panose="02020603050405020304" pitchFamily="18" charset="0"/>
                <a:ea typeface="Arial Unicode MS" pitchFamily="34" charset="-128"/>
                <a:cs typeface="Times New Roman" panose="02020603050405020304" pitchFamily="18" charset="0"/>
              </a:rPr>
              <a:t>Most victims of domestic violence are women and children, and most of the time it is men who commit the abuse</a:t>
            </a:r>
          </a:p>
          <a:p>
            <a:pPr marL="171450" indent="-171450">
              <a:buFont typeface="Arial" panose="020B0604020202020204" pitchFamily="34" charset="0"/>
              <a:buChar char="•"/>
            </a:pPr>
            <a:r>
              <a:rPr lang="en-US" sz="1200" dirty="0">
                <a:latin typeface="Times New Roman" panose="02020603050405020304" pitchFamily="18" charset="0"/>
                <a:ea typeface="Arial Unicode MS" pitchFamily="34" charset="-128"/>
                <a:cs typeface="Times New Roman" panose="02020603050405020304" pitchFamily="18" charset="0"/>
              </a:rPr>
              <a:t>Women are most likely to experience violence from their current for former husband or boyfriend, this is known as intimate partner violence</a:t>
            </a: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6</a:t>
            </a:fld>
            <a:endParaRPr lang="en-US"/>
          </a:p>
        </p:txBody>
      </p:sp>
    </p:spTree>
    <p:extLst>
      <p:ext uri="{BB962C8B-B14F-4D97-AF65-F5344CB8AC3E}">
        <p14:creationId xmlns:p14="http://schemas.microsoft.com/office/powerpoint/2010/main" val="69067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trike="noStrike" dirty="0">
                <a:solidFill>
                  <a:schemeClr val="tx1"/>
                </a:solidFill>
              </a:rPr>
              <a:t>See handout on types of intimate partner violence against women</a:t>
            </a:r>
            <a:endParaRPr lang="en-AU" dirty="0">
              <a:solidFill>
                <a:schemeClr val="tx1"/>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rPr>
              <a:t>Emotional/psychological</a:t>
            </a:r>
            <a:r>
              <a:rPr lang="en-AU" baseline="0" dirty="0">
                <a:solidFill>
                  <a:schemeClr val="tx1"/>
                </a:solidFill>
              </a:rPr>
              <a:t> abuse - </a:t>
            </a:r>
            <a:r>
              <a:rPr lang="en-US" sz="1200" dirty="0">
                <a:solidFill>
                  <a:schemeClr val="tx1"/>
                </a:solidFill>
              </a:rPr>
              <a:t>Calling her names or telling her she is ugly or stupid</a:t>
            </a:r>
            <a:r>
              <a:rPr lang="en-AU" sz="1200" dirty="0">
                <a:solidFill>
                  <a:schemeClr val="tx1"/>
                </a:solidFill>
              </a:rPr>
              <a:t>,</a:t>
            </a:r>
            <a:r>
              <a:rPr lang="en-AU" sz="1200" baseline="0" dirty="0">
                <a:solidFill>
                  <a:schemeClr val="tx1"/>
                </a:solidFill>
              </a:rPr>
              <a:t> </a:t>
            </a:r>
            <a:r>
              <a:rPr lang="en-US" sz="1200" dirty="0">
                <a:solidFill>
                  <a:schemeClr val="tx1"/>
                </a:solidFill>
              </a:rPr>
              <a:t>Threatening to hurt her or her children, </a:t>
            </a:r>
            <a:r>
              <a:rPr lang="en-AU" sz="1200" dirty="0">
                <a:solidFill>
                  <a:schemeClr val="tx1"/>
                </a:solidFill>
              </a:rPr>
              <a:t>t</a:t>
            </a:r>
            <a:r>
              <a:rPr lang="en-US" sz="1200" dirty="0" err="1">
                <a:solidFill>
                  <a:schemeClr val="tx1"/>
                </a:solidFill>
              </a:rPr>
              <a:t>hreatening</a:t>
            </a:r>
            <a:r>
              <a:rPr lang="en-US" sz="1200" dirty="0">
                <a:solidFill>
                  <a:schemeClr val="tx1"/>
                </a:solidFill>
              </a:rPr>
              <a:t> to destroy things she cares about, Criticizing her repeatedly, Humiliating or belittling her in public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Physical violence – hitting, kicking, strangling/choking,</a:t>
            </a:r>
            <a:r>
              <a:rPr lang="en-US" sz="1200" baseline="0" dirty="0">
                <a:solidFill>
                  <a:schemeClr val="tx1"/>
                </a:solidFill>
              </a:rPr>
              <a:t> </a:t>
            </a:r>
            <a:r>
              <a:rPr lang="en-US" sz="1200" dirty="0">
                <a:solidFill>
                  <a:schemeClr val="tx1"/>
                </a:solidFill>
              </a:rPr>
              <a:t>burning,</a:t>
            </a:r>
            <a:r>
              <a:rPr lang="en-US" sz="1200" baseline="0" dirty="0">
                <a:solidFill>
                  <a:schemeClr val="tx1"/>
                </a:solidFill>
              </a:rPr>
              <a:t> slapping, beating, hurting with a weapon, pushing/shaking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Economic/Controlling </a:t>
            </a:r>
            <a:r>
              <a:rPr lang="en-US" sz="1200" baseline="0" dirty="0" err="1">
                <a:solidFill>
                  <a:schemeClr val="tx1"/>
                </a:solidFill>
              </a:rPr>
              <a:t>behaviour</a:t>
            </a:r>
            <a:r>
              <a:rPr lang="en-US" sz="1200" baseline="0" dirty="0">
                <a:solidFill>
                  <a:schemeClr val="tx1"/>
                </a:solidFill>
              </a:rPr>
              <a:t> - </a:t>
            </a:r>
            <a:r>
              <a:rPr lang="en-AU" sz="1200" dirty="0">
                <a:solidFill>
                  <a:schemeClr val="tx1"/>
                </a:solidFill>
              </a:rPr>
              <a:t>Leaving a woman without money to run the home, destroying important</a:t>
            </a:r>
            <a:r>
              <a:rPr lang="en-AU" sz="1200" baseline="0" dirty="0">
                <a:solidFill>
                  <a:schemeClr val="tx1"/>
                </a:solidFill>
              </a:rPr>
              <a:t> documents or household/money-making items, </a:t>
            </a:r>
            <a:r>
              <a:rPr lang="en-AU" sz="1200" dirty="0">
                <a:solidFill>
                  <a:schemeClr val="tx1"/>
                </a:solidFill>
              </a:rPr>
              <a:t>Insisting on knowing where she is at all times, Not allowing her to go out of the home (i.e. to work or see family), Not allowing her to seek health care, without permission, Often being suspicious that she is unfaithful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Sexual</a:t>
            </a:r>
            <a:r>
              <a:rPr lang="en-AU" sz="1200" baseline="0" dirty="0">
                <a:solidFill>
                  <a:schemeClr val="tx1"/>
                </a:solidFill>
              </a:rPr>
              <a:t> violence - </a:t>
            </a:r>
            <a:r>
              <a:rPr lang="en-US" sz="1200" dirty="0">
                <a:solidFill>
                  <a:schemeClr val="tx1"/>
                </a:solidFill>
              </a:rPr>
              <a:t>Forcing someone to have sex or perform sexual acts they don’t want to, Harming her during sex, Forcing or coercing her to have sex without protection from pregnancy or infection.</a:t>
            </a:r>
            <a:endParaRPr lang="en-AU" sz="1200" dirty="0">
              <a:solidFill>
                <a:schemeClr val="tx1"/>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rPr>
              <a:t>These different types of violence often</a:t>
            </a:r>
            <a:r>
              <a:rPr lang="en-AU" baseline="0" dirty="0">
                <a:solidFill>
                  <a:schemeClr val="tx1"/>
                </a:solidFill>
              </a:rPr>
              <a:t> happen</a:t>
            </a:r>
            <a:r>
              <a:rPr lang="en-AU" dirty="0">
                <a:solidFill>
                  <a:schemeClr val="tx1"/>
                </a:solidFill>
              </a:rPr>
              <a:t> together in the</a:t>
            </a:r>
            <a:r>
              <a:rPr lang="en-AU" baseline="0" dirty="0">
                <a:solidFill>
                  <a:schemeClr val="tx1"/>
                </a:solidFill>
              </a:rPr>
              <a:t> same</a:t>
            </a:r>
            <a:r>
              <a:rPr lang="en-AU" dirty="0">
                <a:solidFill>
                  <a:schemeClr val="tx1"/>
                </a:solidFill>
              </a:rPr>
              <a:t> relationship</a:t>
            </a:r>
            <a:endParaRPr lang="en-US"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white"/>
              </a:solidFill>
            </a:endParaRPr>
          </a:p>
          <a:p>
            <a:endParaRPr lang="en-AU" dirty="0"/>
          </a:p>
        </p:txBody>
      </p:sp>
      <p:sp>
        <p:nvSpPr>
          <p:cNvPr id="4" name="Slide Number Placeholder 3"/>
          <p:cNvSpPr>
            <a:spLocks noGrp="1"/>
          </p:cNvSpPr>
          <p:nvPr>
            <p:ph type="sldNum" sz="quarter" idx="10"/>
          </p:nvPr>
        </p:nvSpPr>
        <p:spPr/>
        <p:txBody>
          <a:bodyPr/>
          <a:lstStyle/>
          <a:p>
            <a:fld id="{12387E92-2EF6-4304-A922-2D7AA4869867}"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60111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National surveys have</a:t>
            </a:r>
            <a:r>
              <a:rPr lang="en-AU" baseline="0" dirty="0"/>
              <a:t> been conducted in Timor-Leste using WHO methodology. </a:t>
            </a:r>
          </a:p>
          <a:p>
            <a:pPr marL="0" indent="0">
              <a:buFont typeface="Arial" panose="020B0604020202020204" pitchFamily="34" charset="0"/>
              <a:buNone/>
            </a:pPr>
            <a:r>
              <a:rPr lang="en-AU" baseline="0" dirty="0"/>
              <a:t>2010 Demographic Health Survey (DHS)</a:t>
            </a:r>
          </a:p>
          <a:p>
            <a:pPr marL="0" indent="0">
              <a:buFont typeface="Arial" panose="020B0604020202020204" pitchFamily="34" charset="0"/>
              <a:buNone/>
            </a:pPr>
            <a:r>
              <a:rPr lang="en-AU" baseline="0" dirty="0"/>
              <a:t>2016 </a:t>
            </a:r>
            <a:r>
              <a:rPr lang="en-AU" baseline="0" dirty="0" err="1"/>
              <a:t>Nabilan</a:t>
            </a:r>
            <a:r>
              <a:rPr lang="en-AU" baseline="0" dirty="0"/>
              <a:t> Survey</a:t>
            </a:r>
          </a:p>
          <a:p>
            <a:pPr marL="0" indent="0">
              <a:buFont typeface="Arial" panose="020B0604020202020204" pitchFamily="34" charset="0"/>
              <a:buNone/>
            </a:pPr>
            <a:r>
              <a:rPr lang="en-AU" baseline="0" dirty="0"/>
              <a:t>2017 DHS</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Refer to the slide to show how Timor compares. It is quite a high figure compared with Vietnam or Cambodia, but of course, it is also dependent on how comfortable women feel to disclose what is happening to them.</a:t>
            </a:r>
            <a:endParaRPr lang="en-AU" dirty="0"/>
          </a:p>
        </p:txBody>
      </p:sp>
      <p:sp>
        <p:nvSpPr>
          <p:cNvPr id="4" name="Slide Number Placeholder 3"/>
          <p:cNvSpPr>
            <a:spLocks noGrp="1"/>
          </p:cNvSpPr>
          <p:nvPr>
            <p:ph type="sldNum" sz="quarter" idx="10"/>
          </p:nvPr>
        </p:nvSpPr>
        <p:spPr/>
        <p:txBody>
          <a:bodyPr/>
          <a:lstStyle/>
          <a:p>
            <a:pPr marL="0" marR="0" lvl="0" indent="0" algn="r" defTabSz="914234" rtl="0" eaLnBrk="1" fontAlgn="base" latinLnBrk="0" hangingPunct="1">
              <a:lnSpc>
                <a:spcPct val="100000"/>
              </a:lnSpc>
              <a:spcBef>
                <a:spcPct val="0"/>
              </a:spcBef>
              <a:spcAft>
                <a:spcPct val="0"/>
              </a:spcAft>
              <a:buClrTx/>
              <a:buSzTx/>
              <a:buFontTx/>
              <a:buNone/>
              <a:tabLst/>
              <a:defRPr/>
            </a:pPr>
            <a:fld id="{A6394C00-FF3F-46EE-9F27-0DF36B0AE49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a:cs typeface="+mn-cs"/>
              </a:rPr>
              <a:pPr marL="0" marR="0" lvl="0" indent="0" algn="r" defTabSz="914234" rtl="0" eaLnBrk="1" fontAlgn="base" latinLnBrk="0" hangingPunct="1">
                <a:lnSpc>
                  <a:spcPct val="100000"/>
                </a:lnSpc>
                <a:spcBef>
                  <a:spcPct val="0"/>
                </a:spcBef>
                <a:spcAft>
                  <a:spcPct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Arial" charset="0"/>
              <a:ea typeface="ＭＳ Ｐゴシック"/>
              <a:cs typeface="+mn-cs"/>
            </a:endParaRPr>
          </a:p>
        </p:txBody>
      </p:sp>
    </p:spTree>
    <p:extLst>
      <p:ext uri="{BB962C8B-B14F-4D97-AF65-F5344CB8AC3E}">
        <p14:creationId xmlns:p14="http://schemas.microsoft.com/office/powerpoint/2010/main" val="417675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Women</a:t>
            </a:r>
            <a:r>
              <a:rPr lang="ja-JP" altLang="en-US" dirty="0">
                <a:latin typeface="Calibri" charset="0"/>
              </a:rPr>
              <a:t>’</a:t>
            </a:r>
            <a:r>
              <a:rPr lang="en-US" dirty="0">
                <a:latin typeface="Calibri" charset="0"/>
              </a:rPr>
              <a:t>s reports</a:t>
            </a:r>
            <a:r>
              <a:rPr lang="en-US" baseline="0" dirty="0">
                <a:latin typeface="Calibri" charset="0"/>
              </a:rPr>
              <a:t> of intimate partner </a:t>
            </a:r>
            <a:r>
              <a:rPr lang="en-US" dirty="0">
                <a:latin typeface="Calibri" charset="0"/>
              </a:rPr>
              <a:t>violence varies greatly by district from a high of 65% in </a:t>
            </a:r>
            <a:r>
              <a:rPr lang="en-US" dirty="0" err="1">
                <a:latin typeface="Calibri" charset="0"/>
              </a:rPr>
              <a:t>Oecussi</a:t>
            </a:r>
            <a:r>
              <a:rPr lang="en-US" baseline="0" dirty="0">
                <a:latin typeface="Calibri" charset="0"/>
              </a:rPr>
              <a:t> </a:t>
            </a:r>
            <a:r>
              <a:rPr lang="en-US" dirty="0">
                <a:latin typeface="Calibri" charset="0"/>
              </a:rPr>
              <a:t>to a low of</a:t>
            </a:r>
            <a:r>
              <a:rPr lang="en-US" baseline="0" dirty="0">
                <a:latin typeface="Calibri" charset="0"/>
              </a:rPr>
              <a:t> 25% in </a:t>
            </a:r>
            <a:r>
              <a:rPr lang="en-US" baseline="0" dirty="0" err="1">
                <a:latin typeface="Calibri" charset="0"/>
              </a:rPr>
              <a:t>Baucau</a:t>
            </a:r>
            <a:r>
              <a:rPr lang="en-US" dirty="0">
                <a:latin typeface="Calibri" charset="0"/>
              </a:rPr>
              <a:t>.  </a:t>
            </a:r>
          </a:p>
          <a:p>
            <a:r>
              <a:rPr lang="en-US" dirty="0">
                <a:latin typeface="Calibri" charset="0"/>
              </a:rPr>
              <a:t>This may also be reporting differences. What do you think?</a:t>
            </a: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9</a:t>
            </a:fld>
            <a:endParaRPr lang="en-US"/>
          </a:p>
        </p:txBody>
      </p:sp>
    </p:spTree>
    <p:extLst>
      <p:ext uri="{BB962C8B-B14F-4D97-AF65-F5344CB8AC3E}">
        <p14:creationId xmlns:p14="http://schemas.microsoft.com/office/powerpoint/2010/main" val="268989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05E4B74-08CE-4A8B-A5A5-58F46DA2AD06}"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345949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8FD3E4-2B2E-4273-952C-18645004A4CC}"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175604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D0A003E-E38A-4ECF-9EE8-A9FD188180B1}"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77273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u no Hakere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8BFE99-1B74-4AD9-88C5-90ABED5BD8B6}" type="slidenum">
              <a:rPr lang="en-US" smtClean="0">
                <a:solidFill>
                  <a:srgbClr val="0C0C0C">
                    <a:tint val="75000"/>
                  </a:srgbClr>
                </a:solidFill>
              </a:rPr>
              <a:pPr/>
              <a:t>‹#›</a:t>
            </a:fld>
            <a:endParaRPr lang="en-US">
              <a:solidFill>
                <a:srgbClr val="0C0C0C">
                  <a:tint val="75000"/>
                </a:srgbClr>
              </a:solidFill>
            </a:endParaRPr>
          </a:p>
        </p:txBody>
      </p:sp>
      <p:sp>
        <p:nvSpPr>
          <p:cNvPr id="7" name="TextBox 6"/>
          <p:cNvSpPr txBox="1"/>
          <p:nvPr userDrawn="1"/>
        </p:nvSpPr>
        <p:spPr>
          <a:xfrm>
            <a:off x="-1" y="1"/>
            <a:ext cx="9144001" cy="1278082"/>
          </a:xfrm>
          <a:prstGeom prst="rect">
            <a:avLst/>
          </a:prstGeom>
          <a:solidFill>
            <a:srgbClr val="822B6A"/>
          </a:solidFill>
        </p:spPr>
        <p:txBody>
          <a:bodyPr wrap="square" rtlCol="0">
            <a:spAutoFit/>
          </a:bodyPr>
          <a:lstStyle/>
          <a:p>
            <a:endParaRPr lang="en-US" dirty="0">
              <a:solidFill>
                <a:srgbClr val="0C0C0C"/>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141" y="6330195"/>
            <a:ext cx="1000461" cy="417436"/>
          </a:xfrm>
          <a:prstGeom prst="rect">
            <a:avLst/>
          </a:prstGeom>
        </p:spPr>
      </p:pic>
      <p:sp>
        <p:nvSpPr>
          <p:cNvPr id="10" name="Text Placeholder 9"/>
          <p:cNvSpPr>
            <a:spLocks noGrp="1"/>
          </p:cNvSpPr>
          <p:nvPr>
            <p:ph type="body" sz="quarter" idx="13" hasCustomPrompt="1"/>
          </p:nvPr>
        </p:nvSpPr>
        <p:spPr>
          <a:xfrm>
            <a:off x="296863" y="1506538"/>
            <a:ext cx="8502650" cy="4518025"/>
          </a:xfrm>
        </p:spPr>
        <p:txBody>
          <a:bodyPr/>
          <a:lstStyle>
            <a:lvl1pPr marL="457200" indent="-457200">
              <a:buClr>
                <a:srgbClr val="822B6A"/>
              </a:buClr>
              <a:buSzPct val="120000"/>
              <a:buFont typeface="Arial" panose="020B0604020202020204" pitchFamily="34" charset="0"/>
              <a:buChar char="•"/>
              <a:defRPr baseline="0">
                <a:latin typeface="Helvetica" panose="020B0604020202020204" pitchFamily="34" charset="0"/>
                <a:cs typeface="Helvetica" panose="020B0604020202020204" pitchFamily="34" charset="0"/>
              </a:defRPr>
            </a:lvl1pPr>
          </a:lstStyle>
          <a:p>
            <a:pPr lvl="0"/>
            <a:r>
              <a:rPr lang="en-US" dirty="0" err="1">
                <a:latin typeface="Helvetica" panose="020B0604020202020204" pitchFamily="34" charset="0"/>
                <a:cs typeface="Helvetica" panose="020B0604020202020204" pitchFamily="34" charset="0"/>
              </a:rPr>
              <a:t>Pontu</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primeiru</a:t>
            </a:r>
            <a:endParaRPr lang="en-US" dirty="0"/>
          </a:p>
        </p:txBody>
      </p:sp>
      <p:sp>
        <p:nvSpPr>
          <p:cNvPr id="5" name="Text Placeholder 4"/>
          <p:cNvSpPr>
            <a:spLocks noGrp="1"/>
          </p:cNvSpPr>
          <p:nvPr>
            <p:ph type="body" sz="quarter" idx="14" hasCustomPrompt="1"/>
          </p:nvPr>
        </p:nvSpPr>
        <p:spPr>
          <a:xfrm>
            <a:off x="296141" y="344488"/>
            <a:ext cx="8503372" cy="623700"/>
          </a:xfrm>
        </p:spPr>
        <p:txBody>
          <a:bodyPr>
            <a:normAutofit/>
          </a:bodyPr>
          <a:lstStyle>
            <a:lvl1pPr marL="0" indent="0">
              <a:buNone/>
              <a:defRPr sz="4000" baseline="0">
                <a:solidFill>
                  <a:schemeClr val="bg1"/>
                </a:solidFill>
                <a:latin typeface="Helvetica" panose="020B0604020202020204" pitchFamily="34" charset="0"/>
                <a:cs typeface="Helvetica" panose="020B0604020202020204" pitchFamily="34" charset="0"/>
              </a:defRPr>
            </a:lvl1pPr>
          </a:lstStyle>
          <a:p>
            <a:pPr lvl="0"/>
            <a:r>
              <a:rPr lang="en-US" dirty="0" err="1"/>
              <a:t>Titulu</a:t>
            </a:r>
            <a:r>
              <a:rPr lang="en-US" dirty="0"/>
              <a:t> </a:t>
            </a:r>
            <a:r>
              <a:rPr lang="en-US" dirty="0" err="1"/>
              <a:t>ba</a:t>
            </a:r>
            <a:r>
              <a:rPr lang="en-US" dirty="0"/>
              <a:t> slide </a:t>
            </a:r>
            <a:r>
              <a:rPr lang="en-US" dirty="0" err="1"/>
              <a:t>ne’e</a:t>
            </a:r>
            <a:endParaRPr lang="en-US" dirty="0"/>
          </a:p>
        </p:txBody>
      </p:sp>
    </p:spTree>
    <p:extLst>
      <p:ext uri="{BB962C8B-B14F-4D97-AF65-F5344CB8AC3E}">
        <p14:creationId xmlns:p14="http://schemas.microsoft.com/office/powerpoint/2010/main" val="47459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468313" y="431800"/>
            <a:ext cx="8208143" cy="836960"/>
          </a:xfrm>
        </p:spPr>
        <p:txBody>
          <a:bodyPr/>
          <a:lstStyle>
            <a:lvl1pPr>
              <a:defRPr/>
            </a:lvl1pPr>
          </a:lstStyle>
          <a:p>
            <a:r>
              <a:rPr lang="en-US"/>
              <a:t>Click to edit Master title style</a:t>
            </a:r>
            <a:endParaRPr lang="en-AU" dirty="0"/>
          </a:p>
        </p:txBody>
      </p:sp>
      <p:sp>
        <p:nvSpPr>
          <p:cNvPr id="4"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91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1 INT">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srcRect/>
          <a:stretch>
            <a:fillRect/>
          </a:stretch>
        </p:blipFill>
        <p:spPr bwMode="auto">
          <a:xfrm>
            <a:off x="3175" y="554038"/>
            <a:ext cx="2333625" cy="679450"/>
          </a:xfrm>
          <a:prstGeom prst="rect">
            <a:avLst/>
          </a:prstGeom>
          <a:noFill/>
          <a:ln w="9525">
            <a:noFill/>
            <a:miter lim="800000"/>
            <a:headEnd/>
            <a:tailEnd/>
          </a:ln>
        </p:spPr>
      </p:pic>
      <p:sp>
        <p:nvSpPr>
          <p:cNvPr id="4" name="Rectangle 3"/>
          <p:cNvSpPr>
            <a:spLocks noChangeArrowheads="1"/>
          </p:cNvSpPr>
          <p:nvPr/>
        </p:nvSpPr>
        <p:spPr bwMode="auto">
          <a:xfrm>
            <a:off x="395288" y="6423025"/>
            <a:ext cx="11001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1400" b="1">
                <a:solidFill>
                  <a:prstClr val="white"/>
                </a:solidFill>
                <a:cs typeface="+mn-cs"/>
              </a:rPr>
              <a:t>latrobe.edu.au</a:t>
            </a:r>
          </a:p>
        </p:txBody>
      </p:sp>
      <p:sp>
        <p:nvSpPr>
          <p:cNvPr id="6" name="Rectangle 5"/>
          <p:cNvSpPr>
            <a:spLocks noChangeArrowheads="1"/>
          </p:cNvSpPr>
          <p:nvPr/>
        </p:nvSpPr>
        <p:spPr bwMode="auto">
          <a:xfrm>
            <a:off x="3203575" y="5732463"/>
            <a:ext cx="13192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1000">
                <a:solidFill>
                  <a:srgbClr val="63513D"/>
                </a:solidFill>
                <a:cs typeface="+mn-cs"/>
              </a:rPr>
              <a:t>CRICOS Provider 00115M</a:t>
            </a:r>
          </a:p>
        </p:txBody>
      </p:sp>
      <p:sp>
        <p:nvSpPr>
          <p:cNvPr id="7" name="Rectangle 6"/>
          <p:cNvSpPr>
            <a:spLocks noChangeArrowheads="1"/>
          </p:cNvSpPr>
          <p:nvPr/>
        </p:nvSpPr>
        <p:spPr bwMode="auto">
          <a:xfrm>
            <a:off x="7596188" y="6483350"/>
            <a:ext cx="11811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900">
                <a:solidFill>
                  <a:prstClr val="white"/>
                </a:solidFill>
                <a:cs typeface="+mn-cs"/>
              </a:rPr>
              <a:t>CRICOS Provider 00115M</a:t>
            </a:r>
          </a:p>
        </p:txBody>
      </p:sp>
      <p:sp>
        <p:nvSpPr>
          <p:cNvPr id="5" name="Text Placeholder 7"/>
          <p:cNvSpPr>
            <a:spLocks noGrp="1"/>
          </p:cNvSpPr>
          <p:nvPr>
            <p:ph type="body" sz="quarter" idx="10"/>
          </p:nvPr>
        </p:nvSpPr>
        <p:spPr>
          <a:xfrm>
            <a:off x="2961596" y="3463020"/>
            <a:ext cx="6182404"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466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1 DOM">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srcRect/>
          <a:stretch>
            <a:fillRect/>
          </a:stretch>
        </p:blipFill>
        <p:spPr bwMode="auto">
          <a:xfrm>
            <a:off x="0" y="549275"/>
            <a:ext cx="2339975" cy="679450"/>
          </a:xfrm>
          <a:prstGeom prst="rect">
            <a:avLst/>
          </a:prstGeom>
          <a:noFill/>
          <a:ln w="9525">
            <a:noFill/>
            <a:miter lim="800000"/>
            <a:headEnd/>
            <a:tailEnd/>
          </a:ln>
        </p:spPr>
      </p:pic>
      <p:sp>
        <p:nvSpPr>
          <p:cNvPr id="4" name="Rectangle 3"/>
          <p:cNvSpPr>
            <a:spLocks noChangeArrowheads="1"/>
          </p:cNvSpPr>
          <p:nvPr/>
        </p:nvSpPr>
        <p:spPr bwMode="auto">
          <a:xfrm>
            <a:off x="395288" y="6423025"/>
            <a:ext cx="11001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1400" b="1">
                <a:solidFill>
                  <a:prstClr val="white"/>
                </a:solidFill>
                <a:cs typeface="+mn-cs"/>
              </a:rPr>
              <a:t>latrobe.edu.au</a:t>
            </a:r>
          </a:p>
        </p:txBody>
      </p:sp>
      <p:sp>
        <p:nvSpPr>
          <p:cNvPr id="6" name="Rectangle 5"/>
          <p:cNvSpPr>
            <a:spLocks noChangeArrowheads="1"/>
          </p:cNvSpPr>
          <p:nvPr/>
        </p:nvSpPr>
        <p:spPr bwMode="auto">
          <a:xfrm>
            <a:off x="7596188" y="6483350"/>
            <a:ext cx="11811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900">
                <a:solidFill>
                  <a:prstClr val="white"/>
                </a:solidFill>
                <a:cs typeface="+mn-cs"/>
              </a:rPr>
              <a:t>CRICOS Provider 00115M</a:t>
            </a:r>
          </a:p>
        </p:txBody>
      </p:sp>
      <p:sp>
        <p:nvSpPr>
          <p:cNvPr id="5" name="Text Placeholder 7"/>
          <p:cNvSpPr>
            <a:spLocks noGrp="1"/>
          </p:cNvSpPr>
          <p:nvPr>
            <p:ph type="body" sz="quarter" idx="10"/>
          </p:nvPr>
        </p:nvSpPr>
        <p:spPr>
          <a:xfrm>
            <a:off x="2961596" y="3463020"/>
            <a:ext cx="6182404"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802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4043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68313" y="431800"/>
            <a:ext cx="8208143" cy="8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title style</a:t>
            </a:r>
            <a:endParaRPr lang="en-AU" dirty="0"/>
          </a:p>
        </p:txBody>
      </p:sp>
      <p:sp>
        <p:nvSpPr>
          <p:cNvPr id="5"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282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468313" y="431800"/>
            <a:ext cx="8208143" cy="836960"/>
          </a:xfrm>
        </p:spPr>
        <p:txBody>
          <a:bodyPr/>
          <a:lstStyle>
            <a:lvl1pPr>
              <a:defRPr/>
            </a:lvl1pPr>
          </a:lstStyle>
          <a:p>
            <a:r>
              <a:rPr lang="en-US"/>
              <a:t>Click to edit Master title style</a:t>
            </a:r>
            <a:endParaRPr lang="en-AU" dirty="0"/>
          </a:p>
        </p:txBody>
      </p:sp>
      <p:sp>
        <p:nvSpPr>
          <p:cNvPr id="4"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114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68313" y="1628775"/>
          <a:ext cx="8207376" cy="1808164"/>
        </p:xfrm>
        <a:graphic>
          <a:graphicData uri="http://schemas.openxmlformats.org/drawingml/2006/table">
            <a:tbl>
              <a:tblPr/>
              <a:tblGrid>
                <a:gridCol w="2051844">
                  <a:extLst>
                    <a:ext uri="{9D8B030D-6E8A-4147-A177-3AD203B41FA5}">
                      <a16:colId xmlns:a16="http://schemas.microsoft.com/office/drawing/2014/main" val="20000"/>
                    </a:ext>
                  </a:extLst>
                </a:gridCol>
                <a:gridCol w="2051844">
                  <a:extLst>
                    <a:ext uri="{9D8B030D-6E8A-4147-A177-3AD203B41FA5}">
                      <a16:colId xmlns:a16="http://schemas.microsoft.com/office/drawing/2014/main" val="20001"/>
                    </a:ext>
                  </a:extLst>
                </a:gridCol>
                <a:gridCol w="2051844">
                  <a:extLst>
                    <a:ext uri="{9D8B030D-6E8A-4147-A177-3AD203B41FA5}">
                      <a16:colId xmlns:a16="http://schemas.microsoft.com/office/drawing/2014/main" val="20002"/>
                    </a:ext>
                  </a:extLst>
                </a:gridCol>
                <a:gridCol w="2051844">
                  <a:extLst>
                    <a:ext uri="{9D8B030D-6E8A-4147-A177-3AD203B41FA5}">
                      <a16:colId xmlns:a16="http://schemas.microsoft.com/office/drawing/2014/main" val="20003"/>
                    </a:ext>
                  </a:extLst>
                </a:gridCol>
              </a:tblGrid>
              <a:tr h="35736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Title</a:t>
                      </a:r>
                    </a:p>
                  </a:txBody>
                  <a:tcPr marL="71974" marR="71974"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extLst>
                  <a:ext uri="{0D108BD9-81ED-4DB2-BD59-A6C34878D82A}">
                    <a16:rowId xmlns:a16="http://schemas.microsoft.com/office/drawing/2014/main" val="10000"/>
                  </a:ext>
                </a:extLst>
              </a:tr>
              <a:tr h="362696">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388">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rPr>
                        <a:t>Click here to enter Text</a:t>
                      </a: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itle 9"/>
          <p:cNvSpPr>
            <a:spLocks noGrp="1" noChangeAspect="1"/>
          </p:cNvSpPr>
          <p:nvPr>
            <p:ph type="title"/>
          </p:nvPr>
        </p:nvSpPr>
        <p:spPr>
          <a:xfrm>
            <a:off x="468313" y="431800"/>
            <a:ext cx="8208144" cy="836960"/>
          </a:xfrm>
        </p:spPr>
        <p:txBody>
          <a:bodyPr/>
          <a:lstStyle>
            <a:lvl1pPr>
              <a:defRPr/>
            </a:lvl1pPr>
          </a:lstStyle>
          <a:p>
            <a:r>
              <a:rPr lang="en-US"/>
              <a:t>Click to edit Master title style</a:t>
            </a:r>
            <a:endParaRPr lang="en-AU" dirty="0"/>
          </a:p>
        </p:txBody>
      </p:sp>
    </p:spTree>
    <p:extLst>
      <p:ext uri="{BB962C8B-B14F-4D97-AF65-F5344CB8AC3E}">
        <p14:creationId xmlns:p14="http://schemas.microsoft.com/office/powerpoint/2010/main" val="226300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7AE85F9-B7F3-4C27-83FD-EEEAF63E4424}"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87243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mp; Imag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4643438" y="1628775"/>
            <a:ext cx="4032250" cy="4679950"/>
          </a:xfrm>
          <a:prstGeom prst="rect">
            <a:avLst/>
          </a:prstGeom>
          <a:noFill/>
          <a:ln w="9525">
            <a:solidFill>
              <a:srgbClr val="7F7F7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prstClr val="white"/>
              </a:solidFill>
              <a:latin typeface="Times New Roman"/>
              <a:ea typeface="+mn-ea"/>
              <a:cs typeface="+mn-cs"/>
            </a:endParaRPr>
          </a:p>
        </p:txBody>
      </p:sp>
      <p:sp>
        <p:nvSpPr>
          <p:cNvPr id="5" name="TextBox 4"/>
          <p:cNvSpPr txBox="1">
            <a:spLocks noChangeArrowheads="1"/>
          </p:cNvSpPr>
          <p:nvPr/>
        </p:nvSpPr>
        <p:spPr bwMode="auto">
          <a:xfrm>
            <a:off x="6011863" y="2349500"/>
            <a:ext cx="1230312" cy="368300"/>
          </a:xfrm>
          <a:prstGeom prst="rect">
            <a:avLst/>
          </a:prstGeom>
          <a:noFill/>
          <a:ln>
            <a:noFill/>
          </a:ln>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1800">
                <a:solidFill>
                  <a:prstClr val="black"/>
                </a:solidFill>
              </a:rPr>
              <a:t>Image area</a:t>
            </a:r>
          </a:p>
        </p:txBody>
      </p:sp>
      <p:sp>
        <p:nvSpPr>
          <p:cNvPr id="10" name="Title Placeholder 1"/>
          <p:cNvSpPr>
            <a:spLocks noGrp="1"/>
          </p:cNvSpPr>
          <p:nvPr>
            <p:ph type="title"/>
          </p:nvPr>
        </p:nvSpPr>
        <p:spPr bwMode="auto">
          <a:xfrm>
            <a:off x="468313" y="431800"/>
            <a:ext cx="8207375" cy="836960"/>
          </a:xfrm>
          <a:prstGeom prst="rect">
            <a:avLst/>
          </a:prstGeom>
          <a:noFill/>
          <a:ln>
            <a:noFill/>
          </a:ln>
        </p:spPr>
        <p:txBody>
          <a:bodyPr/>
          <a:lstStyle>
            <a:lvl1pPr>
              <a:defRPr/>
            </a:lvl1pPr>
          </a:lstStyle>
          <a:p>
            <a:pPr lvl="0"/>
            <a:r>
              <a:rPr lang="en-US"/>
              <a:t>Click to edit Master title style</a:t>
            </a:r>
            <a:endParaRPr lang="en-AU" dirty="0"/>
          </a:p>
        </p:txBody>
      </p:sp>
      <p:sp>
        <p:nvSpPr>
          <p:cNvPr id="6" name="Text Placeholder 2"/>
          <p:cNvSpPr>
            <a:spLocks noGrp="1"/>
          </p:cNvSpPr>
          <p:nvPr>
            <p:ph type="body" idx="1"/>
          </p:nvPr>
        </p:nvSpPr>
        <p:spPr bwMode="auto">
          <a:xfrm>
            <a:off x="468313" y="1624995"/>
            <a:ext cx="4031679" cy="468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5237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431800"/>
            <a:ext cx="8208143" cy="836960"/>
          </a:xfrm>
        </p:spPr>
        <p:txBody>
          <a:bodyPr/>
          <a:lstStyle>
            <a:lvl1pPr>
              <a:defRPr/>
            </a:lvl1pPr>
          </a:lstStyle>
          <a:p>
            <a:r>
              <a:rPr lang="en-US"/>
              <a:t>Click to edit Master title style</a:t>
            </a:r>
            <a:endParaRPr lang="en-AU" dirty="0"/>
          </a:p>
        </p:txBody>
      </p:sp>
    </p:spTree>
    <p:extLst>
      <p:ext uri="{BB962C8B-B14F-4D97-AF65-F5344CB8AC3E}">
        <p14:creationId xmlns:p14="http://schemas.microsoft.com/office/powerpoint/2010/main" val="2029941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Rectangle 2"/>
          <p:cNvSpPr/>
          <p:nvPr/>
        </p:nvSpPr>
        <p:spPr>
          <a:xfrm>
            <a:off x="-6350" y="1639888"/>
            <a:ext cx="288925" cy="1439862"/>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6" name="Text Placeholder 2"/>
          <p:cNvSpPr>
            <a:spLocks noGrp="1"/>
          </p:cNvSpPr>
          <p:nvPr>
            <p:ph type="body" idx="1"/>
          </p:nvPr>
        </p:nvSpPr>
        <p:spPr>
          <a:xfrm>
            <a:off x="468312" y="1639888"/>
            <a:ext cx="8208143" cy="1440000"/>
          </a:xfrm>
        </p:spPr>
        <p:txBody>
          <a:bodyPr/>
          <a:lstStyle>
            <a:lvl1pPr marL="0" marR="0" indent="0" algn="l" defTabSz="914400" rtl="0" eaLnBrk="1" fontAlgn="auto" latinLnBrk="0" hangingPunct="1">
              <a:lnSpc>
                <a:spcPts val="4000"/>
              </a:lnSpc>
              <a:spcBef>
                <a:spcPts val="0"/>
              </a:spcBef>
              <a:spcAft>
                <a:spcPts val="0"/>
              </a:spcAft>
              <a:buClrTx/>
              <a:buSzTx/>
              <a:buFontTx/>
              <a:buNone/>
              <a:tabLst/>
              <a:defRPr lang="en-AU" sz="2400" baseline="0" dirty="0" smtClean="0"/>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5870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3" name="Rectangle 2"/>
          <p:cNvSpPr/>
          <p:nvPr/>
        </p:nvSpPr>
        <p:spPr>
          <a:xfrm>
            <a:off x="468313" y="0"/>
            <a:ext cx="2555875" cy="199866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b"/>
          <a:lstStyle/>
          <a:p>
            <a:pPr fontAlgn="auto">
              <a:spcBef>
                <a:spcPts val="0"/>
              </a:spcBef>
              <a:spcAft>
                <a:spcPts val="0"/>
              </a:spcAft>
              <a:defRPr/>
            </a:pPr>
            <a:r>
              <a:rPr lang="en-AU" b="1" dirty="0">
                <a:solidFill>
                  <a:prstClr val="white"/>
                </a:solidFill>
                <a:latin typeface="Calibri" pitchFamily="34" charset="0"/>
                <a:cs typeface="Arial" pitchFamily="34" charset="0"/>
              </a:rPr>
              <a:t>Thank you</a:t>
            </a:r>
          </a:p>
        </p:txBody>
      </p:sp>
      <p:sp>
        <p:nvSpPr>
          <p:cNvPr id="4" name="Rectangle 3"/>
          <p:cNvSpPr>
            <a:spLocks noChangeArrowheads="1"/>
          </p:cNvSpPr>
          <p:nvPr/>
        </p:nvSpPr>
        <p:spPr bwMode="auto">
          <a:xfrm>
            <a:off x="468313" y="6423025"/>
            <a:ext cx="11001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1400" b="1">
                <a:solidFill>
                  <a:srgbClr val="63513D"/>
                </a:solidFill>
                <a:cs typeface="+mn-cs"/>
              </a:rPr>
              <a:t>latrobe.edu.au</a:t>
            </a:r>
          </a:p>
        </p:txBody>
      </p:sp>
      <p:sp>
        <p:nvSpPr>
          <p:cNvPr id="5" name="Rectangle 4"/>
          <p:cNvSpPr>
            <a:spLocks noChangeArrowheads="1"/>
          </p:cNvSpPr>
          <p:nvPr/>
        </p:nvSpPr>
        <p:spPr bwMode="auto">
          <a:xfrm>
            <a:off x="7596188" y="6483350"/>
            <a:ext cx="11811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defRPr/>
            </a:pPr>
            <a:r>
              <a:rPr lang="en-AU" altLang="en-US" sz="900">
                <a:solidFill>
                  <a:srgbClr val="63513D"/>
                </a:solidFill>
                <a:cs typeface="+mn-cs"/>
              </a:rPr>
              <a:t>CRICOS Provider 00115M</a:t>
            </a:r>
          </a:p>
        </p:txBody>
      </p:sp>
      <p:sp>
        <p:nvSpPr>
          <p:cNvPr id="9" name="Content Placeholder 2"/>
          <p:cNvSpPr>
            <a:spLocks noGrp="1"/>
          </p:cNvSpPr>
          <p:nvPr>
            <p:ph idx="4294967295"/>
          </p:nvPr>
        </p:nvSpPr>
        <p:spPr>
          <a:xfrm>
            <a:off x="468313" y="2708920"/>
            <a:ext cx="8208962" cy="3240980"/>
          </a:xfrm>
        </p:spPr>
        <p:txBody>
          <a:bodyPr>
            <a:normAutofit/>
          </a:bodyPr>
          <a:lstStyle>
            <a:lvl1pPr>
              <a:defRPr/>
            </a:lvl1pPr>
          </a:lstStyle>
          <a:p>
            <a:pPr lvl="0"/>
            <a:r>
              <a:rPr lang="en-US"/>
              <a:t>Click to edit Master text styles</a:t>
            </a:r>
          </a:p>
        </p:txBody>
      </p:sp>
    </p:spTree>
    <p:extLst>
      <p:ext uri="{BB962C8B-B14F-4D97-AF65-F5344CB8AC3E}">
        <p14:creationId xmlns:p14="http://schemas.microsoft.com/office/powerpoint/2010/main" val="1690757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2E2DE4A-7E9B-4896-AB10-0A97D0806A38}" type="datetime1">
              <a:rPr lang="en-US" smtClean="0">
                <a:solidFill>
                  <a:prstClr val="black"/>
                </a:solidFill>
                <a:latin typeface="Times New Roman"/>
                <a:ea typeface="+mn-ea"/>
                <a:cs typeface="+mn-cs"/>
              </a:rPr>
              <a:t>8/19/2020</a:t>
            </a:fld>
            <a:endParaRPr lang="en-AU">
              <a:solidFill>
                <a:prstClr val="black"/>
              </a:solidFill>
              <a:latin typeface="Times New Roman"/>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AU">
              <a:solidFill>
                <a:prstClr val="black"/>
              </a:solidFill>
              <a:latin typeface="Times New Roman"/>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00FB940B-75A5-433A-BF07-8D402E63A100}" type="slidenum">
              <a:rPr lang="en-AU" smtClean="0">
                <a:solidFill>
                  <a:prstClr val="black"/>
                </a:solidFill>
                <a:latin typeface="Times New Roman"/>
                <a:ea typeface="+mn-ea"/>
                <a:cs typeface="+mn-cs"/>
              </a:rPr>
              <a:pPr fontAlgn="auto">
                <a:spcBef>
                  <a:spcPts val="0"/>
                </a:spcBef>
                <a:spcAft>
                  <a:spcPts val="0"/>
                </a:spcAft>
              </a:pPr>
              <a:t>‹#›</a:t>
            </a:fld>
            <a:endParaRPr lang="en-AU">
              <a:solidFill>
                <a:prstClr val="black"/>
              </a:solidFill>
              <a:latin typeface="Times New Roman"/>
              <a:ea typeface="+mn-ea"/>
              <a:cs typeface="+mn-cs"/>
            </a:endParaRPr>
          </a:p>
        </p:txBody>
      </p:sp>
    </p:spTree>
    <p:extLst>
      <p:ext uri="{BB962C8B-B14F-4D97-AF65-F5344CB8AC3E}">
        <p14:creationId xmlns:p14="http://schemas.microsoft.com/office/powerpoint/2010/main" val="2797578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FE432CE8-F57A-42E5-8E6E-C900337CFEB4}" type="datetime1">
              <a:rPr lang="en-US" smtClean="0">
                <a:solidFill>
                  <a:prstClr val="black"/>
                </a:solidFill>
                <a:latin typeface="Times New Roman"/>
                <a:ea typeface="+mn-ea"/>
                <a:cs typeface="+mn-cs"/>
              </a:rPr>
              <a:t>8/19/2020</a:t>
            </a:fld>
            <a:endParaRPr lang="en-AU">
              <a:solidFill>
                <a:prstClr val="black"/>
              </a:solidFill>
              <a:latin typeface="Times New Roman"/>
              <a:ea typeface="+mn-ea"/>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AU">
              <a:solidFill>
                <a:prstClr val="black"/>
              </a:solidFill>
              <a:latin typeface="Times New Roman"/>
              <a:ea typeface="+mn-ea"/>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auto">
              <a:spcBef>
                <a:spcPts val="0"/>
              </a:spcBef>
              <a:spcAft>
                <a:spcPts val="0"/>
              </a:spcAft>
              <a:defRPr/>
            </a:pPr>
            <a:fld id="{8A8AFD02-452D-48A2-BEB6-933DC80A5531}" type="slidenum">
              <a:rPr lang="en-AU">
                <a:solidFill>
                  <a:prstClr val="black"/>
                </a:solidFill>
                <a:latin typeface="Times New Roman"/>
                <a:ea typeface="+mn-ea"/>
                <a:cs typeface="+mn-cs"/>
              </a:rPr>
              <a:pPr fontAlgn="auto">
                <a:spcBef>
                  <a:spcPts val="0"/>
                </a:spcBef>
                <a:spcAft>
                  <a:spcPts val="0"/>
                </a:spcAft>
                <a:defRPr/>
              </a:pPr>
              <a:t>‹#›</a:t>
            </a:fld>
            <a:endParaRPr lang="en-AU">
              <a:solidFill>
                <a:prstClr val="black"/>
              </a:solidFill>
              <a:latin typeface="Times New Roman"/>
              <a:ea typeface="+mn-ea"/>
              <a:cs typeface="+mn-cs"/>
            </a:endParaRPr>
          </a:p>
        </p:txBody>
      </p:sp>
    </p:spTree>
    <p:extLst>
      <p:ext uri="{BB962C8B-B14F-4D97-AF65-F5344CB8AC3E}">
        <p14:creationId xmlns:p14="http://schemas.microsoft.com/office/powerpoint/2010/main" val="35364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7F85245-77D4-47D1-83C4-31A09B3C14B2}"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29370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C76E591-4B3A-4183-AACF-0263E96284F7}"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153387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00BEB3D1-7EEB-4245-BC52-01EBD8A8C021}" type="datetime1">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29549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B8FFCE3-5938-4396-8540-AC48FFA488E5}" type="datetime1">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42811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5AA0E-040B-497D-B37E-9552E0703CA9}" type="datetime1">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8756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8D150D7-5453-4694-8C61-A65E740499F1}"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390025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6D6D920-9A14-464F-9710-4A817F56D455}"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82578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C67B9-BAC2-49EC-B117-3F99CFBA5027}" type="datetime1">
              <a:rPr lang="en-US" smtClean="0"/>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C7560-13D4-9045-9245-A7BFEFA03305}" type="slidenum">
              <a:rPr lang="en-US" smtClean="0"/>
              <a:t>‹#›</a:t>
            </a:fld>
            <a:endParaRPr lang="en-US"/>
          </a:p>
        </p:txBody>
      </p:sp>
    </p:spTree>
    <p:extLst>
      <p:ext uri="{BB962C8B-B14F-4D97-AF65-F5344CB8AC3E}">
        <p14:creationId xmlns:p14="http://schemas.microsoft.com/office/powerpoint/2010/main" val="294433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7"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431800"/>
            <a:ext cx="8207375" cy="836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altLang="en-US"/>
              <a:t>Click here to enter Heading text</a:t>
            </a:r>
          </a:p>
        </p:txBody>
      </p:sp>
      <p:sp>
        <p:nvSpPr>
          <p:cNvPr id="1027" name="Text Placeholder 2"/>
          <p:cNvSpPr>
            <a:spLocks noGrp="1"/>
          </p:cNvSpPr>
          <p:nvPr>
            <p:ph type="body" idx="1"/>
          </p:nvPr>
        </p:nvSpPr>
        <p:spPr bwMode="auto">
          <a:xfrm>
            <a:off x="468313" y="1628775"/>
            <a:ext cx="8207375" cy="4679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here to enter Body text</a:t>
            </a:r>
          </a:p>
          <a:p>
            <a:pPr lvl="1"/>
            <a:r>
              <a:rPr lang="en-US" altLang="en-US"/>
              <a:t>Click here to enter Bullets level 1</a:t>
            </a:r>
          </a:p>
          <a:p>
            <a:pPr lvl="2"/>
            <a:r>
              <a:rPr lang="en-US" altLang="en-US"/>
              <a:t>Click here to enter Bullets level 2</a:t>
            </a:r>
          </a:p>
          <a:p>
            <a:pPr lvl="3"/>
            <a:r>
              <a:rPr lang="en-US" altLang="en-US"/>
              <a:t>Click here to enter Bullet level 3</a:t>
            </a:r>
          </a:p>
          <a:p>
            <a:pPr lvl="0"/>
            <a:r>
              <a:rPr lang="en-US" altLang="en-US"/>
              <a:t>Click here to enter Body text</a:t>
            </a:r>
          </a:p>
        </p:txBody>
      </p:sp>
      <p:sp>
        <p:nvSpPr>
          <p:cNvPr id="10" name="Rectangle 9"/>
          <p:cNvSpPr/>
          <p:nvPr/>
        </p:nvSpPr>
        <p:spPr>
          <a:xfrm>
            <a:off x="468313" y="6480175"/>
            <a:ext cx="8207375" cy="46038"/>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11" name="Slide Number Placeholder 5"/>
          <p:cNvSpPr txBox="1">
            <a:spLocks/>
          </p:cNvSpPr>
          <p:nvPr/>
        </p:nvSpPr>
        <p:spPr>
          <a:xfrm>
            <a:off x="7885113" y="6480175"/>
            <a:ext cx="790575" cy="365125"/>
          </a:xfrm>
          <a:prstGeom prst="rect">
            <a:avLst/>
          </a:prstGeom>
        </p:spPr>
        <p:txBody>
          <a:bodyPr lIns="0" tIns="5400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fontAlgn="auto" hangingPunct="1">
              <a:spcBef>
                <a:spcPts val="0"/>
              </a:spcBef>
              <a:spcAft>
                <a:spcPts val="0"/>
              </a:spcAft>
              <a:defRPr/>
            </a:pPr>
            <a:fld id="{0CEDFFA4-0DC9-474B-8071-E58E05660182}" type="slidenum">
              <a:rPr lang="en-AU" altLang="en-US" sz="1000" smtClean="0">
                <a:solidFill>
                  <a:srgbClr val="7F7F7F"/>
                </a:solidFill>
                <a:cs typeface="Arial" pitchFamily="34" charset="0"/>
              </a:rPr>
              <a:pPr algn="r" eaLnBrk="1" fontAlgn="auto" hangingPunct="1">
                <a:spcBef>
                  <a:spcPts val="0"/>
                </a:spcBef>
                <a:spcAft>
                  <a:spcPts val="0"/>
                </a:spcAft>
                <a:defRPr/>
              </a:pPr>
              <a:t>‹#›</a:t>
            </a:fld>
            <a:endParaRPr lang="en-AU" altLang="en-US" sz="1000">
              <a:solidFill>
                <a:srgbClr val="7F7F7F"/>
              </a:solidFill>
              <a:cs typeface="Arial" pitchFamily="34" charset="0"/>
            </a:endParaRPr>
          </a:p>
        </p:txBody>
      </p:sp>
      <p:sp>
        <p:nvSpPr>
          <p:cNvPr id="12" name="Text Placeholder 16"/>
          <p:cNvSpPr txBox="1">
            <a:spLocks/>
          </p:cNvSpPr>
          <p:nvPr/>
        </p:nvSpPr>
        <p:spPr>
          <a:xfrm>
            <a:off x="468313" y="6480175"/>
            <a:ext cx="7380287" cy="365125"/>
          </a:xfrm>
          <a:prstGeom prst="rect">
            <a:avLst/>
          </a:prstGeom>
        </p:spPr>
        <p:txBody>
          <a:bodyPr lIns="0" tIns="54000" rIns="0" bIns="0"/>
          <a:lstStyle>
            <a:lvl1pPr marL="342900" indent="-342900" algn="l" rtl="0" eaLnBrk="0" fontAlgn="base" hangingPunct="0">
              <a:spcBef>
                <a:spcPts val="600"/>
              </a:spcBef>
              <a:spcAft>
                <a:spcPts val="600"/>
              </a:spcAft>
              <a:buClr>
                <a:schemeClr val="accent2"/>
              </a:buClr>
              <a:defRPr lang="en-AU" sz="1000" kern="1200" dirty="0" smtClean="0">
                <a:solidFill>
                  <a:schemeClr val="bg1">
                    <a:lumMod val="50000"/>
                  </a:schemeClr>
                </a:solidFill>
                <a:latin typeface="Arial" pitchFamily="34" charset="0"/>
                <a:ea typeface="MS PGothic" pitchFamily="34" charset="-128"/>
                <a:cs typeface="Arial" pitchFamily="34" charset="0"/>
              </a:defRPr>
            </a:lvl1pPr>
            <a:lvl2pPr marL="341313" indent="-341313" algn="l" rtl="0" eaLnBrk="0" fontAlgn="base" hangingPunct="0">
              <a:spcBef>
                <a:spcPts val="600"/>
              </a:spcBef>
              <a:spcAft>
                <a:spcPts val="600"/>
              </a:spcAft>
              <a:buClr>
                <a:schemeClr val="accent2"/>
              </a:buClr>
              <a:buFont typeface="Wingdings" pitchFamily="2" charset="2"/>
              <a:buChar char="§"/>
              <a:defRPr lang="en-US" kern="1200" dirty="0">
                <a:solidFill>
                  <a:srgbClr val="63513D"/>
                </a:solidFill>
                <a:latin typeface="Arial" pitchFamily="34" charset="0"/>
                <a:ea typeface="Arial" charset="0"/>
                <a:cs typeface="Arial" pitchFamily="34" charset="0"/>
              </a:defRPr>
            </a:lvl2pPr>
            <a:lvl3pPr marL="863600" indent="-323850" algn="l" rtl="0" eaLnBrk="0" fontAlgn="base" hangingPunct="0">
              <a:spcBef>
                <a:spcPts val="600"/>
              </a:spcBef>
              <a:spcAft>
                <a:spcPts val="600"/>
              </a:spcAft>
              <a:buClr>
                <a:schemeClr val="accent2"/>
              </a:buClr>
              <a:buFont typeface="Arial" pitchFamily="34" charset="0"/>
              <a:buChar char="̶"/>
              <a:defRPr kern="1200">
                <a:solidFill>
                  <a:srgbClr val="63513D"/>
                </a:solidFill>
                <a:latin typeface="Arial"/>
                <a:ea typeface="Arial" charset="0"/>
                <a:cs typeface="Arial"/>
              </a:defRPr>
            </a:lvl3pPr>
            <a:lvl4pPr marL="1281113" indent="-412750" algn="l" rtl="0" eaLnBrk="0" fontAlgn="base" hangingPunct="0">
              <a:spcBef>
                <a:spcPts val="600"/>
              </a:spcBef>
              <a:spcAft>
                <a:spcPct val="0"/>
              </a:spcAft>
              <a:buClr>
                <a:srgbClr val="AB2328"/>
              </a:buClr>
              <a:buFont typeface="Courier New" pitchFamily="49" charset="0"/>
              <a:buChar char="o"/>
              <a:defRPr kern="1200">
                <a:solidFill>
                  <a:srgbClr val="63513D"/>
                </a:solidFill>
                <a:latin typeface="Arial"/>
                <a:ea typeface="Arial"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AB2328"/>
              </a:buClr>
              <a:defRPr/>
            </a:pPr>
            <a:r>
              <a:rPr lang="en-US">
                <a:solidFill>
                  <a:prstClr val="white">
                    <a:lumMod val="50000"/>
                  </a:prstClr>
                </a:solidFill>
                <a:latin typeface="Calibri" pitchFamily="34" charset="0"/>
              </a:rPr>
              <a:t>La Trobe University</a:t>
            </a:r>
          </a:p>
        </p:txBody>
      </p:sp>
    </p:spTree>
    <p:extLst>
      <p:ext uri="{BB962C8B-B14F-4D97-AF65-F5344CB8AC3E}">
        <p14:creationId xmlns:p14="http://schemas.microsoft.com/office/powerpoint/2010/main" val="17582300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dt="0"/>
  <p:txStyles>
    <p:titleStyle>
      <a:lvl1pPr algn="l" rtl="0" eaLnBrk="1" fontAlgn="base" hangingPunct="1">
        <a:spcBef>
          <a:spcPct val="0"/>
        </a:spcBef>
        <a:spcAft>
          <a:spcPct val="0"/>
        </a:spcAft>
        <a:defRPr sz="2400" kern="1200">
          <a:solidFill>
            <a:srgbClr val="AB2328"/>
          </a:solidFill>
          <a:latin typeface="Calibri" pitchFamily="34" charset="0"/>
          <a:ea typeface="MS PGothic" pitchFamily="34" charset="-128"/>
          <a:cs typeface="Arial" pitchFamily="34" charset="0"/>
        </a:defRPr>
      </a:lvl1pPr>
      <a:lvl2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2pPr>
      <a:lvl3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3pPr>
      <a:lvl4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4pPr>
      <a:lvl5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5pPr>
      <a:lvl6pPr marL="457200" algn="l" rtl="0" eaLnBrk="1" fontAlgn="base" hangingPunct="1">
        <a:spcBef>
          <a:spcPct val="0"/>
        </a:spcBef>
        <a:spcAft>
          <a:spcPct val="0"/>
        </a:spcAft>
        <a:defRPr sz="2400">
          <a:solidFill>
            <a:srgbClr val="AB2328"/>
          </a:solidFill>
          <a:latin typeface="Arial" charset="0"/>
          <a:cs typeface="Arial" charset="0"/>
        </a:defRPr>
      </a:lvl6pPr>
      <a:lvl7pPr marL="914400" algn="l" rtl="0" eaLnBrk="1" fontAlgn="base" hangingPunct="1">
        <a:spcBef>
          <a:spcPct val="0"/>
        </a:spcBef>
        <a:spcAft>
          <a:spcPct val="0"/>
        </a:spcAft>
        <a:defRPr sz="2400">
          <a:solidFill>
            <a:srgbClr val="AB2328"/>
          </a:solidFill>
          <a:latin typeface="Arial" charset="0"/>
          <a:cs typeface="Arial" charset="0"/>
        </a:defRPr>
      </a:lvl7pPr>
      <a:lvl8pPr marL="1371600" algn="l" rtl="0" eaLnBrk="1" fontAlgn="base" hangingPunct="1">
        <a:spcBef>
          <a:spcPct val="0"/>
        </a:spcBef>
        <a:spcAft>
          <a:spcPct val="0"/>
        </a:spcAft>
        <a:defRPr sz="2400">
          <a:solidFill>
            <a:srgbClr val="AB2328"/>
          </a:solidFill>
          <a:latin typeface="Arial" charset="0"/>
          <a:cs typeface="Arial" charset="0"/>
        </a:defRPr>
      </a:lvl8pPr>
      <a:lvl9pPr marL="1828800" algn="l" rtl="0" eaLnBrk="1" fontAlgn="base" hangingPunct="1">
        <a:spcBef>
          <a:spcPct val="0"/>
        </a:spcBef>
        <a:spcAft>
          <a:spcPct val="0"/>
        </a:spcAft>
        <a:defRPr sz="2400">
          <a:solidFill>
            <a:srgbClr val="AB2328"/>
          </a:solidFill>
          <a:latin typeface="Arial" charset="0"/>
          <a:cs typeface="Arial" charset="0"/>
        </a:defRPr>
      </a:lvl9pPr>
    </p:titleStyle>
    <p:bodyStyle>
      <a:lvl1pPr marL="342900" indent="-342900" algn="l" rtl="0" eaLnBrk="1" fontAlgn="base" hangingPunct="1">
        <a:spcBef>
          <a:spcPts val="600"/>
        </a:spcBef>
        <a:spcAft>
          <a:spcPts val="600"/>
        </a:spcAft>
        <a:buClr>
          <a:schemeClr val="accent2"/>
        </a:buClr>
        <a:defRPr lang="en-US" kern="1200">
          <a:solidFill>
            <a:srgbClr val="63513D"/>
          </a:solidFill>
          <a:latin typeface="Calibri" pitchFamily="34" charset="0"/>
          <a:ea typeface="MS PGothic" pitchFamily="34" charset="-128"/>
          <a:cs typeface="Arial" pitchFamily="34" charset="0"/>
        </a:defRPr>
      </a:lvl1pPr>
      <a:lvl2pPr marL="285750" indent="-285750" algn="l" rtl="0" eaLnBrk="1" fontAlgn="base" hangingPunct="1">
        <a:spcBef>
          <a:spcPts val="600"/>
        </a:spcBef>
        <a:spcAft>
          <a:spcPts val="600"/>
        </a:spcAft>
        <a:buClr>
          <a:schemeClr val="accent2"/>
        </a:buClr>
        <a:buFont typeface="Wingdings" pitchFamily="2" charset="2"/>
        <a:buChar char="§"/>
        <a:defRPr lang="en-US" kern="1200" dirty="0">
          <a:solidFill>
            <a:srgbClr val="63513D"/>
          </a:solidFill>
          <a:latin typeface="Calibri" pitchFamily="34" charset="0"/>
          <a:ea typeface="Arial" charset="0"/>
          <a:cs typeface="Arial" pitchFamily="34" charset="0"/>
        </a:defRPr>
      </a:lvl2pPr>
      <a:lvl3pPr marL="863600" indent="-323850" algn="l" rtl="0" eaLnBrk="1" fontAlgn="base" hangingPunct="1">
        <a:spcBef>
          <a:spcPts val="600"/>
        </a:spcBef>
        <a:spcAft>
          <a:spcPts val="600"/>
        </a:spcAft>
        <a:buClr>
          <a:schemeClr val="accent2"/>
        </a:buClr>
        <a:buFont typeface="Arial" pitchFamily="34" charset="0"/>
        <a:buChar char="̶"/>
        <a:defRPr kern="1200">
          <a:solidFill>
            <a:srgbClr val="63513D"/>
          </a:solidFill>
          <a:latin typeface="Calibri" pitchFamily="34" charset="0"/>
          <a:ea typeface="Arial" charset="0"/>
          <a:cs typeface="Arial"/>
        </a:defRPr>
      </a:lvl3pPr>
      <a:lvl4pPr marL="1281113" indent="-412750" algn="l" rtl="0" eaLnBrk="1" fontAlgn="base" hangingPunct="1">
        <a:spcBef>
          <a:spcPts val="600"/>
        </a:spcBef>
        <a:spcAft>
          <a:spcPct val="0"/>
        </a:spcAft>
        <a:buClr>
          <a:srgbClr val="AB2328"/>
        </a:buClr>
        <a:buFont typeface="Courier New" pitchFamily="49" charset="0"/>
        <a:buChar char="o"/>
        <a:defRPr kern="1200">
          <a:solidFill>
            <a:srgbClr val="63513D"/>
          </a:solidFill>
          <a:latin typeface="Calibri" pitchFamily="34" charset="0"/>
          <a:ea typeface="Arial" charset="0"/>
          <a:cs typeface="Arial"/>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amahon.t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9779"/>
            <a:ext cx="7772400" cy="1470025"/>
          </a:xfrm>
        </p:spPr>
        <p:txBody>
          <a:bodyPr>
            <a:normAutofit fontScale="90000"/>
          </a:bodyPr>
          <a:lstStyle/>
          <a:p>
            <a:br>
              <a:rPr lang="en-US" dirty="0"/>
            </a:br>
            <a:r>
              <a:rPr lang="en-US" sz="4900" dirty="0"/>
              <a:t>Definitions</a:t>
            </a:r>
            <a:br>
              <a:rPr lang="en-US" sz="4900" dirty="0"/>
            </a:br>
            <a:r>
              <a:rPr lang="en-US" sz="4900" dirty="0"/>
              <a:t>Prevalence</a:t>
            </a:r>
            <a:br>
              <a:rPr lang="en-US" sz="4900" dirty="0"/>
            </a:br>
            <a:r>
              <a:rPr lang="en-US" sz="4900" dirty="0"/>
              <a:t>Vulnerable groups</a:t>
            </a:r>
            <a:br>
              <a:rPr lang="en-US" dirty="0"/>
            </a:br>
            <a:endParaRPr lang="en-US" dirty="0"/>
          </a:p>
        </p:txBody>
      </p:sp>
      <p:sp>
        <p:nvSpPr>
          <p:cNvPr id="3" name="Subtitle 2"/>
          <p:cNvSpPr>
            <a:spLocks noGrp="1"/>
          </p:cNvSpPr>
          <p:nvPr>
            <p:ph type="subTitle" idx="1"/>
          </p:nvPr>
        </p:nvSpPr>
        <p:spPr>
          <a:xfrm>
            <a:off x="1371600" y="4206834"/>
            <a:ext cx="6400800" cy="1752600"/>
          </a:xfrm>
        </p:spPr>
        <p:txBody>
          <a:bodyPr/>
          <a:lstStyle/>
          <a:p>
            <a:r>
              <a:rPr lang="en-US" dirty="0"/>
              <a:t>Module 1</a:t>
            </a:r>
          </a:p>
        </p:txBody>
      </p:sp>
    </p:spTree>
    <p:extLst>
      <p:ext uri="{BB962C8B-B14F-4D97-AF65-F5344CB8AC3E}">
        <p14:creationId xmlns:p14="http://schemas.microsoft.com/office/powerpoint/2010/main" val="159493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284662"/>
            <a:ext cx="9144000" cy="3005138"/>
          </a:xfrm>
          <a:prstGeom prst="rect">
            <a:avLst/>
          </a:prstGeom>
        </p:spPr>
      </p:pic>
      <p:sp>
        <p:nvSpPr>
          <p:cNvPr id="3" name="Text Placeholder 2"/>
          <p:cNvSpPr>
            <a:spLocks noGrp="1"/>
          </p:cNvSpPr>
          <p:nvPr>
            <p:ph type="body" sz="quarter" idx="14"/>
          </p:nvPr>
        </p:nvSpPr>
        <p:spPr>
          <a:xfrm>
            <a:off x="296141" y="152400"/>
            <a:ext cx="8503372" cy="1206500"/>
          </a:xfrm>
        </p:spPr>
        <p:txBody>
          <a:bodyPr>
            <a:noAutofit/>
          </a:bodyPr>
          <a:lstStyle/>
          <a:p>
            <a:pPr algn="ctr"/>
            <a:r>
              <a:rPr lang="en-AU" sz="3200" dirty="0"/>
              <a:t>Types of intimate partner violence and prevalence in Timor-Leste</a:t>
            </a:r>
          </a:p>
        </p:txBody>
      </p:sp>
    </p:spTree>
    <p:extLst>
      <p:ext uri="{BB962C8B-B14F-4D97-AF65-F5344CB8AC3E}">
        <p14:creationId xmlns:p14="http://schemas.microsoft.com/office/powerpoint/2010/main" val="177285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What is sexual assault?</a:t>
            </a:r>
            <a:endParaRPr lang="en-AU"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457200" y="1417638"/>
            <a:ext cx="7620000" cy="4983162"/>
          </a:xfrm>
        </p:spPr>
        <p:txBody>
          <a:bodyPr>
            <a:normAutofit fontScale="92500"/>
          </a:bodyPr>
          <a:lstStyle/>
          <a:p>
            <a:pPr>
              <a:lnSpc>
                <a:spcPct val="90000"/>
              </a:lnSpc>
            </a:pPr>
            <a:r>
              <a:rPr lang="en-US" altLang="en-US" dirty="0"/>
              <a:t>Forcing someone to have sex or participate in sexual acts when they don’t want to </a:t>
            </a:r>
          </a:p>
          <a:p>
            <a:pPr>
              <a:lnSpc>
                <a:spcPct val="90000"/>
              </a:lnSpc>
            </a:pPr>
            <a:r>
              <a:rPr lang="en-US" altLang="en-US" dirty="0"/>
              <a:t>Can include </a:t>
            </a:r>
            <a:r>
              <a:rPr lang="en-US" altLang="en-US" b="1" dirty="0"/>
              <a:t>pressuring</a:t>
            </a:r>
            <a:r>
              <a:rPr lang="en-US" altLang="en-US" dirty="0"/>
              <a:t> someone to:</a:t>
            </a:r>
          </a:p>
          <a:p>
            <a:pPr lvl="1"/>
            <a:r>
              <a:rPr lang="en-US" altLang="en-US" sz="3200" dirty="0"/>
              <a:t>have sex by threatening them</a:t>
            </a:r>
          </a:p>
          <a:p>
            <a:pPr lvl="1"/>
            <a:r>
              <a:rPr lang="en-US" altLang="en-US" sz="3200" dirty="0"/>
              <a:t>touch someone’s genitals </a:t>
            </a:r>
          </a:p>
          <a:p>
            <a:pPr lvl="1"/>
            <a:r>
              <a:rPr lang="en-US" altLang="en-US" sz="3200" dirty="0"/>
              <a:t>get someone to touch to their genitals</a:t>
            </a:r>
          </a:p>
          <a:p>
            <a:pPr lvl="1"/>
            <a:r>
              <a:rPr lang="en-US" altLang="en-US" sz="3200" dirty="0"/>
              <a:t>show parts of their body</a:t>
            </a:r>
          </a:p>
          <a:p>
            <a:pPr lvl="1"/>
            <a:r>
              <a:rPr lang="en-US" altLang="en-US" sz="3200" dirty="0"/>
              <a:t>do sexual acts with other people watching</a:t>
            </a:r>
          </a:p>
          <a:p>
            <a:pPr lvl="1"/>
            <a:r>
              <a:rPr lang="en-US" altLang="en-US" sz="3200" dirty="0"/>
              <a:t>watch pornography</a:t>
            </a:r>
          </a:p>
          <a:p>
            <a:pPr>
              <a:lnSpc>
                <a:spcPct val="90000"/>
              </a:lnSpc>
            </a:pPr>
            <a:endParaRPr lang="en-US" altLang="en-US" dirty="0"/>
          </a:p>
          <a:p>
            <a:pPr>
              <a:lnSpc>
                <a:spcPct val="90000"/>
              </a:lnSpc>
            </a:pPr>
            <a:endParaRPr lang="en-US" altLang="en-US" sz="28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200014" y="6416831"/>
            <a:ext cx="1754372" cy="246221"/>
          </a:xfrm>
          <a:prstGeom prst="rect">
            <a:avLst/>
          </a:prstGeom>
          <a:noFill/>
        </p:spPr>
        <p:txBody>
          <a:bodyPr wrap="square" rtlCol="0">
            <a:spAutoFit/>
          </a:bodyPr>
          <a:lstStyle/>
          <a:p>
            <a:r>
              <a:rPr lang="en-AU" sz="1000" dirty="0"/>
              <a:t>Source: 2010 DHS</a:t>
            </a:r>
          </a:p>
        </p:txBody>
      </p:sp>
    </p:spTree>
    <p:extLst>
      <p:ext uri="{BB962C8B-B14F-4D97-AF65-F5344CB8AC3E}">
        <p14:creationId xmlns:p14="http://schemas.microsoft.com/office/powerpoint/2010/main" val="345810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79406"/>
          </a:xfrm>
        </p:spPr>
        <p:txBody>
          <a:bodyPr/>
          <a:lstStyle/>
          <a:p>
            <a:r>
              <a:rPr lang="en-AU" dirty="0"/>
              <a:t>Sexual assault</a:t>
            </a:r>
          </a:p>
        </p:txBody>
      </p:sp>
      <p:sp>
        <p:nvSpPr>
          <p:cNvPr id="5" name="TextBox 4"/>
          <p:cNvSpPr txBox="1"/>
          <p:nvPr/>
        </p:nvSpPr>
        <p:spPr>
          <a:xfrm>
            <a:off x="7549117" y="6516348"/>
            <a:ext cx="1137683" cy="246221"/>
          </a:xfrm>
          <a:prstGeom prst="rect">
            <a:avLst/>
          </a:prstGeom>
          <a:noFill/>
        </p:spPr>
        <p:txBody>
          <a:bodyPr wrap="square" rtlCol="0">
            <a:spAutoFit/>
          </a:bodyPr>
          <a:lstStyle/>
          <a:p>
            <a:r>
              <a:rPr lang="en-AU" sz="1000" dirty="0"/>
              <a:t>Source: 2016 DHS</a:t>
            </a:r>
          </a:p>
        </p:txBody>
      </p:sp>
      <p:graphicFrame>
        <p:nvGraphicFramePr>
          <p:cNvPr id="6" name="Chart 5"/>
          <p:cNvGraphicFramePr>
            <a:graphicFrameLocks/>
          </p:cNvGraphicFramePr>
          <p:nvPr>
            <p:extLst>
              <p:ext uri="{D42A27DB-BD31-4B8C-83A1-F6EECF244321}">
                <p14:modId xmlns:p14="http://schemas.microsoft.com/office/powerpoint/2010/main" val="2211422136"/>
              </p:ext>
            </p:extLst>
          </p:nvPr>
        </p:nvGraphicFramePr>
        <p:xfrm>
          <a:off x="457200" y="1460500"/>
          <a:ext cx="8229600" cy="48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89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child abuse?</a:t>
            </a:r>
            <a:endParaRPr lang="en-AU" dirty="0"/>
          </a:p>
        </p:txBody>
      </p:sp>
      <p:sp>
        <p:nvSpPr>
          <p:cNvPr id="3" name="Content Placeholder 2"/>
          <p:cNvSpPr>
            <a:spLocks noGrp="1"/>
          </p:cNvSpPr>
          <p:nvPr>
            <p:ph idx="1"/>
          </p:nvPr>
        </p:nvSpPr>
        <p:spPr>
          <a:xfrm>
            <a:off x="713508" y="1565564"/>
            <a:ext cx="7696201" cy="4606636"/>
          </a:xfrm>
        </p:spPr>
        <p:txBody>
          <a:bodyPr>
            <a:noAutofit/>
          </a:bodyPr>
          <a:lstStyle/>
          <a:p>
            <a:r>
              <a:rPr lang="en-US" sz="3600" dirty="0">
                <a:cs typeface="Times New Roman" panose="02020603050405020304" pitchFamily="18" charset="0"/>
              </a:rPr>
              <a:t>Physical, emotional, psychological or sexual mistreatment of children </a:t>
            </a:r>
          </a:p>
          <a:p>
            <a:r>
              <a:rPr lang="en-US" sz="3600" dirty="0">
                <a:cs typeface="Times New Roman" panose="02020603050405020304" pitchFamily="18" charset="0"/>
              </a:rPr>
              <a:t>Neglect and abandonment</a:t>
            </a:r>
          </a:p>
          <a:p>
            <a:r>
              <a:rPr lang="en-AU" sz="3600" dirty="0">
                <a:cs typeface="Times New Roman" panose="02020603050405020304" pitchFamily="18" charset="0"/>
              </a:rPr>
              <a:t>Sexual abuse often occurs with manipulation by the adult</a:t>
            </a:r>
          </a:p>
          <a:p>
            <a:r>
              <a:rPr lang="en-US" sz="3600" dirty="0">
                <a:cs typeface="Times New Roman" panose="02020603050405020304" pitchFamily="18" charset="0"/>
              </a:rPr>
              <a:t>Commonly by a member of the child’s family (incest)</a:t>
            </a:r>
          </a:p>
        </p:txBody>
      </p:sp>
    </p:spTree>
    <p:extLst>
      <p:ext uri="{BB962C8B-B14F-4D97-AF65-F5344CB8AC3E}">
        <p14:creationId xmlns:p14="http://schemas.microsoft.com/office/powerpoint/2010/main" val="214881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Child abuse in Timor-Leste</a:t>
            </a:r>
          </a:p>
        </p:txBody>
      </p:sp>
      <p:pic>
        <p:nvPicPr>
          <p:cNvPr id="6" name="Content Placeholder 5"/>
          <p:cNvPicPr>
            <a:picLocks noGrp="1" noChangeAspect="1"/>
          </p:cNvPicPr>
          <p:nvPr>
            <p:ph idx="1"/>
          </p:nvPr>
        </p:nvPicPr>
        <p:blipFill>
          <a:blip r:embed="rId3"/>
          <a:stretch>
            <a:fillRect/>
          </a:stretch>
        </p:blipFill>
        <p:spPr>
          <a:xfrm>
            <a:off x="770021" y="1527327"/>
            <a:ext cx="7688179" cy="4621087"/>
          </a:xfrm>
          <a:prstGeom prst="rect">
            <a:avLst/>
          </a:prstGeom>
        </p:spPr>
      </p:pic>
      <p:sp>
        <p:nvSpPr>
          <p:cNvPr id="7" name="TextBox 6"/>
          <p:cNvSpPr txBox="1"/>
          <p:nvPr/>
        </p:nvSpPr>
        <p:spPr>
          <a:xfrm>
            <a:off x="6857033" y="6258103"/>
            <a:ext cx="1733107" cy="246221"/>
          </a:xfrm>
          <a:prstGeom prst="rect">
            <a:avLst/>
          </a:prstGeom>
          <a:noFill/>
        </p:spPr>
        <p:txBody>
          <a:bodyPr wrap="square" rtlCol="0">
            <a:spAutoFit/>
          </a:bodyPr>
          <a:lstStyle/>
          <a:p>
            <a:r>
              <a:rPr lang="en-AU" sz="1000" dirty="0"/>
              <a:t>Source: 2016 </a:t>
            </a:r>
            <a:r>
              <a:rPr lang="en-AU" sz="1000" dirty="0" err="1"/>
              <a:t>Nabilan</a:t>
            </a:r>
            <a:r>
              <a:rPr lang="en-AU" sz="1000" dirty="0"/>
              <a:t> Survey</a:t>
            </a:r>
          </a:p>
        </p:txBody>
      </p:sp>
    </p:spTree>
    <p:extLst>
      <p:ext uri="{BB962C8B-B14F-4D97-AF65-F5344CB8AC3E}">
        <p14:creationId xmlns:p14="http://schemas.microsoft.com/office/powerpoint/2010/main" val="319922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Identifying child abuse</a:t>
            </a:r>
          </a:p>
        </p:txBody>
      </p:sp>
      <p:sp>
        <p:nvSpPr>
          <p:cNvPr id="3" name="Content Placeholder 2"/>
          <p:cNvSpPr>
            <a:spLocks noGrp="1"/>
          </p:cNvSpPr>
          <p:nvPr>
            <p:ph idx="1"/>
          </p:nvPr>
        </p:nvSpPr>
        <p:spPr/>
        <p:txBody>
          <a:bodyPr/>
          <a:lstStyle/>
          <a:p>
            <a:pPr marL="514350" indent="-514350">
              <a:buFont typeface="+mj-lt"/>
              <a:buAutoNum type="arabicPeriod"/>
            </a:pPr>
            <a:r>
              <a:rPr lang="en-AU" i="1" dirty="0"/>
              <a:t>Break into groups</a:t>
            </a:r>
          </a:p>
          <a:p>
            <a:pPr marL="514350" indent="-514350">
              <a:buFont typeface="+mj-lt"/>
              <a:buAutoNum type="arabicPeriod"/>
            </a:pPr>
            <a:r>
              <a:rPr lang="en-AU" i="1" dirty="0"/>
              <a:t>Read the scenarios on the handout and decide whether each one is child abuse, child neglect or acceptable discipline</a:t>
            </a:r>
          </a:p>
          <a:p>
            <a:pPr marL="514350" indent="-514350">
              <a:buFont typeface="+mj-lt"/>
              <a:buAutoNum type="arabicPeriod"/>
            </a:pPr>
            <a:r>
              <a:rPr lang="en-AU" i="1" dirty="0"/>
              <a:t>What are the possible effects on the child?</a:t>
            </a:r>
          </a:p>
          <a:p>
            <a:pPr marL="514350" indent="-514350">
              <a:buFont typeface="+mj-lt"/>
              <a:buAutoNum type="arabicPeriod"/>
            </a:pPr>
            <a:r>
              <a:rPr lang="en-AU" i="1" dirty="0"/>
              <a:t>What should be done in each case?</a:t>
            </a:r>
          </a:p>
          <a:p>
            <a:pPr marL="514350" indent="-514350">
              <a:buFont typeface="+mj-lt"/>
              <a:buAutoNum type="arabicPeriod"/>
            </a:pPr>
            <a:r>
              <a:rPr lang="en-AU" i="1" dirty="0"/>
              <a:t>Present back one of your answers to the class</a:t>
            </a:r>
          </a:p>
          <a:p>
            <a:endParaRPr lang="en-AU" dirty="0"/>
          </a:p>
        </p:txBody>
      </p:sp>
    </p:spTree>
    <p:extLst>
      <p:ext uri="{BB962C8B-B14F-4D97-AF65-F5344CB8AC3E}">
        <p14:creationId xmlns:p14="http://schemas.microsoft.com/office/powerpoint/2010/main" val="397252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6863" y="1506539"/>
            <a:ext cx="8759558" cy="4278800"/>
          </a:xfrm>
          <a:solidFill>
            <a:schemeClr val="bg1"/>
          </a:solidFill>
        </p:spPr>
        <p:txBody>
          <a:bodyPr>
            <a:normAutofit/>
          </a:bodyPr>
          <a:lstStyle/>
          <a:p>
            <a:r>
              <a:rPr lang="en-US" sz="2000" dirty="0"/>
              <a:t>Majority of women who have experienced violence said it occurred 3 or more times</a:t>
            </a:r>
          </a:p>
          <a:p>
            <a:r>
              <a:rPr lang="en-US" sz="2000" dirty="0"/>
              <a:t>Most violence is severe and frequent</a:t>
            </a:r>
            <a:endParaRPr lang="en-AU" sz="2000" dirty="0"/>
          </a:p>
        </p:txBody>
      </p:sp>
      <p:sp>
        <p:nvSpPr>
          <p:cNvPr id="3" name="Text Placeholder 2"/>
          <p:cNvSpPr>
            <a:spLocks noGrp="1"/>
          </p:cNvSpPr>
          <p:nvPr>
            <p:ph type="body" sz="quarter" idx="14"/>
          </p:nvPr>
        </p:nvSpPr>
        <p:spPr/>
        <p:txBody>
          <a:bodyPr>
            <a:normAutofit fontScale="70000" lnSpcReduction="20000"/>
          </a:bodyPr>
          <a:lstStyle/>
          <a:p>
            <a:r>
              <a:rPr lang="en-US" b="1" dirty="0"/>
              <a:t>Frequency of violence from a husband/boyfriend</a:t>
            </a:r>
            <a:endParaRPr lang="en-AU" dirty="0"/>
          </a:p>
        </p:txBody>
      </p:sp>
      <p:graphicFrame>
        <p:nvGraphicFramePr>
          <p:cNvPr id="8" name="Chart 7"/>
          <p:cNvGraphicFramePr/>
          <p:nvPr/>
        </p:nvGraphicFramePr>
        <p:xfrm>
          <a:off x="1155148" y="2824480"/>
          <a:ext cx="7379252"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533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CYCLE OF VIOLENCE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573" y="0"/>
            <a:ext cx="5143500" cy="6858000"/>
          </a:xfrm>
          <a:prstGeom prst="rect">
            <a:avLst/>
          </a:prstGeom>
        </p:spPr>
      </p:pic>
    </p:spTree>
    <p:extLst>
      <p:ext uri="{BB962C8B-B14F-4D97-AF65-F5344CB8AC3E}">
        <p14:creationId xmlns:p14="http://schemas.microsoft.com/office/powerpoint/2010/main" val="272525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024"/>
            <a:ext cx="8229600" cy="1143000"/>
          </a:xfrm>
        </p:spPr>
        <p:txBody>
          <a:bodyPr>
            <a:normAutofit fontScale="90000"/>
          </a:bodyPr>
          <a:lstStyle/>
          <a:p>
            <a:r>
              <a:rPr lang="en-AU" sz="4900" dirty="0"/>
              <a:t>Activity: Vulnerable groups</a:t>
            </a:r>
            <a:br>
              <a:rPr lang="en-AU" dirty="0"/>
            </a:br>
            <a:endParaRPr lang="en-AU" dirty="0"/>
          </a:p>
        </p:txBody>
      </p:sp>
      <p:sp>
        <p:nvSpPr>
          <p:cNvPr id="5" name="Content Placeholder 4"/>
          <p:cNvSpPr>
            <a:spLocks noGrp="1"/>
          </p:cNvSpPr>
          <p:nvPr>
            <p:ph idx="1"/>
          </p:nvPr>
        </p:nvSpPr>
        <p:spPr/>
        <p:txBody>
          <a:bodyPr>
            <a:normAutofit/>
          </a:bodyPr>
          <a:lstStyle/>
          <a:p>
            <a:pPr marL="742950" indent="-742950">
              <a:buFont typeface="+mj-lt"/>
              <a:buAutoNum type="arabicPeriod"/>
            </a:pPr>
            <a:r>
              <a:rPr lang="en-AU" sz="4000" i="1" dirty="0"/>
              <a:t>Break into pairs</a:t>
            </a:r>
          </a:p>
          <a:p>
            <a:pPr marL="742950" indent="-742950">
              <a:buFont typeface="+mj-lt"/>
              <a:buAutoNum type="arabicPeriod"/>
            </a:pPr>
            <a:r>
              <a:rPr lang="en-AU" sz="4000" i="1" dirty="0"/>
              <a:t>List who is most vulnerable to violence in our communities?</a:t>
            </a:r>
          </a:p>
          <a:p>
            <a:pPr marL="742950" indent="-742950">
              <a:buFont typeface="+mj-lt"/>
              <a:buAutoNum type="arabicPeriod"/>
            </a:pPr>
            <a:r>
              <a:rPr lang="en-AU" sz="4000" i="1" dirty="0"/>
              <a:t>Share one group that you believe is more vulnerable and why</a:t>
            </a:r>
          </a:p>
        </p:txBody>
      </p:sp>
    </p:spTree>
    <p:extLst>
      <p:ext uri="{BB962C8B-B14F-4D97-AF65-F5344CB8AC3E}">
        <p14:creationId xmlns:p14="http://schemas.microsoft.com/office/powerpoint/2010/main" val="159940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Who is most vulnerable to domestic and sexual violence in Timor-Leste?</a:t>
            </a:r>
          </a:p>
        </p:txBody>
      </p:sp>
      <p:sp>
        <p:nvSpPr>
          <p:cNvPr id="6" name="Text Placeholder 5"/>
          <p:cNvSpPr>
            <a:spLocks noGrp="1"/>
          </p:cNvSpPr>
          <p:nvPr>
            <p:ph type="body" idx="1"/>
          </p:nvPr>
        </p:nvSpPr>
        <p:spPr>
          <a:xfrm>
            <a:off x="468314" y="1779123"/>
            <a:ext cx="8059160" cy="4152445"/>
          </a:xfrm>
        </p:spPr>
        <p:txBody>
          <a:bodyPr>
            <a:normAutofit fontScale="85000" lnSpcReduction="20000"/>
          </a:bodyPr>
          <a:lstStyle/>
          <a:p>
            <a:r>
              <a:rPr lang="en-AU" sz="3900" dirty="0"/>
              <a:t>Women </a:t>
            </a:r>
          </a:p>
          <a:p>
            <a:r>
              <a:rPr lang="en-AU" sz="3900" dirty="0"/>
              <a:t>Children </a:t>
            </a:r>
          </a:p>
          <a:p>
            <a:r>
              <a:rPr lang="en-AU" sz="3900" dirty="0"/>
              <a:t>People with a disability </a:t>
            </a:r>
          </a:p>
          <a:p>
            <a:r>
              <a:rPr lang="en-AU" sz="3900" dirty="0"/>
              <a:t>Formerly married women (abandoned, separated, widowed) </a:t>
            </a:r>
          </a:p>
          <a:p>
            <a:r>
              <a:rPr lang="en-AU" sz="3900" dirty="0"/>
              <a:t>Pregnant women</a:t>
            </a:r>
          </a:p>
          <a:p>
            <a:r>
              <a:rPr lang="en-AU" sz="3900" dirty="0"/>
              <a:t>Gay, lesbian and transgender people</a:t>
            </a:r>
          </a:p>
          <a:p>
            <a:r>
              <a:rPr lang="en-AU" sz="3900" dirty="0"/>
              <a:t>Women with HIV/Aids</a:t>
            </a:r>
          </a:p>
          <a:p>
            <a:endParaRPr lang="en-AU" sz="3900" dirty="0"/>
          </a:p>
          <a:p>
            <a:pPr lvl="0"/>
            <a:endParaRPr lang="en-AU" sz="3800" i="1" dirty="0">
              <a:latin typeface="Calibri" panose="020F0502020204030204" pitchFamily="34" charset="0"/>
              <a:ea typeface="Times New Roman" panose="02020603050405020304" pitchFamily="18" charset="0"/>
              <a:cs typeface="Times New Roman" panose="02020603050405020304" pitchFamily="18" charset="0"/>
            </a:endParaRPr>
          </a:p>
          <a:p>
            <a:pPr lvl="0"/>
            <a:endParaRPr lang="en-AU" dirty="0"/>
          </a:p>
          <a:p>
            <a:endParaRPr lang="en-AU" dirty="0"/>
          </a:p>
          <a:p>
            <a:endParaRPr lang="en-AU" dirty="0"/>
          </a:p>
          <a:p>
            <a:endParaRPr lang="en-AU" dirty="0"/>
          </a:p>
        </p:txBody>
      </p:sp>
      <p:sp>
        <p:nvSpPr>
          <p:cNvPr id="8" name="TextBox 7"/>
          <p:cNvSpPr txBox="1"/>
          <p:nvPr/>
        </p:nvSpPr>
        <p:spPr>
          <a:xfrm>
            <a:off x="5846618" y="6264956"/>
            <a:ext cx="3191874" cy="246221"/>
          </a:xfrm>
          <a:prstGeom prst="rect">
            <a:avLst/>
          </a:prstGeom>
          <a:noFill/>
        </p:spPr>
        <p:txBody>
          <a:bodyPr wrap="square" rtlCol="0">
            <a:spAutoFit/>
          </a:bodyPr>
          <a:lstStyle/>
          <a:p>
            <a:r>
              <a:rPr lang="en-AU" sz="1000" dirty="0"/>
              <a:t>Source of statistics: 2016 </a:t>
            </a:r>
            <a:r>
              <a:rPr lang="en-AU" sz="1000" dirty="0" err="1"/>
              <a:t>Nabilan</a:t>
            </a:r>
            <a:r>
              <a:rPr lang="en-AU" sz="1000" dirty="0"/>
              <a:t> survey &amp; 2010 DHS </a:t>
            </a:r>
          </a:p>
        </p:txBody>
      </p:sp>
    </p:spTree>
    <p:extLst>
      <p:ext uri="{BB962C8B-B14F-4D97-AF65-F5344CB8AC3E}">
        <p14:creationId xmlns:p14="http://schemas.microsoft.com/office/powerpoint/2010/main" val="80881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Course competencies</a:t>
            </a:r>
          </a:p>
        </p:txBody>
      </p:sp>
      <p:sp>
        <p:nvSpPr>
          <p:cNvPr id="3" name="Content Placeholder 2"/>
          <p:cNvSpPr>
            <a:spLocks noGrp="1"/>
          </p:cNvSpPr>
          <p:nvPr>
            <p:ph idx="1"/>
          </p:nvPr>
        </p:nvSpPr>
        <p:spPr/>
        <p:txBody>
          <a:bodyPr>
            <a:normAutofit fontScale="85000" lnSpcReduction="10000"/>
          </a:bodyPr>
          <a:lstStyle/>
          <a:p>
            <a:pPr marL="0" indent="0">
              <a:buNone/>
            </a:pPr>
            <a:r>
              <a:rPr lang="en-AU" dirty="0"/>
              <a:t>At the end of this subject students should be able to:</a:t>
            </a:r>
          </a:p>
          <a:p>
            <a:r>
              <a:rPr lang="en-AU" dirty="0"/>
              <a:t>Demonstrate knowledge of domestic violence, sexual assault and child abuse as public health issues</a:t>
            </a:r>
          </a:p>
          <a:p>
            <a:r>
              <a:rPr lang="en-AU" dirty="0"/>
              <a:t>Identify signs of abuse and know when and how to ask about violence in a sensitive way</a:t>
            </a:r>
          </a:p>
          <a:p>
            <a:r>
              <a:rPr lang="en-AU" dirty="0">
                <a:solidFill>
                  <a:prstClr val="black"/>
                </a:solidFill>
              </a:rPr>
              <a:t>Practise women-centred care and be able to communicate with empathy</a:t>
            </a:r>
          </a:p>
          <a:p>
            <a:r>
              <a:rPr lang="en-AU" dirty="0">
                <a:solidFill>
                  <a:prstClr val="black"/>
                </a:solidFill>
              </a:rPr>
              <a:t>Enhance a woman’s safety and provide referral and ongoing support</a:t>
            </a:r>
          </a:p>
          <a:p>
            <a:r>
              <a:rPr lang="en-AU" dirty="0">
                <a:solidFill>
                  <a:prstClr val="black"/>
                </a:solidFill>
              </a:rPr>
              <a:t>Practise self-care and collaboration with colleagues </a:t>
            </a:r>
          </a:p>
        </p:txBody>
      </p:sp>
    </p:spTree>
    <p:extLst>
      <p:ext uri="{BB962C8B-B14F-4D97-AF65-F5344CB8AC3E}">
        <p14:creationId xmlns:p14="http://schemas.microsoft.com/office/powerpoint/2010/main" val="131114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55E5-AA4C-4F51-8614-73EFA8E149FB}"/>
              </a:ext>
            </a:extLst>
          </p:cNvPr>
          <p:cNvSpPr>
            <a:spLocks noGrp="1"/>
          </p:cNvSpPr>
          <p:nvPr>
            <p:ph type="title"/>
          </p:nvPr>
        </p:nvSpPr>
        <p:spPr/>
        <p:txBody>
          <a:bodyPr/>
          <a:lstStyle/>
          <a:p>
            <a:r>
              <a:rPr lang="en-AU" dirty="0"/>
              <a:t>Domestic violence during crises</a:t>
            </a:r>
          </a:p>
        </p:txBody>
      </p:sp>
      <p:sp>
        <p:nvSpPr>
          <p:cNvPr id="3" name="Text Placeholder 2">
            <a:extLst>
              <a:ext uri="{FF2B5EF4-FFF2-40B4-BE49-F238E27FC236}">
                <a16:creationId xmlns:a16="http://schemas.microsoft.com/office/drawing/2014/main" id="{CB9F877C-11D6-4D33-A4F4-D75B72F7B56D}"/>
              </a:ext>
            </a:extLst>
          </p:cNvPr>
          <p:cNvSpPr>
            <a:spLocks noGrp="1"/>
          </p:cNvSpPr>
          <p:nvPr>
            <p:ph type="body" idx="1"/>
          </p:nvPr>
        </p:nvSpPr>
        <p:spPr>
          <a:xfrm>
            <a:off x="468313" y="1463314"/>
            <a:ext cx="4862444" cy="5157440"/>
          </a:xfrm>
        </p:spPr>
        <p:txBody>
          <a:bodyPr>
            <a:normAutofit lnSpcReduction="10000"/>
          </a:bodyPr>
          <a:lstStyle/>
          <a:p>
            <a:r>
              <a:rPr lang="en-AU" dirty="0"/>
              <a:t>Domestic and sexual violence increase after emergencies</a:t>
            </a:r>
          </a:p>
          <a:p>
            <a:r>
              <a:rPr lang="en-AU" dirty="0"/>
              <a:t>This is because: </a:t>
            </a:r>
          </a:p>
          <a:p>
            <a:pPr lvl="1"/>
            <a:r>
              <a:rPr lang="en-AU" dirty="0"/>
              <a:t>Families at home together</a:t>
            </a:r>
          </a:p>
          <a:p>
            <a:pPr lvl="1"/>
            <a:r>
              <a:rPr lang="en-AU" dirty="0"/>
              <a:t>Reduced access to support</a:t>
            </a:r>
          </a:p>
          <a:p>
            <a:pPr lvl="1"/>
            <a:r>
              <a:rPr lang="en-AU" dirty="0"/>
              <a:t>Increased alcohol use</a:t>
            </a:r>
          </a:p>
          <a:p>
            <a:pPr lvl="1"/>
            <a:r>
              <a:rPr lang="en-AU" dirty="0"/>
              <a:t>Increased stress</a:t>
            </a:r>
          </a:p>
          <a:p>
            <a:r>
              <a:rPr lang="en-AU" dirty="0"/>
              <a:t>Vulnerable people become more isolated</a:t>
            </a:r>
          </a:p>
        </p:txBody>
      </p:sp>
      <p:pic>
        <p:nvPicPr>
          <p:cNvPr id="5" name="Picture 4" descr="A screen shot of a person&#10;&#10;Description automatically generated">
            <a:extLst>
              <a:ext uri="{FF2B5EF4-FFF2-40B4-BE49-F238E27FC236}">
                <a16:creationId xmlns:a16="http://schemas.microsoft.com/office/drawing/2014/main" id="{3FBF9D1F-EEFF-4513-8D9B-92B4468B49E6}"/>
              </a:ext>
            </a:extLst>
          </p:cNvPr>
          <p:cNvPicPr>
            <a:picLocks noChangeAspect="1"/>
          </p:cNvPicPr>
          <p:nvPr/>
        </p:nvPicPr>
        <p:blipFill>
          <a:blip r:embed="rId3"/>
          <a:stretch>
            <a:fillRect/>
          </a:stretch>
        </p:blipFill>
        <p:spPr>
          <a:xfrm>
            <a:off x="5479384" y="1624995"/>
            <a:ext cx="3196302" cy="4525964"/>
          </a:xfrm>
          <a:prstGeom prst="rect">
            <a:avLst/>
          </a:prstGeom>
        </p:spPr>
      </p:pic>
    </p:spTree>
    <p:extLst>
      <p:ext uri="{BB962C8B-B14F-4D97-AF65-F5344CB8AC3E}">
        <p14:creationId xmlns:p14="http://schemas.microsoft.com/office/powerpoint/2010/main" val="127320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messages</a:t>
            </a:r>
          </a:p>
        </p:txBody>
      </p:sp>
      <p:sp>
        <p:nvSpPr>
          <p:cNvPr id="3" name="Content Placeholder 2"/>
          <p:cNvSpPr>
            <a:spLocks noGrp="1"/>
          </p:cNvSpPr>
          <p:nvPr>
            <p:ph idx="1"/>
          </p:nvPr>
        </p:nvSpPr>
        <p:spPr/>
        <p:txBody>
          <a:bodyPr>
            <a:normAutofit/>
          </a:bodyPr>
          <a:lstStyle/>
          <a:p>
            <a:r>
              <a:rPr lang="en-AU" dirty="0"/>
              <a:t>Violence takes many forms</a:t>
            </a:r>
          </a:p>
          <a:p>
            <a:r>
              <a:rPr lang="en-AU" dirty="0"/>
              <a:t>Some people are more at risk of violence</a:t>
            </a:r>
          </a:p>
          <a:p>
            <a:r>
              <a:rPr lang="en-AU" dirty="0"/>
              <a:t>Violence gets more severe over time and during crises</a:t>
            </a:r>
          </a:p>
          <a:p>
            <a:r>
              <a:rPr lang="en-AU" dirty="0"/>
              <a:t>Need to stop the cycle of abuse</a:t>
            </a:r>
          </a:p>
          <a:p>
            <a:r>
              <a:rPr lang="en-AU" dirty="0"/>
              <a:t>Complete reading – </a:t>
            </a:r>
            <a:r>
              <a:rPr lang="en-AU" dirty="0" err="1"/>
              <a:t>Nabilan</a:t>
            </a:r>
            <a:r>
              <a:rPr lang="en-AU" dirty="0"/>
              <a:t> Summary Report (</a:t>
            </a:r>
            <a:r>
              <a:rPr lang="en-AU" dirty="0" err="1"/>
              <a:t>pg</a:t>
            </a:r>
            <a:r>
              <a:rPr lang="en-AU" dirty="0"/>
              <a:t> 19-38).</a:t>
            </a:r>
          </a:p>
        </p:txBody>
      </p:sp>
    </p:spTree>
    <p:extLst>
      <p:ext uri="{BB962C8B-B14F-4D97-AF65-F5344CB8AC3E}">
        <p14:creationId xmlns:p14="http://schemas.microsoft.com/office/powerpoint/2010/main" val="236466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Looking after each other</a:t>
            </a:r>
          </a:p>
        </p:txBody>
      </p:sp>
      <p:sp>
        <p:nvSpPr>
          <p:cNvPr id="3" name="Content Placeholder 2"/>
          <p:cNvSpPr>
            <a:spLocks noGrp="1"/>
          </p:cNvSpPr>
          <p:nvPr>
            <p:ph idx="1"/>
          </p:nvPr>
        </p:nvSpPr>
        <p:spPr>
          <a:xfrm>
            <a:off x="457200" y="1991360"/>
            <a:ext cx="8229600" cy="4324380"/>
          </a:xfrm>
        </p:spPr>
        <p:txBody>
          <a:bodyPr>
            <a:normAutofit/>
          </a:bodyPr>
          <a:lstStyle/>
          <a:p>
            <a:r>
              <a:rPr lang="en-US" dirty="0"/>
              <a:t>A difficult topic</a:t>
            </a:r>
          </a:p>
          <a:p>
            <a:r>
              <a:rPr lang="en-US" dirty="0"/>
              <a:t>Many of us may have experienced or witnessed violence</a:t>
            </a:r>
          </a:p>
          <a:p>
            <a:r>
              <a:rPr lang="en-US" dirty="0"/>
              <a:t>Be caring and respectful of each other</a:t>
            </a:r>
          </a:p>
          <a:p>
            <a:r>
              <a:rPr lang="en-US" dirty="0"/>
              <a:t>Support services are available to help </a:t>
            </a:r>
            <a:r>
              <a:rPr lang="en-US" dirty="0">
                <a:hlinkClick r:id="rId3"/>
              </a:rPr>
              <a:t>www.hamahon.tl</a:t>
            </a:r>
            <a:endParaRPr lang="en-US" dirty="0"/>
          </a:p>
          <a:p>
            <a:pPr marL="0" indent="0">
              <a:buNone/>
            </a:pPr>
            <a:endParaRPr lang="en-US" dirty="0"/>
          </a:p>
          <a:p>
            <a:pPr marL="0" indent="0">
              <a:buNone/>
            </a:pPr>
            <a:endParaRPr lang="en-US" dirty="0"/>
          </a:p>
          <a:p>
            <a:endParaRPr lang="en-AU" dirty="0"/>
          </a:p>
        </p:txBody>
      </p:sp>
    </p:spTree>
    <p:extLst>
      <p:ext uri="{BB962C8B-B14F-4D97-AF65-F5344CB8AC3E}">
        <p14:creationId xmlns:p14="http://schemas.microsoft.com/office/powerpoint/2010/main" val="178405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Brainstorm ground rules</a:t>
            </a:r>
          </a:p>
        </p:txBody>
      </p:sp>
      <p:sp>
        <p:nvSpPr>
          <p:cNvPr id="3" name="Content Placeholder 2"/>
          <p:cNvSpPr>
            <a:spLocks noGrp="1"/>
          </p:cNvSpPr>
          <p:nvPr>
            <p:ph idx="1"/>
          </p:nvPr>
        </p:nvSpPr>
        <p:spPr/>
        <p:txBody>
          <a:bodyPr/>
          <a:lstStyle/>
          <a:p>
            <a:pPr marL="514350" indent="-514350">
              <a:buFont typeface="+mj-lt"/>
              <a:buAutoNum type="arabicPeriod"/>
            </a:pPr>
            <a:r>
              <a:rPr lang="en-US" i="1" dirty="0"/>
              <a:t>Suggest ground rules for participation in the class </a:t>
            </a:r>
          </a:p>
          <a:p>
            <a:pPr marL="514350" indent="-514350">
              <a:buFont typeface="+mj-lt"/>
              <a:buAutoNum type="arabicPeriod"/>
            </a:pPr>
            <a:r>
              <a:rPr lang="en-US" i="1" dirty="0"/>
              <a:t>What are some ways we can look after ourselves and each other?</a:t>
            </a:r>
          </a:p>
          <a:p>
            <a:endParaRPr lang="en-AU" dirty="0"/>
          </a:p>
        </p:txBody>
      </p:sp>
    </p:spTree>
    <p:extLst>
      <p:ext uri="{BB962C8B-B14F-4D97-AF65-F5344CB8AC3E}">
        <p14:creationId xmlns:p14="http://schemas.microsoft.com/office/powerpoint/2010/main" val="40186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 Learning Objectives</a:t>
            </a:r>
          </a:p>
        </p:txBody>
      </p:sp>
      <p:sp>
        <p:nvSpPr>
          <p:cNvPr id="3" name="Content Placeholder 2"/>
          <p:cNvSpPr>
            <a:spLocks noGrp="1"/>
          </p:cNvSpPr>
          <p:nvPr>
            <p:ph idx="1"/>
          </p:nvPr>
        </p:nvSpPr>
        <p:spPr/>
        <p:txBody>
          <a:bodyPr>
            <a:normAutofit/>
          </a:bodyPr>
          <a:lstStyle/>
          <a:p>
            <a:pPr marL="0" lvl="0" indent="0">
              <a:buNone/>
            </a:pPr>
            <a:r>
              <a:rPr lang="en-US" dirty="0"/>
              <a:t>At the end of this session students should be able to demonstrate an understanding of the:</a:t>
            </a:r>
          </a:p>
          <a:p>
            <a:pPr lvl="0"/>
            <a:r>
              <a:rPr lang="en-US" dirty="0"/>
              <a:t>Definitions of domestic violence, sexual assault and child abuse</a:t>
            </a:r>
          </a:p>
          <a:p>
            <a:r>
              <a:rPr lang="en-AU" dirty="0"/>
              <a:t>Prevalence of different forms of violence against women globally and in Timor-Leste</a:t>
            </a:r>
          </a:p>
          <a:p>
            <a:r>
              <a:rPr lang="en-AU" dirty="0"/>
              <a:t>The cycle of violence and who is more vulnerable to being abused</a:t>
            </a:r>
          </a:p>
          <a:p>
            <a:endParaRPr lang="en-AU" dirty="0"/>
          </a:p>
        </p:txBody>
      </p:sp>
    </p:spTree>
    <p:extLst>
      <p:ext uri="{BB962C8B-B14F-4D97-AF65-F5344CB8AC3E}">
        <p14:creationId xmlns:p14="http://schemas.microsoft.com/office/powerpoint/2010/main" val="234618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n-lt"/>
              </a:rPr>
              <a:t>What is domestic violence?</a:t>
            </a:r>
            <a:endParaRPr lang="en-AU" sz="4400" dirty="0">
              <a:latin typeface="+mn-lt"/>
            </a:endParaRPr>
          </a:p>
        </p:txBody>
      </p:sp>
      <p:sp>
        <p:nvSpPr>
          <p:cNvPr id="3" name="Content Placeholder 2"/>
          <p:cNvSpPr>
            <a:spLocks noGrp="1"/>
          </p:cNvSpPr>
          <p:nvPr>
            <p:ph idx="1"/>
          </p:nvPr>
        </p:nvSpPr>
        <p:spPr>
          <a:xfrm>
            <a:off x="457200" y="1745672"/>
            <a:ext cx="7620000" cy="4655127"/>
          </a:xfrm>
        </p:spPr>
        <p:txBody>
          <a:bodyPr>
            <a:normAutofit/>
          </a:bodyPr>
          <a:lstStyle/>
          <a:p>
            <a:r>
              <a:rPr lang="en-US" sz="3600" dirty="0">
                <a:ea typeface="Arial Unicode MS" pitchFamily="34" charset="-128"/>
                <a:cs typeface="Times New Roman" panose="02020603050405020304" pitchFamily="18" charset="0"/>
              </a:rPr>
              <a:t>P</a:t>
            </a:r>
            <a:r>
              <a:rPr lang="en-US" sz="3600" dirty="0">
                <a:solidFill>
                  <a:prstClr val="black"/>
                </a:solidFill>
                <a:ea typeface="Arial Unicode MS" pitchFamily="34" charset="-128"/>
                <a:cs typeface="Times New Roman" panose="02020603050405020304" pitchFamily="18" charset="0"/>
              </a:rPr>
              <a:t>hysical, sexual, psychological, economic violence </a:t>
            </a:r>
            <a:r>
              <a:rPr lang="en-US" sz="3600" dirty="0">
                <a:ea typeface="Arial Unicode MS" pitchFamily="34" charset="-128"/>
                <a:cs typeface="Times New Roman" panose="02020603050405020304" pitchFamily="18" charset="0"/>
              </a:rPr>
              <a:t>by family members</a:t>
            </a:r>
          </a:p>
          <a:p>
            <a:r>
              <a:rPr lang="en-US" sz="3600" dirty="0">
                <a:ea typeface="Arial Unicode MS" pitchFamily="34" charset="-128"/>
                <a:cs typeface="Times New Roman" panose="02020603050405020304" pitchFamily="18" charset="0"/>
              </a:rPr>
              <a:t>When one person abuses their power or control over another family member</a:t>
            </a:r>
            <a:endParaRPr lang="en-US" sz="3600" dirty="0">
              <a:ea typeface="Arial Unicode MS" pitchFamily="34" charset="-128"/>
              <a:cs typeface="Arial Unicode MS" pitchFamily="34" charset="-128"/>
            </a:endParaRPr>
          </a:p>
          <a:p>
            <a:endParaRPr lang="en-US" sz="2800" dirty="0">
              <a:ea typeface="Arial Unicode MS" pitchFamily="34" charset="-128"/>
              <a:cs typeface="Arial Unicode MS" pitchFamily="34" charset="-128"/>
            </a:endParaRPr>
          </a:p>
          <a:p>
            <a:endParaRPr lang="en-US" sz="2800" dirty="0">
              <a:ea typeface="Arial Unicode MS" pitchFamily="34" charset="-128"/>
              <a:cs typeface="Arial Unicode MS" pitchFamily="34" charset="-128"/>
            </a:endParaRPr>
          </a:p>
          <a:p>
            <a:endParaRPr lang="en-US" sz="2800" dirty="0">
              <a:ea typeface="Arial Unicode MS" pitchFamily="34" charset="-128"/>
              <a:cs typeface="Arial Unicode MS" pitchFamily="34" charset="-128"/>
            </a:endParaRPr>
          </a:p>
          <a:p>
            <a:endParaRPr lang="en-US" sz="2000" dirty="0">
              <a:latin typeface="Arial Unicode MS" pitchFamily="34" charset="-128"/>
              <a:ea typeface="Arial Unicode MS" pitchFamily="34" charset="-128"/>
              <a:cs typeface="Arial Unicode MS" pitchFamily="34" charset="-128"/>
            </a:endParaRPr>
          </a:p>
          <a:p>
            <a:endParaRPr lang="en-US" sz="2000" dirty="0">
              <a:latin typeface="Arial Unicode MS" pitchFamily="34" charset="-128"/>
              <a:ea typeface="Arial Unicode MS" pitchFamily="34" charset="-128"/>
              <a:cs typeface="Arial Unicode MS" pitchFamily="34" charset="-128"/>
            </a:endParaRPr>
          </a:p>
          <a:p>
            <a:endParaRPr lang="en-AU" dirty="0"/>
          </a:p>
        </p:txBody>
      </p:sp>
    </p:spTree>
    <p:extLst>
      <p:ext uri="{BB962C8B-B14F-4D97-AF65-F5344CB8AC3E}">
        <p14:creationId xmlns:p14="http://schemas.microsoft.com/office/powerpoint/2010/main" val="252166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96141" y="70900"/>
            <a:ext cx="8503372" cy="897288"/>
          </a:xfrm>
        </p:spPr>
        <p:txBody>
          <a:bodyPr>
            <a:noAutofit/>
          </a:bodyPr>
          <a:lstStyle/>
          <a:p>
            <a:pPr algn="ctr"/>
            <a:r>
              <a:rPr lang="en-AU" sz="2800" dirty="0"/>
              <a:t>What are the types of intimate partner violence against women</a:t>
            </a:r>
            <a:r>
              <a:rPr lang="en-US" sz="2800" dirty="0"/>
              <a:t>?</a:t>
            </a:r>
            <a:endParaRPr lang="en-AU" sz="2800" dirty="0"/>
          </a:p>
        </p:txBody>
      </p:sp>
      <p:sp>
        <p:nvSpPr>
          <p:cNvPr id="4" name="Rounded Rectangle 3"/>
          <p:cNvSpPr/>
          <p:nvPr/>
        </p:nvSpPr>
        <p:spPr>
          <a:xfrm>
            <a:off x="3979333" y="3606795"/>
            <a:ext cx="4284134" cy="3078163"/>
          </a:xfrm>
          <a:prstGeom prst="roundRect">
            <a:avLst/>
          </a:prstGeom>
          <a:solidFill>
            <a:schemeClr val="accent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 name="Isosceles Triangle 4"/>
          <p:cNvSpPr/>
          <p:nvPr/>
        </p:nvSpPr>
        <p:spPr>
          <a:xfrm>
            <a:off x="3115733" y="2387066"/>
            <a:ext cx="5909733" cy="1456795"/>
          </a:xfrm>
          <a:prstGeom prst="triangle">
            <a:avLst/>
          </a:pr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 name="Rounded Rectangle 5"/>
          <p:cNvSpPr/>
          <p:nvPr/>
        </p:nvSpPr>
        <p:spPr>
          <a:xfrm>
            <a:off x="5706533" y="4792128"/>
            <a:ext cx="829734" cy="1740430"/>
          </a:xfrm>
          <a:prstGeom prst="roundRect">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7" name="Freeform 6"/>
          <p:cNvSpPr/>
          <p:nvPr/>
        </p:nvSpPr>
        <p:spPr>
          <a:xfrm>
            <a:off x="4436533" y="6180667"/>
            <a:ext cx="374281" cy="491066"/>
          </a:xfrm>
          <a:custGeom>
            <a:avLst/>
            <a:gdLst>
              <a:gd name="connsiteX0" fmla="*/ 0 w 374281"/>
              <a:gd name="connsiteY0" fmla="*/ 0 h 491066"/>
              <a:gd name="connsiteX1" fmla="*/ 84667 w 374281"/>
              <a:gd name="connsiteY1" fmla="*/ 84666 h 491066"/>
              <a:gd name="connsiteX2" fmla="*/ 152400 w 374281"/>
              <a:gd name="connsiteY2" fmla="*/ 118533 h 491066"/>
              <a:gd name="connsiteX3" fmla="*/ 186267 w 374281"/>
              <a:gd name="connsiteY3" fmla="*/ 169333 h 491066"/>
              <a:gd name="connsiteX4" fmla="*/ 287867 w 374281"/>
              <a:gd name="connsiteY4" fmla="*/ 220133 h 491066"/>
              <a:gd name="connsiteX5" fmla="*/ 372534 w 374281"/>
              <a:gd name="connsiteY5" fmla="*/ 372533 h 491066"/>
              <a:gd name="connsiteX6" fmla="*/ 372534 w 374281"/>
              <a:gd name="connsiteY6" fmla="*/ 491066 h 4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81" h="491066">
                <a:moveTo>
                  <a:pt x="0" y="0"/>
                </a:moveTo>
                <a:cubicBezTo>
                  <a:pt x="28222" y="28222"/>
                  <a:pt x="53162" y="60162"/>
                  <a:pt x="84667" y="84666"/>
                </a:cubicBezTo>
                <a:cubicBezTo>
                  <a:pt x="104592" y="100163"/>
                  <a:pt x="133008" y="102373"/>
                  <a:pt x="152400" y="118533"/>
                </a:cubicBezTo>
                <a:cubicBezTo>
                  <a:pt x="168034" y="131562"/>
                  <a:pt x="171876" y="154942"/>
                  <a:pt x="186267" y="169333"/>
                </a:cubicBezTo>
                <a:cubicBezTo>
                  <a:pt x="219094" y="202160"/>
                  <a:pt x="246549" y="206361"/>
                  <a:pt x="287867" y="220133"/>
                </a:cubicBezTo>
                <a:cubicBezTo>
                  <a:pt x="309528" y="252624"/>
                  <a:pt x="367274" y="319939"/>
                  <a:pt x="372534" y="372533"/>
                </a:cubicBezTo>
                <a:cubicBezTo>
                  <a:pt x="376466" y="411848"/>
                  <a:pt x="372534" y="451555"/>
                  <a:pt x="372534" y="49106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reeform 7"/>
          <p:cNvSpPr/>
          <p:nvPr/>
        </p:nvSpPr>
        <p:spPr>
          <a:xfrm>
            <a:off x="4842611" y="6214179"/>
            <a:ext cx="271256" cy="406754"/>
          </a:xfrm>
          <a:custGeom>
            <a:avLst/>
            <a:gdLst>
              <a:gd name="connsiteX0" fmla="*/ 17256 w 271256"/>
              <a:gd name="connsiteY0" fmla="*/ 406754 h 406754"/>
              <a:gd name="connsiteX1" fmla="*/ 322 w 271256"/>
              <a:gd name="connsiteY1" fmla="*/ 322088 h 406754"/>
              <a:gd name="connsiteX2" fmla="*/ 68056 w 271256"/>
              <a:gd name="connsiteY2" fmla="*/ 169688 h 406754"/>
              <a:gd name="connsiteX3" fmla="*/ 84989 w 271256"/>
              <a:gd name="connsiteY3" fmla="*/ 101954 h 406754"/>
              <a:gd name="connsiteX4" fmla="*/ 186589 w 271256"/>
              <a:gd name="connsiteY4" fmla="*/ 34221 h 406754"/>
              <a:gd name="connsiteX5" fmla="*/ 271256 w 271256"/>
              <a:gd name="connsiteY5" fmla="*/ 354 h 4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56" h="406754">
                <a:moveTo>
                  <a:pt x="17256" y="406754"/>
                </a:moveTo>
                <a:cubicBezTo>
                  <a:pt x="11611" y="378532"/>
                  <a:pt x="-2284" y="350751"/>
                  <a:pt x="322" y="322088"/>
                </a:cubicBezTo>
                <a:cubicBezTo>
                  <a:pt x="6685" y="252089"/>
                  <a:pt x="33735" y="221169"/>
                  <a:pt x="68056" y="169688"/>
                </a:cubicBezTo>
                <a:cubicBezTo>
                  <a:pt x="73700" y="147110"/>
                  <a:pt x="73443" y="122161"/>
                  <a:pt x="84989" y="101954"/>
                </a:cubicBezTo>
                <a:cubicBezTo>
                  <a:pt x="114834" y="49725"/>
                  <a:pt x="138097" y="50385"/>
                  <a:pt x="186589" y="34221"/>
                </a:cubicBezTo>
                <a:cubicBezTo>
                  <a:pt x="246782" y="-5908"/>
                  <a:pt x="217038" y="354"/>
                  <a:pt x="271256" y="354"/>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 name="Freeform 8"/>
          <p:cNvSpPr/>
          <p:nvPr/>
        </p:nvSpPr>
        <p:spPr>
          <a:xfrm>
            <a:off x="4758267" y="6146802"/>
            <a:ext cx="84666" cy="524933"/>
          </a:xfrm>
          <a:custGeom>
            <a:avLst/>
            <a:gdLst>
              <a:gd name="connsiteX0" fmla="*/ 0 w 84666"/>
              <a:gd name="connsiteY0" fmla="*/ 0 h 524933"/>
              <a:gd name="connsiteX1" fmla="*/ 16933 w 84666"/>
              <a:gd name="connsiteY1" fmla="*/ 101600 h 524933"/>
              <a:gd name="connsiteX2" fmla="*/ 84666 w 84666"/>
              <a:gd name="connsiteY2" fmla="*/ 270933 h 524933"/>
              <a:gd name="connsiteX3" fmla="*/ 84666 w 84666"/>
              <a:gd name="connsiteY3" fmla="*/ 524933 h 524933"/>
            </a:gdLst>
            <a:ahLst/>
            <a:cxnLst>
              <a:cxn ang="0">
                <a:pos x="connsiteX0" y="connsiteY0"/>
              </a:cxn>
              <a:cxn ang="0">
                <a:pos x="connsiteX1" y="connsiteY1"/>
              </a:cxn>
              <a:cxn ang="0">
                <a:pos x="connsiteX2" y="connsiteY2"/>
              </a:cxn>
              <a:cxn ang="0">
                <a:pos x="connsiteX3" y="connsiteY3"/>
              </a:cxn>
            </a:cxnLst>
            <a:rect l="l" t="t" r="r" b="b"/>
            <a:pathLst>
              <a:path w="84666" h="524933">
                <a:moveTo>
                  <a:pt x="0" y="0"/>
                </a:moveTo>
                <a:cubicBezTo>
                  <a:pt x="5644" y="33867"/>
                  <a:pt x="7067" y="68714"/>
                  <a:pt x="16933" y="101600"/>
                </a:cubicBezTo>
                <a:cubicBezTo>
                  <a:pt x="37174" y="169069"/>
                  <a:pt x="84666" y="190914"/>
                  <a:pt x="84666" y="270933"/>
                </a:cubicBezTo>
                <a:lnTo>
                  <a:pt x="84666" y="524933"/>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 name="Freeform 9"/>
          <p:cNvSpPr/>
          <p:nvPr/>
        </p:nvSpPr>
        <p:spPr>
          <a:xfrm>
            <a:off x="6891867" y="6193892"/>
            <a:ext cx="374281" cy="491066"/>
          </a:xfrm>
          <a:custGeom>
            <a:avLst/>
            <a:gdLst>
              <a:gd name="connsiteX0" fmla="*/ 0 w 374281"/>
              <a:gd name="connsiteY0" fmla="*/ 0 h 491066"/>
              <a:gd name="connsiteX1" fmla="*/ 84667 w 374281"/>
              <a:gd name="connsiteY1" fmla="*/ 84666 h 491066"/>
              <a:gd name="connsiteX2" fmla="*/ 152400 w 374281"/>
              <a:gd name="connsiteY2" fmla="*/ 118533 h 491066"/>
              <a:gd name="connsiteX3" fmla="*/ 186267 w 374281"/>
              <a:gd name="connsiteY3" fmla="*/ 169333 h 491066"/>
              <a:gd name="connsiteX4" fmla="*/ 287867 w 374281"/>
              <a:gd name="connsiteY4" fmla="*/ 220133 h 491066"/>
              <a:gd name="connsiteX5" fmla="*/ 372534 w 374281"/>
              <a:gd name="connsiteY5" fmla="*/ 372533 h 491066"/>
              <a:gd name="connsiteX6" fmla="*/ 372534 w 374281"/>
              <a:gd name="connsiteY6" fmla="*/ 491066 h 4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81" h="491066">
                <a:moveTo>
                  <a:pt x="0" y="0"/>
                </a:moveTo>
                <a:cubicBezTo>
                  <a:pt x="28222" y="28222"/>
                  <a:pt x="53162" y="60162"/>
                  <a:pt x="84667" y="84666"/>
                </a:cubicBezTo>
                <a:cubicBezTo>
                  <a:pt x="104592" y="100163"/>
                  <a:pt x="133008" y="102373"/>
                  <a:pt x="152400" y="118533"/>
                </a:cubicBezTo>
                <a:cubicBezTo>
                  <a:pt x="168034" y="131562"/>
                  <a:pt x="171876" y="154942"/>
                  <a:pt x="186267" y="169333"/>
                </a:cubicBezTo>
                <a:cubicBezTo>
                  <a:pt x="219094" y="202160"/>
                  <a:pt x="246549" y="206361"/>
                  <a:pt x="287867" y="220133"/>
                </a:cubicBezTo>
                <a:cubicBezTo>
                  <a:pt x="309528" y="252624"/>
                  <a:pt x="367274" y="319939"/>
                  <a:pt x="372534" y="372533"/>
                </a:cubicBezTo>
                <a:cubicBezTo>
                  <a:pt x="376466" y="411848"/>
                  <a:pt x="372534" y="451555"/>
                  <a:pt x="372534" y="49106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1" name="Freeform 10"/>
          <p:cNvSpPr/>
          <p:nvPr/>
        </p:nvSpPr>
        <p:spPr>
          <a:xfrm>
            <a:off x="7297945" y="6227404"/>
            <a:ext cx="271256" cy="406754"/>
          </a:xfrm>
          <a:custGeom>
            <a:avLst/>
            <a:gdLst>
              <a:gd name="connsiteX0" fmla="*/ 17256 w 271256"/>
              <a:gd name="connsiteY0" fmla="*/ 406754 h 406754"/>
              <a:gd name="connsiteX1" fmla="*/ 322 w 271256"/>
              <a:gd name="connsiteY1" fmla="*/ 322088 h 406754"/>
              <a:gd name="connsiteX2" fmla="*/ 68056 w 271256"/>
              <a:gd name="connsiteY2" fmla="*/ 169688 h 406754"/>
              <a:gd name="connsiteX3" fmla="*/ 84989 w 271256"/>
              <a:gd name="connsiteY3" fmla="*/ 101954 h 406754"/>
              <a:gd name="connsiteX4" fmla="*/ 186589 w 271256"/>
              <a:gd name="connsiteY4" fmla="*/ 34221 h 406754"/>
              <a:gd name="connsiteX5" fmla="*/ 271256 w 271256"/>
              <a:gd name="connsiteY5" fmla="*/ 354 h 4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56" h="406754">
                <a:moveTo>
                  <a:pt x="17256" y="406754"/>
                </a:moveTo>
                <a:cubicBezTo>
                  <a:pt x="11611" y="378532"/>
                  <a:pt x="-2284" y="350751"/>
                  <a:pt x="322" y="322088"/>
                </a:cubicBezTo>
                <a:cubicBezTo>
                  <a:pt x="6685" y="252089"/>
                  <a:pt x="33735" y="221169"/>
                  <a:pt x="68056" y="169688"/>
                </a:cubicBezTo>
                <a:cubicBezTo>
                  <a:pt x="73700" y="147110"/>
                  <a:pt x="73443" y="122161"/>
                  <a:pt x="84989" y="101954"/>
                </a:cubicBezTo>
                <a:cubicBezTo>
                  <a:pt x="114834" y="49725"/>
                  <a:pt x="138097" y="50385"/>
                  <a:pt x="186589" y="34221"/>
                </a:cubicBezTo>
                <a:cubicBezTo>
                  <a:pt x="246782" y="-5908"/>
                  <a:pt x="217038" y="354"/>
                  <a:pt x="271256" y="354"/>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2" name="Freeform 11"/>
          <p:cNvSpPr/>
          <p:nvPr/>
        </p:nvSpPr>
        <p:spPr>
          <a:xfrm>
            <a:off x="7213601" y="6160027"/>
            <a:ext cx="84666" cy="524933"/>
          </a:xfrm>
          <a:custGeom>
            <a:avLst/>
            <a:gdLst>
              <a:gd name="connsiteX0" fmla="*/ 0 w 84666"/>
              <a:gd name="connsiteY0" fmla="*/ 0 h 524933"/>
              <a:gd name="connsiteX1" fmla="*/ 16933 w 84666"/>
              <a:gd name="connsiteY1" fmla="*/ 101600 h 524933"/>
              <a:gd name="connsiteX2" fmla="*/ 84666 w 84666"/>
              <a:gd name="connsiteY2" fmla="*/ 270933 h 524933"/>
              <a:gd name="connsiteX3" fmla="*/ 84666 w 84666"/>
              <a:gd name="connsiteY3" fmla="*/ 524933 h 524933"/>
            </a:gdLst>
            <a:ahLst/>
            <a:cxnLst>
              <a:cxn ang="0">
                <a:pos x="connsiteX0" y="connsiteY0"/>
              </a:cxn>
              <a:cxn ang="0">
                <a:pos x="connsiteX1" y="connsiteY1"/>
              </a:cxn>
              <a:cxn ang="0">
                <a:pos x="connsiteX2" y="connsiteY2"/>
              </a:cxn>
              <a:cxn ang="0">
                <a:pos x="connsiteX3" y="connsiteY3"/>
              </a:cxn>
            </a:cxnLst>
            <a:rect l="l" t="t" r="r" b="b"/>
            <a:pathLst>
              <a:path w="84666" h="524933">
                <a:moveTo>
                  <a:pt x="0" y="0"/>
                </a:moveTo>
                <a:cubicBezTo>
                  <a:pt x="5644" y="33867"/>
                  <a:pt x="7067" y="68714"/>
                  <a:pt x="16933" y="101600"/>
                </a:cubicBezTo>
                <a:cubicBezTo>
                  <a:pt x="37174" y="169069"/>
                  <a:pt x="84666" y="190914"/>
                  <a:pt x="84666" y="270933"/>
                </a:cubicBezTo>
                <a:lnTo>
                  <a:pt x="84666" y="524933"/>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Freeform 12"/>
          <p:cNvSpPr/>
          <p:nvPr/>
        </p:nvSpPr>
        <p:spPr>
          <a:xfrm>
            <a:off x="7432860" y="6214179"/>
            <a:ext cx="374281" cy="491066"/>
          </a:xfrm>
          <a:custGeom>
            <a:avLst/>
            <a:gdLst>
              <a:gd name="connsiteX0" fmla="*/ 0 w 374281"/>
              <a:gd name="connsiteY0" fmla="*/ 0 h 491066"/>
              <a:gd name="connsiteX1" fmla="*/ 84667 w 374281"/>
              <a:gd name="connsiteY1" fmla="*/ 84666 h 491066"/>
              <a:gd name="connsiteX2" fmla="*/ 152400 w 374281"/>
              <a:gd name="connsiteY2" fmla="*/ 118533 h 491066"/>
              <a:gd name="connsiteX3" fmla="*/ 186267 w 374281"/>
              <a:gd name="connsiteY3" fmla="*/ 169333 h 491066"/>
              <a:gd name="connsiteX4" fmla="*/ 287867 w 374281"/>
              <a:gd name="connsiteY4" fmla="*/ 220133 h 491066"/>
              <a:gd name="connsiteX5" fmla="*/ 372534 w 374281"/>
              <a:gd name="connsiteY5" fmla="*/ 372533 h 491066"/>
              <a:gd name="connsiteX6" fmla="*/ 372534 w 374281"/>
              <a:gd name="connsiteY6" fmla="*/ 491066 h 4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81" h="491066">
                <a:moveTo>
                  <a:pt x="0" y="0"/>
                </a:moveTo>
                <a:cubicBezTo>
                  <a:pt x="28222" y="28222"/>
                  <a:pt x="53162" y="60162"/>
                  <a:pt x="84667" y="84666"/>
                </a:cubicBezTo>
                <a:cubicBezTo>
                  <a:pt x="104592" y="100163"/>
                  <a:pt x="133008" y="102373"/>
                  <a:pt x="152400" y="118533"/>
                </a:cubicBezTo>
                <a:cubicBezTo>
                  <a:pt x="168034" y="131562"/>
                  <a:pt x="171876" y="154942"/>
                  <a:pt x="186267" y="169333"/>
                </a:cubicBezTo>
                <a:cubicBezTo>
                  <a:pt x="219094" y="202160"/>
                  <a:pt x="246549" y="206361"/>
                  <a:pt x="287867" y="220133"/>
                </a:cubicBezTo>
                <a:cubicBezTo>
                  <a:pt x="309528" y="252624"/>
                  <a:pt x="367274" y="319939"/>
                  <a:pt x="372534" y="372533"/>
                </a:cubicBezTo>
                <a:cubicBezTo>
                  <a:pt x="376466" y="411848"/>
                  <a:pt x="372534" y="451555"/>
                  <a:pt x="372534" y="49106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4" name="Freeform 13"/>
          <p:cNvSpPr/>
          <p:nvPr/>
        </p:nvSpPr>
        <p:spPr>
          <a:xfrm>
            <a:off x="7838938" y="6247691"/>
            <a:ext cx="271256" cy="406754"/>
          </a:xfrm>
          <a:custGeom>
            <a:avLst/>
            <a:gdLst>
              <a:gd name="connsiteX0" fmla="*/ 17256 w 271256"/>
              <a:gd name="connsiteY0" fmla="*/ 406754 h 406754"/>
              <a:gd name="connsiteX1" fmla="*/ 322 w 271256"/>
              <a:gd name="connsiteY1" fmla="*/ 322088 h 406754"/>
              <a:gd name="connsiteX2" fmla="*/ 68056 w 271256"/>
              <a:gd name="connsiteY2" fmla="*/ 169688 h 406754"/>
              <a:gd name="connsiteX3" fmla="*/ 84989 w 271256"/>
              <a:gd name="connsiteY3" fmla="*/ 101954 h 406754"/>
              <a:gd name="connsiteX4" fmla="*/ 186589 w 271256"/>
              <a:gd name="connsiteY4" fmla="*/ 34221 h 406754"/>
              <a:gd name="connsiteX5" fmla="*/ 271256 w 271256"/>
              <a:gd name="connsiteY5" fmla="*/ 354 h 4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56" h="406754">
                <a:moveTo>
                  <a:pt x="17256" y="406754"/>
                </a:moveTo>
                <a:cubicBezTo>
                  <a:pt x="11611" y="378532"/>
                  <a:pt x="-2284" y="350751"/>
                  <a:pt x="322" y="322088"/>
                </a:cubicBezTo>
                <a:cubicBezTo>
                  <a:pt x="6685" y="252089"/>
                  <a:pt x="33735" y="221169"/>
                  <a:pt x="68056" y="169688"/>
                </a:cubicBezTo>
                <a:cubicBezTo>
                  <a:pt x="73700" y="147110"/>
                  <a:pt x="73443" y="122161"/>
                  <a:pt x="84989" y="101954"/>
                </a:cubicBezTo>
                <a:cubicBezTo>
                  <a:pt x="114834" y="49725"/>
                  <a:pt x="138097" y="50385"/>
                  <a:pt x="186589" y="34221"/>
                </a:cubicBezTo>
                <a:cubicBezTo>
                  <a:pt x="246782" y="-5908"/>
                  <a:pt x="217038" y="354"/>
                  <a:pt x="271256" y="354"/>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5" name="Freeform 14"/>
          <p:cNvSpPr/>
          <p:nvPr/>
        </p:nvSpPr>
        <p:spPr>
          <a:xfrm>
            <a:off x="7754594" y="6180314"/>
            <a:ext cx="84666" cy="524933"/>
          </a:xfrm>
          <a:custGeom>
            <a:avLst/>
            <a:gdLst>
              <a:gd name="connsiteX0" fmla="*/ 0 w 84666"/>
              <a:gd name="connsiteY0" fmla="*/ 0 h 524933"/>
              <a:gd name="connsiteX1" fmla="*/ 16933 w 84666"/>
              <a:gd name="connsiteY1" fmla="*/ 101600 h 524933"/>
              <a:gd name="connsiteX2" fmla="*/ 84666 w 84666"/>
              <a:gd name="connsiteY2" fmla="*/ 270933 h 524933"/>
              <a:gd name="connsiteX3" fmla="*/ 84666 w 84666"/>
              <a:gd name="connsiteY3" fmla="*/ 524933 h 524933"/>
            </a:gdLst>
            <a:ahLst/>
            <a:cxnLst>
              <a:cxn ang="0">
                <a:pos x="connsiteX0" y="connsiteY0"/>
              </a:cxn>
              <a:cxn ang="0">
                <a:pos x="connsiteX1" y="connsiteY1"/>
              </a:cxn>
              <a:cxn ang="0">
                <a:pos x="connsiteX2" y="connsiteY2"/>
              </a:cxn>
              <a:cxn ang="0">
                <a:pos x="connsiteX3" y="connsiteY3"/>
              </a:cxn>
            </a:cxnLst>
            <a:rect l="l" t="t" r="r" b="b"/>
            <a:pathLst>
              <a:path w="84666" h="524933">
                <a:moveTo>
                  <a:pt x="0" y="0"/>
                </a:moveTo>
                <a:cubicBezTo>
                  <a:pt x="5644" y="33867"/>
                  <a:pt x="7067" y="68714"/>
                  <a:pt x="16933" y="101600"/>
                </a:cubicBezTo>
                <a:cubicBezTo>
                  <a:pt x="37174" y="169069"/>
                  <a:pt x="84666" y="190914"/>
                  <a:pt x="84666" y="270933"/>
                </a:cubicBezTo>
                <a:lnTo>
                  <a:pt x="84666" y="524933"/>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8" name="Explosion 1 17"/>
          <p:cNvSpPr/>
          <p:nvPr/>
        </p:nvSpPr>
        <p:spPr>
          <a:xfrm>
            <a:off x="0" y="3255358"/>
            <a:ext cx="4415537" cy="352981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Emotional/ psychological abuse </a:t>
            </a:r>
            <a:endParaRPr lang="en-AU" sz="3200" b="1" dirty="0">
              <a:solidFill>
                <a:srgbClr val="FF0000"/>
              </a:solidFill>
            </a:endParaRPr>
          </a:p>
        </p:txBody>
      </p:sp>
      <p:sp>
        <p:nvSpPr>
          <p:cNvPr id="19" name="Explosion 1 18"/>
          <p:cNvSpPr/>
          <p:nvPr/>
        </p:nvSpPr>
        <p:spPr>
          <a:xfrm>
            <a:off x="5103066" y="3489406"/>
            <a:ext cx="3943396" cy="331294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Economic/ Controlling behaviors</a:t>
            </a:r>
            <a:endParaRPr lang="en-AU" sz="3200" b="1" dirty="0">
              <a:solidFill>
                <a:srgbClr val="FF0000"/>
              </a:solidFill>
            </a:endParaRPr>
          </a:p>
        </p:txBody>
      </p:sp>
      <p:sp>
        <p:nvSpPr>
          <p:cNvPr id="21" name="Text Placeholder 1"/>
          <p:cNvSpPr txBox="1">
            <a:spLocks/>
          </p:cNvSpPr>
          <p:nvPr/>
        </p:nvSpPr>
        <p:spPr>
          <a:xfrm>
            <a:off x="195262" y="1379429"/>
            <a:ext cx="5099752" cy="1193804"/>
          </a:xfrm>
          <a:prstGeom prst="rect">
            <a:avLst/>
          </a:prstGeom>
          <a:solidFill>
            <a:schemeClr val="bg1"/>
          </a:solidFill>
        </p:spPr>
        <p:txBody>
          <a:bodyPr vert="horz" lIns="91440" tIns="45720" rIns="91440" bIns="45720" rtlCol="0">
            <a:noAutofit/>
          </a:bodyPr>
          <a:lstStyle>
            <a:lvl1pPr marL="457200" indent="-457200" algn="l" defTabSz="914400" rtl="0" eaLnBrk="1" latinLnBrk="0" hangingPunct="1">
              <a:lnSpc>
                <a:spcPct val="90000"/>
              </a:lnSpc>
              <a:spcBef>
                <a:spcPts val="1000"/>
              </a:spcBef>
              <a:buClr>
                <a:srgbClr val="822B6A"/>
              </a:buClr>
              <a:buSzPct val="120000"/>
              <a:buFont typeface="Arial" panose="020B0604020202020204" pitchFamily="34" charset="0"/>
              <a:buChar char="•"/>
              <a:defRPr sz="2800" kern="1200" baseline="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Tx/>
              <a:buNone/>
            </a:pPr>
            <a:r>
              <a:rPr lang="en-AU" dirty="0">
                <a:solidFill>
                  <a:srgbClr val="0C0C0C"/>
                </a:solidFill>
              </a:rPr>
              <a:t>There are many types of violence, and often they occur at the same time in a relationship</a:t>
            </a:r>
            <a:endParaRPr lang="en-US" dirty="0">
              <a:solidFill>
                <a:srgbClr val="0C0C0C"/>
              </a:solidFill>
            </a:endParaRPr>
          </a:p>
        </p:txBody>
      </p:sp>
      <p:sp>
        <p:nvSpPr>
          <p:cNvPr id="16" name="Explosion 1 15"/>
          <p:cNvSpPr/>
          <p:nvPr/>
        </p:nvSpPr>
        <p:spPr>
          <a:xfrm>
            <a:off x="5532967" y="727844"/>
            <a:ext cx="3530600" cy="267405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Physical violence</a:t>
            </a:r>
            <a:endParaRPr lang="en-AU" sz="3200" b="1" dirty="0">
              <a:solidFill>
                <a:srgbClr val="FF0000"/>
              </a:solidFill>
            </a:endParaRPr>
          </a:p>
        </p:txBody>
      </p:sp>
      <p:sp>
        <p:nvSpPr>
          <p:cNvPr id="17" name="Explosion 1 16"/>
          <p:cNvSpPr/>
          <p:nvPr/>
        </p:nvSpPr>
        <p:spPr>
          <a:xfrm>
            <a:off x="3196338" y="2285634"/>
            <a:ext cx="3268133" cy="248620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Sexual violence</a:t>
            </a:r>
            <a:endParaRPr lang="en-AU" sz="3200" b="1" dirty="0">
              <a:solidFill>
                <a:srgbClr val="FF0000"/>
              </a:solidFill>
            </a:endParaRPr>
          </a:p>
        </p:txBody>
      </p:sp>
    </p:spTree>
    <p:extLst>
      <p:ext uri="{BB962C8B-B14F-4D97-AF65-F5344CB8AC3E}">
        <p14:creationId xmlns:p14="http://schemas.microsoft.com/office/powerpoint/2010/main" val="23097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685"/>
            <a:ext cx="9144000" cy="6460629"/>
          </a:xfrm>
          <a:prstGeom prst="rect">
            <a:avLst/>
          </a:prstGeom>
        </p:spPr>
      </p:pic>
    </p:spTree>
    <p:extLst>
      <p:ext uri="{BB962C8B-B14F-4D97-AF65-F5344CB8AC3E}">
        <p14:creationId xmlns:p14="http://schemas.microsoft.com/office/powerpoint/2010/main" val="9068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8313" y="431800"/>
            <a:ext cx="8207375" cy="1168400"/>
          </a:xfrm>
        </p:spPr>
        <p:txBody>
          <a:bodyPr>
            <a:noAutofit/>
          </a:bodyPr>
          <a:lstStyle/>
          <a:p>
            <a:pPr algn="ctr"/>
            <a:r>
              <a:rPr lang="en-US" sz="4000" b="1" kern="0" dirty="0">
                <a:solidFill>
                  <a:schemeClr val="tx1"/>
                </a:solidFill>
              </a:rPr>
              <a:t>Percent of women who have experienced violence by district</a:t>
            </a:r>
            <a:endParaRPr lang="en-AU" sz="4000" b="1" dirty="0">
              <a:solidFill>
                <a:schemeClr val="tx1"/>
              </a:solidFill>
            </a:endParaRPr>
          </a:p>
        </p:txBody>
      </p:sp>
      <p:pic>
        <p:nvPicPr>
          <p:cNvPr id="4" name="Picture 3"/>
          <p:cNvPicPr>
            <a:picLocks noChangeAspect="1"/>
          </p:cNvPicPr>
          <p:nvPr/>
        </p:nvPicPr>
        <p:blipFill>
          <a:blip r:embed="rId3"/>
          <a:stretch>
            <a:fillRect/>
          </a:stretch>
        </p:blipFill>
        <p:spPr>
          <a:xfrm>
            <a:off x="1" y="2547997"/>
            <a:ext cx="9144000" cy="3814109"/>
          </a:xfrm>
          <a:prstGeom prst="rect">
            <a:avLst/>
          </a:prstGeom>
        </p:spPr>
      </p:pic>
      <p:sp>
        <p:nvSpPr>
          <p:cNvPr id="5" name="Text Box 45"/>
          <p:cNvSpPr txBox="1">
            <a:spLocks noChangeArrowheads="1"/>
          </p:cNvSpPr>
          <p:nvPr/>
        </p:nvSpPr>
        <p:spPr bwMode="auto">
          <a:xfrm>
            <a:off x="88777" y="6498455"/>
            <a:ext cx="225492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1000" dirty="0">
                <a:latin typeface="Calibri" charset="0"/>
              </a:rPr>
              <a:t>Source: 2016 DHS</a:t>
            </a:r>
          </a:p>
        </p:txBody>
      </p:sp>
      <p:sp>
        <p:nvSpPr>
          <p:cNvPr id="6" name="TextBox 5"/>
          <p:cNvSpPr txBox="1"/>
          <p:nvPr/>
        </p:nvSpPr>
        <p:spPr>
          <a:xfrm>
            <a:off x="468313" y="1903816"/>
            <a:ext cx="8367204" cy="1015663"/>
          </a:xfrm>
          <a:prstGeom prst="rect">
            <a:avLst/>
          </a:prstGeom>
          <a:noFill/>
        </p:spPr>
        <p:txBody>
          <a:bodyPr wrap="square" rtlCol="0">
            <a:spAutoFit/>
          </a:bodyPr>
          <a:lstStyle/>
          <a:p>
            <a:r>
              <a:rPr lang="en-AU" sz="2000" dirty="0"/>
              <a:t>Percentage of ever-married women age 15-49 who have ever experienced emotional, physical, or sexual violence committed by their current or most recent husband/partner</a:t>
            </a:r>
          </a:p>
        </p:txBody>
      </p:sp>
    </p:spTree>
    <p:extLst>
      <p:ext uri="{BB962C8B-B14F-4D97-AF65-F5344CB8AC3E}">
        <p14:creationId xmlns:p14="http://schemas.microsoft.com/office/powerpoint/2010/main" val="3425437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5">
  <a:themeElements>
    <a:clrScheme name="LaTrobe Core Look">
      <a:dk1>
        <a:sysClr val="windowText" lastClr="000000"/>
      </a:dk1>
      <a:lt1>
        <a:sysClr val="window" lastClr="FFFFFF"/>
      </a:lt1>
      <a:dk2>
        <a:srgbClr val="1F497D"/>
      </a:dk2>
      <a:lt2>
        <a:srgbClr val="D6D2C4"/>
      </a:lt2>
      <a:accent1>
        <a:srgbClr val="8A2A2B"/>
      </a:accent1>
      <a:accent2>
        <a:srgbClr val="AB2328"/>
      </a:accent2>
      <a:accent3>
        <a:srgbClr val="D52B1E"/>
      </a:accent3>
      <a:accent4>
        <a:srgbClr val="D14124"/>
      </a:accent4>
      <a:accent5>
        <a:srgbClr val="E87722"/>
      </a:accent5>
      <a:accent6>
        <a:srgbClr val="FF9E1B"/>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25937</TotalTime>
  <Words>3048</Words>
  <Application>Microsoft Office PowerPoint</Application>
  <PresentationFormat>On-screen Show (4:3)</PresentationFormat>
  <Paragraphs>268</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Arial Unicode MS</vt:lpstr>
      <vt:lpstr>Calibri</vt:lpstr>
      <vt:lpstr>Courier New</vt:lpstr>
      <vt:lpstr>Helvetica</vt:lpstr>
      <vt:lpstr>News Gothic MT</vt:lpstr>
      <vt:lpstr>Symbol</vt:lpstr>
      <vt:lpstr>Times New Roman</vt:lpstr>
      <vt:lpstr>Wingdings</vt:lpstr>
      <vt:lpstr>Office Theme</vt:lpstr>
      <vt:lpstr>Theme5</vt:lpstr>
      <vt:lpstr> Definitions Prevalence Vulnerable groups </vt:lpstr>
      <vt:lpstr>Course competencies</vt:lpstr>
      <vt:lpstr>Looking after each other</vt:lpstr>
      <vt:lpstr>Activity: Brainstorm ground rules</vt:lpstr>
      <vt:lpstr>Module 1: Learning Objectives</vt:lpstr>
      <vt:lpstr>What is domestic violence?</vt:lpstr>
      <vt:lpstr>PowerPoint Presentation</vt:lpstr>
      <vt:lpstr>PowerPoint Presentation</vt:lpstr>
      <vt:lpstr>Percent of women who have experienced violence by district</vt:lpstr>
      <vt:lpstr>PowerPoint Presentation</vt:lpstr>
      <vt:lpstr>What is sexual assault?</vt:lpstr>
      <vt:lpstr>Sexual assault</vt:lpstr>
      <vt:lpstr>What is child abuse?</vt:lpstr>
      <vt:lpstr>Child abuse in Timor-Leste</vt:lpstr>
      <vt:lpstr>Activity: Identifying child abuse</vt:lpstr>
      <vt:lpstr>PowerPoint Presentation</vt:lpstr>
      <vt:lpstr>CYCLE OF VIOLENCE </vt:lpstr>
      <vt:lpstr>Activity: Vulnerable groups </vt:lpstr>
      <vt:lpstr>Who is most vulnerable to domestic and sexual violence in Timor-Leste?</vt:lpstr>
      <vt:lpstr>Domestic violence during crises</vt:lpstr>
      <vt:lpstr>Important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Kayli Wild</cp:lastModifiedBy>
  <cp:revision>329</cp:revision>
  <cp:lastPrinted>2018-01-29T21:11:56Z</cp:lastPrinted>
  <dcterms:created xsi:type="dcterms:W3CDTF">2018-01-28T23:25:18Z</dcterms:created>
  <dcterms:modified xsi:type="dcterms:W3CDTF">2020-08-19T05:51:48Z</dcterms:modified>
</cp:coreProperties>
</file>