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4" r:id="rId3"/>
    <p:sldId id="273" r:id="rId4"/>
    <p:sldId id="274" r:id="rId5"/>
    <p:sldId id="275" r:id="rId6"/>
    <p:sldId id="260" r:id="rId7"/>
    <p:sldId id="262" r:id="rId8"/>
    <p:sldId id="276" r:id="rId9"/>
    <p:sldId id="257" r:id="rId10"/>
    <p:sldId id="261" r:id="rId11"/>
    <p:sldId id="280" r:id="rId12"/>
    <p:sldId id="265" r:id="rId13"/>
    <p:sldId id="278" r:id="rId14"/>
    <p:sldId id="279" r:id="rId15"/>
    <p:sldId id="25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Taft" initials="AT" lastIdx="2" clrIdx="0">
    <p:extLst>
      <p:ext uri="{19B8F6BF-5375-455C-9EA6-DF929625EA0E}">
        <p15:presenceInfo xmlns:p15="http://schemas.microsoft.com/office/powerpoint/2012/main" userId="S-1-5-21-839522115-2147074499-499215656-2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81" autoAdjust="0"/>
  </p:normalViewPr>
  <p:slideViewPr>
    <p:cSldViewPr snapToGrid="0" snapToObjects="1">
      <p:cViewPr varScale="1">
        <p:scale>
          <a:sx n="53" d="100"/>
          <a:sy n="53" d="100"/>
        </p:scale>
        <p:origin x="166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09C92-246A-44FA-AF5D-EA1DFC0DA26E}" type="datetimeFigureOut">
              <a:rPr lang="en-AU" smtClean="0"/>
              <a:t>13/07/2020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CF16C-5EB7-4B65-AFB3-0DAF8579942B}" type="slidenum">
              <a:rPr lang="en-AU" smtClean="0"/>
              <a:t>‹#›</a:t>
            </a:fld>
            <a:endParaRPr lang="en-AU"/>
          </a:p>
        </p:txBody>
      </p:sp>
    </p:spTree>
    <p:extLst>
      <p:ext uri="{BB962C8B-B14F-4D97-AF65-F5344CB8AC3E}">
        <p14:creationId xmlns:p14="http://schemas.microsoft.com/office/powerpoint/2010/main" val="372560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Qc_GHITvTm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2CF16C-5EB7-4B65-AFB3-0DAF8579942B}" type="slidenum">
              <a:rPr lang="en-AU" smtClean="0"/>
              <a:t>1</a:t>
            </a:fld>
            <a:endParaRPr lang="en-AU"/>
          </a:p>
        </p:txBody>
      </p:sp>
    </p:spTree>
    <p:extLst>
      <p:ext uri="{BB962C8B-B14F-4D97-AF65-F5344CB8AC3E}">
        <p14:creationId xmlns:p14="http://schemas.microsoft.com/office/powerpoint/2010/main" val="3046292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Remember you are not working alone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With good</a:t>
            </a:r>
            <a:r>
              <a:rPr lang="en-AU" sz="1200" kern="1200" baseline="0" dirty="0">
                <a:solidFill>
                  <a:schemeClr val="tx1"/>
                </a:solidFill>
                <a:effectLst/>
                <a:latin typeface="+mn-lt"/>
                <a:ea typeface="+mn-ea"/>
                <a:cs typeface="+mn-cs"/>
              </a:rPr>
              <a:t> training, health system support and the changes happening around violence in our community – we can work together to stop violence against women and children</a:t>
            </a:r>
          </a:p>
        </p:txBody>
      </p:sp>
      <p:sp>
        <p:nvSpPr>
          <p:cNvPr id="4" name="Slide Number Placeholder 3"/>
          <p:cNvSpPr>
            <a:spLocks noGrp="1"/>
          </p:cNvSpPr>
          <p:nvPr>
            <p:ph type="sldNum" sz="quarter" idx="10"/>
          </p:nvPr>
        </p:nvSpPr>
        <p:spPr/>
        <p:txBody>
          <a:bodyPr/>
          <a:lstStyle/>
          <a:p>
            <a:fld id="{A6394C00-FF3F-46EE-9F27-0DF36B0AE49B}" type="slidenum">
              <a:rPr lang="en-AU" smtClean="0"/>
              <a:pPr/>
              <a:t>10</a:t>
            </a:fld>
            <a:endParaRPr lang="en-AU"/>
          </a:p>
        </p:txBody>
      </p:sp>
    </p:spTree>
    <p:extLst>
      <p:ext uri="{BB962C8B-B14F-4D97-AF65-F5344CB8AC3E}">
        <p14:creationId xmlns:p14="http://schemas.microsoft.com/office/powerpoint/2010/main" val="806590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There are two posters in the handouts that can be put in health centres:</a:t>
            </a:r>
          </a:p>
          <a:p>
            <a:pPr marL="685800" lvl="1" indent="-228600">
              <a:buFont typeface="+mj-lt"/>
              <a:buAutoNum type="alphaLcPeriod"/>
            </a:pPr>
            <a:r>
              <a:rPr lang="en-AU" sz="1200" kern="1200" dirty="0">
                <a:solidFill>
                  <a:schemeClr val="tx1"/>
                </a:solidFill>
                <a:effectLst/>
                <a:latin typeface="+mn-lt"/>
                <a:ea typeface="+mn-ea"/>
                <a:cs typeface="+mn-cs"/>
              </a:rPr>
              <a:t>One for the toilets or waiting room. It shows clients how health providers can help</a:t>
            </a:r>
          </a:p>
          <a:p>
            <a:pPr marL="685800" lvl="1" indent="-228600">
              <a:buFont typeface="+mj-lt"/>
              <a:buAutoNum type="alphaLcPeriod"/>
            </a:pPr>
            <a:r>
              <a:rPr lang="en-AU" sz="1200" kern="1200" dirty="0">
                <a:solidFill>
                  <a:schemeClr val="tx1"/>
                </a:solidFill>
                <a:effectLst/>
                <a:latin typeface="+mn-lt"/>
                <a:ea typeface="+mn-ea"/>
                <a:cs typeface="+mn-cs"/>
              </a:rPr>
              <a:t>The second shows the steps in </a:t>
            </a:r>
            <a:r>
              <a:rPr lang="en-AU" sz="1200" kern="1200" dirty="0" err="1">
                <a:solidFill>
                  <a:schemeClr val="tx1"/>
                </a:solidFill>
                <a:effectLst/>
                <a:latin typeface="+mn-lt"/>
                <a:ea typeface="+mn-ea"/>
                <a:cs typeface="+mn-cs"/>
              </a:rPr>
              <a:t>Hahu</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Relasaun</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diak</a:t>
            </a:r>
            <a:r>
              <a:rPr lang="en-AU" sz="1200" kern="1200" dirty="0">
                <a:solidFill>
                  <a:schemeClr val="tx1"/>
                </a:solidFill>
                <a:effectLst/>
                <a:latin typeface="+mn-lt"/>
                <a:ea typeface="+mn-ea"/>
                <a:cs typeface="+mn-cs"/>
              </a:rPr>
              <a:t> and can be put up in the consultation room to help you remember how to respond </a:t>
            </a:r>
          </a:p>
          <a:p>
            <a:pPr marL="685800" lvl="1" indent="-228600">
              <a:buFont typeface="Arial" panose="020B0604020202020204" pitchFamily="34" charset="0"/>
              <a:buChar char="•"/>
            </a:pPr>
            <a:r>
              <a:rPr lang="en-AU" sz="1200" kern="1200" dirty="0">
                <a:solidFill>
                  <a:schemeClr val="tx1"/>
                </a:solidFill>
                <a:effectLst/>
                <a:latin typeface="+mn-lt"/>
                <a:ea typeface="+mn-ea"/>
                <a:cs typeface="+mn-cs"/>
              </a:rPr>
              <a:t>For printable versions of these posters go to www.latrobe.edu.au/reducing-violence</a:t>
            </a:r>
          </a:p>
          <a:p>
            <a:pPr marL="457200" lvl="1"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972CF16C-5EB7-4B65-AFB3-0DAF8579942B}" type="slidenum">
              <a:rPr lang="en-AU" smtClean="0"/>
              <a:t>11</a:t>
            </a:fld>
            <a:endParaRPr lang="en-AU"/>
          </a:p>
        </p:txBody>
      </p:sp>
    </p:spTree>
    <p:extLst>
      <p:ext uri="{BB962C8B-B14F-4D97-AF65-F5344CB8AC3E}">
        <p14:creationId xmlns:p14="http://schemas.microsoft.com/office/powerpoint/2010/main" val="151467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Purpose: To understand how to support colleagues and friends who are subjected</a:t>
            </a:r>
            <a:r>
              <a:rPr lang="en-AU" baseline="0" dirty="0"/>
              <a:t> to</a:t>
            </a:r>
            <a:r>
              <a:rPr lang="en-AU" dirty="0"/>
              <a:t> violence</a:t>
            </a:r>
          </a:p>
          <a:p>
            <a:endParaRPr lang="en-AU" dirty="0"/>
          </a:p>
          <a:p>
            <a:r>
              <a:rPr lang="en-AU" dirty="0"/>
              <a:t>Time: 15 minutes (10 minutes discussion in pairs, 5 minutes feedback to group)</a:t>
            </a:r>
          </a:p>
          <a:p>
            <a:endParaRPr lang="en-AU" dirty="0"/>
          </a:p>
          <a:p>
            <a:r>
              <a:rPr lang="en-AU" dirty="0"/>
              <a:t>Instructions:</a:t>
            </a:r>
          </a:p>
          <a:p>
            <a:pPr marL="228600" indent="-228600">
              <a:buFont typeface="+mj-lt"/>
              <a:buAutoNum type="arabicPeriod"/>
            </a:pPr>
            <a:r>
              <a:rPr lang="en-AU" dirty="0"/>
              <a:t>Form pairs </a:t>
            </a:r>
          </a:p>
          <a:p>
            <a:pPr marL="228600" indent="-228600">
              <a:buFont typeface="+mj-lt"/>
              <a:buAutoNum type="arabicPeriod"/>
            </a:pPr>
            <a:r>
              <a:rPr lang="en-AU" dirty="0"/>
              <a:t>Read</a:t>
            </a:r>
            <a:r>
              <a:rPr lang="en-AU" baseline="0" dirty="0"/>
              <a:t> the case study in the handouts and </a:t>
            </a:r>
          </a:p>
          <a:p>
            <a:pPr marL="228600" indent="-228600">
              <a:buFont typeface="+mj-lt"/>
              <a:buAutoNum type="arabicPeriod"/>
            </a:pPr>
            <a:r>
              <a:rPr lang="en-AU" baseline="0" dirty="0"/>
              <a:t>D</a:t>
            </a:r>
            <a:r>
              <a:rPr lang="en-AU" dirty="0"/>
              <a:t>iscuss what Domingas should do. </a:t>
            </a:r>
          </a:p>
          <a:p>
            <a:pPr marL="228600" indent="-228600">
              <a:buFont typeface="+mj-lt"/>
              <a:buAutoNum type="arabicPeriod"/>
            </a:pPr>
            <a:r>
              <a:rPr lang="en-AU" dirty="0"/>
              <a:t>Make some notes to feedback to the larger group. </a:t>
            </a:r>
          </a:p>
          <a:p>
            <a:pPr marL="228600" indent="-228600">
              <a:buFont typeface="+mj-lt"/>
              <a:buAutoNum type="arabicPeriod"/>
            </a:pPr>
            <a:r>
              <a:rPr lang="en-AU" baseline="0" dirty="0"/>
              <a:t>Ask one group to feedback first, then ask the other groups if they have any steps that have been missed </a:t>
            </a:r>
          </a:p>
          <a:p>
            <a:pPr marL="171450" indent="-171450">
              <a:buFont typeface="Arial" panose="020B0604020202020204" pitchFamily="34" charset="0"/>
              <a:buChar char="•"/>
            </a:pPr>
            <a:endParaRPr lang="en-AU" baseline="0" dirty="0"/>
          </a:p>
          <a:p>
            <a:pPr marL="0" indent="0">
              <a:buFont typeface="Arial" panose="020B0604020202020204" pitchFamily="34" charset="0"/>
              <a:buNone/>
            </a:pPr>
            <a:r>
              <a:rPr lang="en-AU" baseline="0" dirty="0"/>
              <a:t>Some suggestions to discuss:</a:t>
            </a:r>
          </a:p>
          <a:p>
            <a:pPr marL="171450" indent="-171450">
              <a:buFont typeface="Arial" panose="020B0604020202020204" pitchFamily="34" charset="0"/>
              <a:buChar char="•"/>
            </a:pPr>
            <a:r>
              <a:rPr lang="en-AU" baseline="0" dirty="0"/>
              <a:t>Invite Dra. Ana to have a cup of tea or go for a walk</a:t>
            </a:r>
          </a:p>
          <a:p>
            <a:pPr marL="171450" indent="-171450">
              <a:buFont typeface="Arial" panose="020B0604020202020204" pitchFamily="34" charset="0"/>
              <a:buChar char="•"/>
            </a:pPr>
            <a:r>
              <a:rPr lang="en-AU" baseline="0" dirty="0"/>
              <a:t>Tell her you are concerned about 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Ask her only when she is on her own</a:t>
            </a:r>
          </a:p>
          <a:p>
            <a:pPr marL="171450" indent="-171450">
              <a:buFont typeface="Arial" panose="020B0604020202020204" pitchFamily="34" charset="0"/>
              <a:buChar char="•"/>
            </a:pPr>
            <a:r>
              <a:rPr lang="en-AU" baseline="0" dirty="0"/>
              <a:t>Use the steps in </a:t>
            </a:r>
            <a:r>
              <a:rPr lang="en-AU" baseline="0" dirty="0" err="1"/>
              <a:t>Hahu</a:t>
            </a:r>
            <a:r>
              <a:rPr lang="en-AU" baseline="0" dirty="0"/>
              <a:t> </a:t>
            </a:r>
            <a:r>
              <a:rPr lang="en-AU" baseline="0" dirty="0" err="1"/>
              <a:t>Relasaun</a:t>
            </a:r>
            <a:r>
              <a:rPr lang="en-AU" baseline="0" dirty="0"/>
              <a:t> with colleagues as you would with patients</a:t>
            </a:r>
          </a:p>
          <a:p>
            <a:pPr marL="171450" indent="-171450">
              <a:buFont typeface="Arial" panose="020B0604020202020204" pitchFamily="34" charset="0"/>
              <a:buChar char="•"/>
            </a:pPr>
            <a:r>
              <a:rPr lang="en-AU" baseline="0" dirty="0"/>
              <a:t>Respond with empathy, don’t blame her</a:t>
            </a:r>
          </a:p>
          <a:p>
            <a:pPr marL="171450" indent="-171450">
              <a:buFont typeface="Arial" panose="020B0604020202020204" pitchFamily="34" charset="0"/>
              <a:buChar char="•"/>
            </a:pPr>
            <a:r>
              <a:rPr lang="en-AU" baseline="0" dirty="0"/>
              <a:t>Reassure her about confidentiality, that you won’t tell anybody else about her problems </a:t>
            </a:r>
          </a:p>
          <a:p>
            <a:pPr marL="171450" indent="-171450">
              <a:buFont typeface="Arial" panose="020B0604020202020204" pitchFamily="34" charset="0"/>
              <a:buChar char="•"/>
            </a:pPr>
            <a:r>
              <a:rPr lang="en-AU" baseline="0" dirty="0"/>
              <a:t>Let her know about services and support available</a:t>
            </a:r>
          </a:p>
        </p:txBody>
      </p:sp>
      <p:sp>
        <p:nvSpPr>
          <p:cNvPr id="4" name="Slide Number Placeholder 3"/>
          <p:cNvSpPr>
            <a:spLocks noGrp="1"/>
          </p:cNvSpPr>
          <p:nvPr>
            <p:ph type="sldNum" sz="quarter" idx="10"/>
          </p:nvPr>
        </p:nvSpPr>
        <p:spPr/>
        <p:txBody>
          <a:bodyPr/>
          <a:lstStyle/>
          <a:p>
            <a:fld id="{972CF16C-5EB7-4B65-AFB3-0DAF8579942B}" type="slidenum">
              <a:rPr lang="en-AU" smtClean="0"/>
              <a:t>12</a:t>
            </a:fld>
            <a:endParaRPr lang="en-AU"/>
          </a:p>
        </p:txBody>
      </p:sp>
    </p:spTree>
    <p:extLst>
      <p:ext uri="{BB962C8B-B14F-4D97-AF65-F5344CB8AC3E}">
        <p14:creationId xmlns:p14="http://schemas.microsoft.com/office/powerpoint/2010/main" val="2013796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This video is from the World Health Organisation and shows</a:t>
            </a:r>
            <a:r>
              <a:rPr lang="en-AU" baseline="0" dirty="0"/>
              <a:t> how important it is to have a good health system response for survivors of violence</a:t>
            </a:r>
          </a:p>
          <a:p>
            <a:pPr marL="171450" indent="-171450">
              <a:buFont typeface="Arial" panose="020B0604020202020204" pitchFamily="34" charset="0"/>
              <a:buChar char="•"/>
            </a:pPr>
            <a:r>
              <a:rPr lang="en-AU" baseline="0" dirty="0"/>
              <a:t>The video can be played directly from the internet via this </a:t>
            </a:r>
            <a:r>
              <a:rPr lang="en-AU" dirty="0"/>
              <a:t>Weblink: </a:t>
            </a:r>
            <a:r>
              <a:rPr lang="en-US" sz="1200" dirty="0">
                <a:hlinkClick r:id="rId3"/>
              </a:rPr>
              <a:t>https://www.youtube.com/watch?v=Qc_GHITvTmI</a:t>
            </a:r>
            <a:r>
              <a:rPr lang="en-US" sz="1200" dirty="0"/>
              <a:t>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8297C7-F619-C240-9AE9-06FE0B74F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255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anose="05050102010706020507" pitchFamily="18" charset="2"/>
              <a:buChar char=""/>
            </a:pPr>
            <a:r>
              <a:rPr lang="en-AU" sz="1200" u="none" kern="1200" dirty="0">
                <a:solidFill>
                  <a:srgbClr val="008080"/>
                </a:solidFill>
                <a:effectLst/>
                <a:latin typeface="Times New Roman" panose="02020603050405020304" pitchFamily="18" charset="0"/>
                <a:ea typeface="+mn-ea"/>
                <a:cs typeface="Times New Roman" panose="02020603050405020304" pitchFamily="18" charset="0"/>
              </a:rPr>
              <a:t>Helping victims of violence is difficult work, so we need to take time to look after ourselves.</a:t>
            </a:r>
            <a:endParaRPr lang="en-AU" sz="1200" u="none"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a:spcAft>
                <a:spcPts val="0"/>
              </a:spcAft>
              <a:buFont typeface="Symbol" panose="05050102010706020507" pitchFamily="18" charset="2"/>
              <a:buChar char=""/>
            </a:pPr>
            <a:r>
              <a:rPr lang="en-AU" sz="1200" u="none" kern="1200" dirty="0">
                <a:solidFill>
                  <a:srgbClr val="008080"/>
                </a:solidFill>
                <a:effectLst/>
                <a:latin typeface="Times New Roman" panose="02020603050405020304" pitchFamily="18" charset="0"/>
                <a:ea typeface="+mn-ea"/>
                <a:cs typeface="Times New Roman" panose="02020603050405020304" pitchFamily="18" charset="0"/>
              </a:rPr>
              <a:t>You, your colleagues, managers and the community all play an important role in looking after each other and keeping yourself and your clients safe. </a:t>
            </a:r>
            <a:endParaRPr lang="en-AU" sz="1200" u="none"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a:spcAft>
                <a:spcPts val="0"/>
              </a:spcAft>
              <a:buFont typeface="Symbol" panose="05050102010706020507" pitchFamily="18" charset="2"/>
              <a:buChar char=""/>
            </a:pPr>
            <a:r>
              <a:rPr lang="en-AU" sz="1200" u="none" kern="1200" dirty="0">
                <a:solidFill>
                  <a:srgbClr val="008080"/>
                </a:solidFill>
                <a:effectLst/>
                <a:latin typeface="Times New Roman" panose="02020603050405020304" pitchFamily="18" charset="0"/>
                <a:ea typeface="+mn-ea"/>
                <a:cs typeface="Times New Roman" panose="02020603050405020304" pitchFamily="18" charset="0"/>
              </a:rPr>
              <a:t>Together we can build a strong health system and help prevent violence in our communities. </a:t>
            </a:r>
            <a:endParaRPr lang="en-AU" sz="1200" u="none" dirty="0">
              <a:effectLst/>
              <a:latin typeface="Arial" panose="020B0604020202020204" pitchFamily="34" charset="0"/>
              <a:ea typeface="MS PGothic" panose="020B0600070205080204" pitchFamily="34" charset="-128"/>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972CF16C-5EB7-4B65-AFB3-0DAF8579942B}" type="slidenum">
              <a:rPr lang="en-AU" smtClean="0"/>
              <a:t>14</a:t>
            </a:fld>
            <a:endParaRPr lang="en-AU"/>
          </a:p>
        </p:txBody>
      </p:sp>
    </p:spTree>
    <p:extLst>
      <p:ext uri="{BB962C8B-B14F-4D97-AF65-F5344CB8AC3E}">
        <p14:creationId xmlns:p14="http://schemas.microsoft.com/office/powerpoint/2010/main" val="1318970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To review key learnings</a:t>
            </a:r>
            <a:r>
              <a:rPr lang="en-US" baseline="0" dirty="0"/>
              <a:t> from the course (could also be done at the end of each session)</a:t>
            </a:r>
          </a:p>
          <a:p>
            <a:endParaRPr lang="en-US" baseline="0" dirty="0"/>
          </a:p>
          <a:p>
            <a:r>
              <a:rPr lang="en-US" baseline="0" dirty="0"/>
              <a:t>Time: 15 minutes (5 minutes to write down key learnings, 5 minutes to feedback, 5 minutes for questions)</a:t>
            </a:r>
            <a:endParaRPr lang="en-US" dirty="0"/>
          </a:p>
          <a:p>
            <a:endParaRPr lang="en-US" dirty="0"/>
          </a:p>
          <a:p>
            <a:r>
              <a:rPr lang="en-US" dirty="0"/>
              <a:t>Instructions:</a:t>
            </a:r>
          </a:p>
          <a:p>
            <a:pPr marL="228600" indent="-228600">
              <a:buAutoNum type="arabicPeriod"/>
            </a:pPr>
            <a:r>
              <a:rPr lang="en-US" dirty="0"/>
              <a:t>Ask the students to write about the main things they learned throughout the course</a:t>
            </a:r>
          </a:p>
          <a:p>
            <a:pPr marL="228600" indent="-228600">
              <a:buAutoNum type="arabicPeriod"/>
            </a:pPr>
            <a:r>
              <a:rPr lang="en-US" dirty="0"/>
              <a:t>Each student should share one key learning with the class, but they are not allowed to repeat what someone else has said so they must come up with a new one</a:t>
            </a:r>
          </a:p>
          <a:p>
            <a:pPr marL="228600" indent="-228600">
              <a:buAutoNum type="arabicPeriod"/>
            </a:pPr>
            <a:r>
              <a:rPr lang="en-US" dirty="0"/>
              <a:t>Go through the learning objectives from weeks 1 – 9 and answer any questions the students</a:t>
            </a:r>
            <a:r>
              <a:rPr lang="en-US" baseline="0" dirty="0"/>
              <a:t> have</a:t>
            </a:r>
            <a:endParaRPr lang="en-US" dirty="0"/>
          </a:p>
        </p:txBody>
      </p:sp>
      <p:sp>
        <p:nvSpPr>
          <p:cNvPr id="4" name="Slide Number Placeholder 3"/>
          <p:cNvSpPr>
            <a:spLocks noGrp="1"/>
          </p:cNvSpPr>
          <p:nvPr>
            <p:ph type="sldNum" sz="quarter" idx="10"/>
          </p:nvPr>
        </p:nvSpPr>
        <p:spPr/>
        <p:txBody>
          <a:bodyPr/>
          <a:lstStyle/>
          <a:p>
            <a:fld id="{972CF16C-5EB7-4B65-AFB3-0DAF8579942B}" type="slidenum">
              <a:rPr lang="en-AU" smtClean="0"/>
              <a:t>15</a:t>
            </a:fld>
            <a:endParaRPr lang="en-AU"/>
          </a:p>
        </p:txBody>
      </p:sp>
    </p:spTree>
    <p:extLst>
      <p:ext uri="{BB962C8B-B14F-4D97-AF65-F5344CB8AC3E}">
        <p14:creationId xmlns:p14="http://schemas.microsoft.com/office/powerpoint/2010/main" val="216660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the end of this session students should be able to demonstrate knowledge of:</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look after their physical and emotional health, and safety of themselves and colleagues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Factors in the health system that contribute to good practice and safety for clients and staff</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Ask the students what do they think self-care means and why it is important?</a:t>
            </a:r>
          </a:p>
        </p:txBody>
      </p:sp>
      <p:sp>
        <p:nvSpPr>
          <p:cNvPr id="4" name="Slide Number Placeholder 3"/>
          <p:cNvSpPr>
            <a:spLocks noGrp="1"/>
          </p:cNvSpPr>
          <p:nvPr>
            <p:ph type="sldNum" sz="quarter" idx="10"/>
          </p:nvPr>
        </p:nvSpPr>
        <p:spPr/>
        <p:txBody>
          <a:bodyPr/>
          <a:lstStyle/>
          <a:p>
            <a:fld id="{972CF16C-5EB7-4B65-AFB3-0DAF8579942B}" type="slidenum">
              <a:rPr lang="en-AU" smtClean="0"/>
              <a:t>2</a:t>
            </a:fld>
            <a:endParaRPr lang="en-AU"/>
          </a:p>
        </p:txBody>
      </p:sp>
    </p:spTree>
    <p:extLst>
      <p:ext uri="{BB962C8B-B14F-4D97-AF65-F5344CB8AC3E}">
        <p14:creationId xmlns:p14="http://schemas.microsoft.com/office/powerpoint/2010/main" val="404125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Asking about violence will lead to more disclosures</a:t>
            </a:r>
          </a:p>
          <a:p>
            <a:pPr marL="171450" indent="-171450">
              <a:buFont typeface="Arial" panose="020B0604020202020204" pitchFamily="34" charset="0"/>
              <a:buChar char="•"/>
            </a:pPr>
            <a:r>
              <a:rPr lang="en-AU" dirty="0"/>
              <a:t>Vicarious trauma can</a:t>
            </a:r>
            <a:r>
              <a:rPr lang="en-AU" baseline="0" dirty="0"/>
              <a:t> happen when people</a:t>
            </a:r>
            <a:r>
              <a:rPr lang="en-AU" dirty="0"/>
              <a:t> hear about or help people with traumatic experiences.</a:t>
            </a:r>
            <a:r>
              <a:rPr lang="en-AU" baseline="0" dirty="0"/>
              <a:t> Midwives in the </a:t>
            </a:r>
            <a:r>
              <a:rPr lang="en-AU" baseline="0" dirty="0" err="1"/>
              <a:t>Parteira</a:t>
            </a:r>
            <a:r>
              <a:rPr lang="en-AU" baseline="0" dirty="0"/>
              <a:t> </a:t>
            </a:r>
            <a:r>
              <a:rPr lang="en-AU" baseline="0" dirty="0" err="1"/>
              <a:t>Kontra</a:t>
            </a:r>
            <a:r>
              <a:rPr lang="en-AU" baseline="0" dirty="0"/>
              <a:t> </a:t>
            </a:r>
            <a:r>
              <a:rPr lang="en-AU" baseline="0" dirty="0" err="1"/>
              <a:t>Violensia</a:t>
            </a:r>
            <a:r>
              <a:rPr lang="en-AU" baseline="0" dirty="0"/>
              <a:t> research said this was</a:t>
            </a:r>
            <a:r>
              <a:rPr lang="en-AU" dirty="0"/>
              <a:t> especially</a:t>
            </a:r>
            <a:r>
              <a:rPr lang="en-AU" baseline="0" dirty="0"/>
              <a:t> difficult in cases of</a:t>
            </a:r>
            <a:r>
              <a:rPr lang="en-AU" dirty="0"/>
              <a:t> child abuse.</a:t>
            </a:r>
            <a:r>
              <a:rPr lang="en-AU" baseline="0" dirty="0"/>
              <a:t> Vicarious trauma</a:t>
            </a:r>
            <a:r>
              <a:rPr lang="en-AU" dirty="0"/>
              <a:t> can have a negative impact on the safety, health and wellbeing of health providers</a:t>
            </a:r>
          </a:p>
          <a:p>
            <a:pPr marL="171450" indent="-171450">
              <a:buFont typeface="Arial" panose="020B0604020202020204" pitchFamily="34" charset="0"/>
              <a:buChar char="•"/>
            </a:pPr>
            <a:r>
              <a:rPr lang="en-AU" dirty="0"/>
              <a:t>It</a:t>
            </a:r>
            <a:r>
              <a:rPr lang="en-AU" baseline="0" dirty="0"/>
              <a:t> c</a:t>
            </a:r>
            <a:r>
              <a:rPr lang="en-AU" dirty="0"/>
              <a:t>an lead to negative feelings</a:t>
            </a:r>
            <a:r>
              <a:rPr lang="en-AU" baseline="0" dirty="0"/>
              <a:t> such as</a:t>
            </a:r>
            <a:r>
              <a:rPr lang="en-AU" dirty="0"/>
              <a:t> vulnerability, loss of control,  helplessness, negative view of the world</a:t>
            </a:r>
          </a:p>
          <a:p>
            <a:pPr marL="171450" indent="-171450">
              <a:buFont typeface="Arial" panose="020B0604020202020204" pitchFamily="34" charset="0"/>
              <a:buChar char="•"/>
            </a:pPr>
            <a:r>
              <a:rPr lang="en-AU" dirty="0"/>
              <a:t>May trigger memories or emotions if the helper has also experienced abuse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You</a:t>
            </a:r>
            <a:r>
              <a:rPr lang="en-AU" baseline="0" dirty="0"/>
              <a:t> n</a:t>
            </a:r>
            <a:r>
              <a:rPr lang="en-AU" dirty="0"/>
              <a:t>eed to be well to be able to help someone.</a:t>
            </a:r>
            <a:r>
              <a:rPr lang="en-AU" baseline="0" dirty="0"/>
              <a:t> </a:t>
            </a:r>
            <a:r>
              <a:rPr lang="en-AU" dirty="0"/>
              <a:t>You cannot help someone if you don’t look after your own needs.</a:t>
            </a:r>
          </a:p>
          <a:p>
            <a:pPr marL="171450" indent="-171450">
              <a:buFont typeface="Arial" panose="020B0604020202020204" pitchFamily="34" charset="0"/>
              <a:buChar char="•"/>
            </a:pPr>
            <a:r>
              <a:rPr lang="en-AU" dirty="0"/>
              <a:t>Self-care provides a good example for colleagues and patients and may encourage them to look after themselves as well</a:t>
            </a:r>
          </a:p>
          <a:p>
            <a:endParaRPr lang="en-AU" dirty="0"/>
          </a:p>
        </p:txBody>
      </p:sp>
      <p:sp>
        <p:nvSpPr>
          <p:cNvPr id="4" name="Slide Number Placeholder 3"/>
          <p:cNvSpPr>
            <a:spLocks noGrp="1"/>
          </p:cNvSpPr>
          <p:nvPr>
            <p:ph type="sldNum" sz="quarter" idx="10"/>
          </p:nvPr>
        </p:nvSpPr>
        <p:spPr/>
        <p:txBody>
          <a:bodyPr/>
          <a:lstStyle/>
          <a:p>
            <a:fld id="{972CF16C-5EB7-4B65-AFB3-0DAF8579942B}" type="slidenum">
              <a:rPr lang="en-AU" smtClean="0"/>
              <a:t>3</a:t>
            </a:fld>
            <a:endParaRPr lang="en-AU"/>
          </a:p>
        </p:txBody>
      </p:sp>
    </p:spTree>
    <p:extLst>
      <p:ext uri="{BB962C8B-B14F-4D97-AF65-F5344CB8AC3E}">
        <p14:creationId xmlns:p14="http://schemas.microsoft.com/office/powerpoint/2010/main" val="32901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200" b="0" i="0" u="none" strike="noStrike" kern="1200" cap="none" spc="0" normalizeH="0" baseline="0" noProof="0" dirty="0">
                <a:ln>
                  <a:noFill/>
                </a:ln>
                <a:solidFill>
                  <a:prstClr val="black"/>
                </a:solidFill>
                <a:effectLst/>
                <a:uLnTx/>
                <a:uFillTx/>
                <a:latin typeface="+mn-lt"/>
                <a:ea typeface="+mn-ea"/>
                <a:cs typeface="+mn-cs"/>
              </a:rPr>
              <a:t>Work, rest, play balance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200" b="0" i="0" u="none" strike="noStrike" kern="1200" cap="none" spc="0" normalizeH="0" baseline="0" noProof="0" dirty="0">
                <a:ln>
                  <a:noFill/>
                </a:ln>
                <a:solidFill>
                  <a:prstClr val="black"/>
                </a:solidFill>
                <a:effectLst/>
                <a:uLnTx/>
                <a:uFillTx/>
                <a:latin typeface="+mn-lt"/>
                <a:ea typeface="+mn-ea"/>
                <a:cs typeface="+mn-cs"/>
              </a:rPr>
              <a:t>Regular exercise and sleep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200" b="0" i="0" u="none" strike="noStrike" kern="1200" cap="none" spc="0" normalizeH="0" baseline="0" noProof="0" dirty="0">
                <a:ln>
                  <a:noFill/>
                </a:ln>
                <a:solidFill>
                  <a:prstClr val="black"/>
                </a:solidFill>
                <a:effectLst/>
                <a:uLnTx/>
                <a:uFillTx/>
                <a:latin typeface="+mn-lt"/>
                <a:ea typeface="+mn-ea"/>
                <a:cs typeface="+mn-cs"/>
              </a:rPr>
              <a:t>Eat well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200" b="0" i="0" u="none" strike="noStrike" kern="1200" cap="none" spc="0" normalizeH="0" baseline="0" noProof="0" dirty="0">
                <a:ln>
                  <a:noFill/>
                </a:ln>
                <a:solidFill>
                  <a:prstClr val="black"/>
                </a:solidFill>
                <a:effectLst/>
                <a:uLnTx/>
                <a:uFillTx/>
                <a:latin typeface="+mn-lt"/>
                <a:ea typeface="+mn-ea"/>
                <a:cs typeface="+mn-cs"/>
              </a:rPr>
              <a:t>Spend time with friends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200" b="0" i="0" u="none" strike="noStrike" kern="1200" cap="none" spc="0" normalizeH="0" baseline="0" noProof="0" dirty="0">
                <a:ln>
                  <a:noFill/>
                </a:ln>
                <a:solidFill>
                  <a:prstClr val="black"/>
                </a:solidFill>
                <a:effectLst/>
                <a:uLnTx/>
                <a:uFillTx/>
                <a:latin typeface="+mn-lt"/>
                <a:ea typeface="+mn-ea"/>
                <a:cs typeface="+mn-cs"/>
              </a:rPr>
              <a:t>Distraction, escape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200" b="0" i="0" u="none" strike="noStrike" kern="1200" cap="none" spc="0" normalizeH="0" baseline="0" noProof="0" dirty="0">
                <a:ln>
                  <a:noFill/>
                </a:ln>
                <a:solidFill>
                  <a:prstClr val="black"/>
                </a:solidFill>
                <a:effectLst/>
                <a:uLnTx/>
                <a:uFillTx/>
                <a:latin typeface="+mn-lt"/>
                <a:ea typeface="+mn-ea"/>
                <a:cs typeface="+mn-cs"/>
              </a:rPr>
              <a:t>Meditation/relaxation/breathing exercises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200" b="0" i="0" u="none" strike="noStrike" kern="1200" cap="none" spc="0" normalizeH="0" baseline="0" noProof="0" dirty="0">
                <a:ln>
                  <a:noFill/>
                </a:ln>
                <a:solidFill>
                  <a:prstClr val="black"/>
                </a:solidFill>
                <a:effectLst/>
                <a:uLnTx/>
                <a:uFillTx/>
                <a:latin typeface="+mn-lt"/>
                <a:ea typeface="+mn-ea"/>
                <a:cs typeface="+mn-cs"/>
              </a:rPr>
              <a:t>Prayer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200" b="0" i="0" u="none" strike="noStrike" kern="1200" cap="none" spc="0" normalizeH="0" baseline="0" noProof="0" dirty="0">
                <a:ln>
                  <a:noFill/>
                </a:ln>
                <a:solidFill>
                  <a:prstClr val="black"/>
                </a:solidFill>
                <a:effectLst/>
                <a:uLnTx/>
                <a:uFillTx/>
                <a:latin typeface="+mn-lt"/>
                <a:ea typeface="+mn-ea"/>
                <a:cs typeface="+mn-cs"/>
              </a:rPr>
              <a:t>Talk with trusted colleagues and managers</a:t>
            </a:r>
          </a:p>
          <a:p>
            <a:endParaRPr lang="en-AU" dirty="0"/>
          </a:p>
        </p:txBody>
      </p:sp>
      <p:sp>
        <p:nvSpPr>
          <p:cNvPr id="4" name="Slide Number Placeholder 3"/>
          <p:cNvSpPr>
            <a:spLocks noGrp="1"/>
          </p:cNvSpPr>
          <p:nvPr>
            <p:ph type="sldNum" sz="quarter" idx="10"/>
          </p:nvPr>
        </p:nvSpPr>
        <p:spPr/>
        <p:txBody>
          <a:bodyPr/>
          <a:lstStyle/>
          <a:p>
            <a:fld id="{972CF16C-5EB7-4B65-AFB3-0DAF8579942B}" type="slidenum">
              <a:rPr lang="en-AU" smtClean="0"/>
              <a:t>4</a:t>
            </a:fld>
            <a:endParaRPr lang="en-AU"/>
          </a:p>
        </p:txBody>
      </p:sp>
    </p:spTree>
    <p:extLst>
      <p:ext uri="{BB962C8B-B14F-4D97-AF65-F5344CB8AC3E}">
        <p14:creationId xmlns:p14="http://schemas.microsoft.com/office/powerpoint/2010/main" val="390199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Purpose: To demonstrate relaxation</a:t>
            </a:r>
            <a:r>
              <a:rPr lang="en-AU" baseline="0" dirty="0"/>
              <a:t> techniques</a:t>
            </a:r>
          </a:p>
          <a:p>
            <a:endParaRPr lang="en-AU" baseline="0" dirty="0"/>
          </a:p>
          <a:p>
            <a:r>
              <a:rPr lang="en-AU" baseline="0" dirty="0"/>
              <a:t>Time: 5 minutes each exercise</a:t>
            </a:r>
          </a:p>
          <a:p>
            <a:endParaRPr lang="en-AU" baseline="0" dirty="0"/>
          </a:p>
          <a:p>
            <a:r>
              <a:rPr lang="en-AU" dirty="0"/>
              <a:t>Slow breathing</a:t>
            </a:r>
            <a:r>
              <a:rPr lang="en-AU" baseline="0" dirty="0"/>
              <a:t> technique</a:t>
            </a:r>
          </a:p>
          <a:p>
            <a:pPr marL="228600" indent="-228600">
              <a:buAutoNum type="arabicPeriod"/>
            </a:pPr>
            <a:r>
              <a:rPr lang="en-AU" baseline="0" dirty="0"/>
              <a:t>Sit with your feet flat on the floor. Put your hands in your lap. After you learn how to do the exercises, do them with your eyes closed. These exercises will help you to feel calm and relaxed. You can do them whenever you are stressed or anxious or cannot sleep.</a:t>
            </a:r>
          </a:p>
          <a:p>
            <a:pPr marL="228600" indent="-228600">
              <a:buAutoNum type="arabicPeriod"/>
            </a:pPr>
            <a:r>
              <a:rPr lang="en-AU" baseline="0" dirty="0"/>
              <a:t>First, relax your body. Shake your arms and legs and let them go loose. Roll your shoulders back and move your head from side to side.</a:t>
            </a:r>
          </a:p>
          <a:p>
            <a:pPr marL="228600" indent="-228600">
              <a:buAutoNum type="arabicPeriod"/>
            </a:pPr>
            <a:r>
              <a:rPr lang="en-AU" baseline="0" dirty="0"/>
              <a:t>Put your hands on your belly. Think about your breath.</a:t>
            </a:r>
          </a:p>
          <a:p>
            <a:pPr marL="228600" indent="-228600">
              <a:buAutoNum type="arabicPeriod"/>
            </a:pPr>
            <a:r>
              <a:rPr lang="en-AU" baseline="0" dirty="0"/>
              <a:t>Slowly breathe out all the air through your mouth, and feel your belly flatten. Now breathe in slowly and deeply through your nose, and feel your belly fill up like a balloon.</a:t>
            </a:r>
          </a:p>
          <a:p>
            <a:pPr marL="228600" indent="-228600">
              <a:buAutoNum type="arabicPeriod"/>
            </a:pPr>
            <a:r>
              <a:rPr lang="en-AU" baseline="0" dirty="0"/>
              <a:t>Breathe deeply and slowly. You can count 1-2-3 on each breathe in and 1-2-3 on each breath out.</a:t>
            </a:r>
          </a:p>
          <a:p>
            <a:pPr marL="228600" indent="-228600">
              <a:buAutoNum type="arabicPeriod"/>
            </a:pPr>
            <a:r>
              <a:rPr lang="en-AU" baseline="0" dirty="0"/>
              <a:t>Keep breathing like this for about two minutes. As you breathe, feel the tension leave your body.</a:t>
            </a:r>
          </a:p>
          <a:p>
            <a:pPr marL="228600" indent="-228600">
              <a:buAutoNum type="arabicPeriod"/>
            </a:pPr>
            <a:endParaRPr lang="en-AU" baseline="0" dirty="0"/>
          </a:p>
          <a:p>
            <a:pPr marL="0" indent="0">
              <a:buNone/>
            </a:pPr>
            <a:r>
              <a:rPr lang="en-AU" baseline="0" dirty="0"/>
              <a:t>Progressive muscle relaxation technique</a:t>
            </a:r>
          </a:p>
          <a:p>
            <a:pPr marL="228600" indent="-228600">
              <a:buAutoNum type="arabicPeriod"/>
            </a:pPr>
            <a:r>
              <a:rPr lang="en-AU" baseline="0" dirty="0"/>
              <a:t>In this exercise you tighten and then relax your body. Begin with your toes.</a:t>
            </a:r>
          </a:p>
          <a:p>
            <a:pPr marL="228600" indent="-228600">
              <a:buAutoNum type="arabicPeriod"/>
            </a:pPr>
            <a:r>
              <a:rPr lang="en-AU" baseline="0" dirty="0"/>
              <a:t>Curl your toes and hold the muscles tightly. This may hurt a little. Breathe deeply and count to 3 while holding your toe muscles tight. Then, relax your toes and let out your breath. Breathe normally and feel the relaxation in your toes.</a:t>
            </a:r>
          </a:p>
          <a:p>
            <a:pPr marL="228600" indent="-228600">
              <a:buAutoNum type="arabicPeriod"/>
            </a:pPr>
            <a:r>
              <a:rPr lang="en-AU" baseline="0" dirty="0"/>
              <a:t>Do the same for each of these parts of your body in turn. Each time, breathe deeply in as you tighten the muscles, count to 3, and then relax and breathe out slowly.</a:t>
            </a:r>
          </a:p>
          <a:p>
            <a:pPr marL="685800" lvl="1" indent="-228600">
              <a:buFont typeface="Arial" panose="020B0604020202020204" pitchFamily="34" charset="0"/>
              <a:buChar char="•"/>
            </a:pPr>
            <a:r>
              <a:rPr lang="en-AU" baseline="0" dirty="0"/>
              <a:t>Hold your leg and thigh muscles tight…</a:t>
            </a:r>
          </a:p>
          <a:p>
            <a:pPr marL="685800" lvl="1" indent="-228600">
              <a:buFont typeface="Arial" panose="020B0604020202020204" pitchFamily="34" charset="0"/>
              <a:buChar char="•"/>
            </a:pPr>
            <a:r>
              <a:rPr lang="en-AU" baseline="0" dirty="0"/>
              <a:t>Hold your belly tight…</a:t>
            </a:r>
          </a:p>
          <a:p>
            <a:pPr marL="685800" lvl="1" indent="-228600">
              <a:buFont typeface="Arial" panose="020B0604020202020204" pitchFamily="34" charset="0"/>
              <a:buChar char="•"/>
            </a:pPr>
            <a:r>
              <a:rPr lang="en-AU" baseline="0" dirty="0"/>
              <a:t>Make fists with your hands…</a:t>
            </a:r>
          </a:p>
          <a:p>
            <a:pPr marL="685800" lvl="1" indent="-228600">
              <a:buFont typeface="Arial" panose="020B0604020202020204" pitchFamily="34" charset="0"/>
              <a:buChar char="•"/>
            </a:pPr>
            <a:r>
              <a:rPr lang="en-AU" baseline="0" dirty="0"/>
              <a:t>Bend your arms at the elbows and hold your arms tight…</a:t>
            </a:r>
          </a:p>
          <a:p>
            <a:pPr marL="685800" lvl="1" indent="-228600">
              <a:buFont typeface="Arial" panose="020B0604020202020204" pitchFamily="34" charset="0"/>
              <a:buChar char="•"/>
            </a:pPr>
            <a:r>
              <a:rPr lang="en-AU" baseline="0" dirty="0"/>
              <a:t>Squeeze your shoulder blades together…</a:t>
            </a:r>
          </a:p>
          <a:p>
            <a:pPr marL="685800" lvl="1" indent="-228600">
              <a:buFont typeface="Arial" panose="020B0604020202020204" pitchFamily="34" charset="0"/>
              <a:buChar char="•"/>
            </a:pPr>
            <a:r>
              <a:rPr lang="en-AU" baseline="0" dirty="0"/>
              <a:t>Shrug your shoulders as high as you can…</a:t>
            </a:r>
          </a:p>
          <a:p>
            <a:pPr marL="685800" lvl="1" indent="-228600">
              <a:buFont typeface="Arial" panose="020B0604020202020204" pitchFamily="34" charset="0"/>
              <a:buChar char="•"/>
            </a:pPr>
            <a:r>
              <a:rPr lang="en-AU" baseline="0" dirty="0"/>
              <a:t>Tighten all the muscles in your face…</a:t>
            </a:r>
          </a:p>
          <a:p>
            <a:pPr marL="228600" indent="-228600">
              <a:buAutoNum type="arabicPeriod"/>
            </a:pPr>
            <a:r>
              <a:rPr lang="en-AU" baseline="0" dirty="0"/>
              <a:t>Now, drop your chin slowly toward your chest. As you breathe in, slowly and carefully move your head in a circle to the right, and then breathe out as you bring your head around to the left and back toward your chest. Do this 3 times. Now, go the other way…inhale to the left and back, exhale to the right and down. Do this 3 times. </a:t>
            </a:r>
          </a:p>
          <a:p>
            <a:pPr marL="228600" indent="-228600">
              <a:buAutoNum type="arabicPeriod"/>
            </a:pPr>
            <a:r>
              <a:rPr lang="en-AU" baseline="0" dirty="0"/>
              <a:t>Now bring your head up to the centre. Notice how calm you feel. </a:t>
            </a:r>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972CF16C-5EB7-4B65-AFB3-0DAF8579942B}" type="slidenum">
              <a:rPr lang="en-AU" smtClean="0"/>
              <a:t>5</a:t>
            </a:fld>
            <a:endParaRPr lang="en-AU"/>
          </a:p>
        </p:txBody>
      </p:sp>
    </p:spTree>
    <p:extLst>
      <p:ext uri="{BB962C8B-B14F-4D97-AF65-F5344CB8AC3E}">
        <p14:creationId xmlns:p14="http://schemas.microsoft.com/office/powerpoint/2010/main" val="4057697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It is your human right not to be assaulted</a:t>
            </a:r>
          </a:p>
          <a:p>
            <a:pPr marL="171450" indent="-171450">
              <a:buFont typeface="Arial" panose="020B0604020202020204" pitchFamily="34" charset="0"/>
              <a:buChar char="•"/>
            </a:pPr>
            <a:r>
              <a:rPr lang="en-AU" sz="1200" dirty="0"/>
              <a:t>Health management should develop a risk management plan for their clinic or area of responsibility which details procedures to protect staff safety</a:t>
            </a:r>
          </a:p>
          <a:p>
            <a:pPr marL="171450" indent="-171450">
              <a:buFont typeface="Arial" panose="020B0604020202020204" pitchFamily="34" charset="0"/>
              <a:buChar char="•"/>
            </a:pPr>
            <a:r>
              <a:rPr lang="en-AU" sz="1200" dirty="0"/>
              <a:t>Health managers need to be aware of the stress on their staff and colleagues and make sure support mechanisms and resources are available</a:t>
            </a:r>
            <a:endParaRPr lang="en-US" sz="1200" dirty="0"/>
          </a:p>
          <a:p>
            <a:pPr marL="171450" indent="-171450">
              <a:buFont typeface="Arial" panose="020B0604020202020204" pitchFamily="34" charset="0"/>
              <a:buChar char="•"/>
            </a:pPr>
            <a:r>
              <a:rPr lang="en-US" sz="1200" dirty="0"/>
              <a:t>Healthcare professionals should care for each other and build a workplace culture that supports providers to respond to victims of violence</a:t>
            </a:r>
          </a:p>
          <a:p>
            <a:pPr marL="171450" indent="-171450">
              <a:buFont typeface="Arial" panose="020B0604020202020204" pitchFamily="34" charset="0"/>
              <a:buChar char="•"/>
            </a:pPr>
            <a:r>
              <a:rPr lang="en-US" sz="1200" dirty="0"/>
              <a:t>Routine debriefing about challenging cases with trusted colleagues can be a good way to promote safety and support each other. It can also influence quality improvement for responses in the future. </a:t>
            </a:r>
          </a:p>
          <a:p>
            <a:endParaRPr lang="en-US" dirty="0"/>
          </a:p>
        </p:txBody>
      </p:sp>
      <p:sp>
        <p:nvSpPr>
          <p:cNvPr id="4" name="Slide Number Placeholder 3"/>
          <p:cNvSpPr>
            <a:spLocks noGrp="1"/>
          </p:cNvSpPr>
          <p:nvPr>
            <p:ph type="sldNum" sz="quarter" idx="10"/>
          </p:nvPr>
        </p:nvSpPr>
        <p:spPr/>
        <p:txBody>
          <a:bodyPr/>
          <a:lstStyle/>
          <a:p>
            <a:fld id="{972CF16C-5EB7-4B65-AFB3-0DAF8579942B}" type="slidenum">
              <a:rPr lang="en-AU" smtClean="0"/>
              <a:t>6</a:t>
            </a:fld>
            <a:endParaRPr lang="en-AU"/>
          </a:p>
        </p:txBody>
      </p:sp>
    </p:spTree>
    <p:extLst>
      <p:ext uri="{BB962C8B-B14F-4D97-AF65-F5344CB8AC3E}">
        <p14:creationId xmlns:p14="http://schemas.microsoft.com/office/powerpoint/2010/main" val="3144175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Purpose: To examine the safety needs of patients and staff in a clinical setting</a:t>
            </a:r>
          </a:p>
          <a:p>
            <a:endParaRPr lang="en-AU" baseline="0" dirty="0"/>
          </a:p>
          <a:p>
            <a:r>
              <a:rPr lang="en-AU" baseline="0" dirty="0"/>
              <a:t>Time: 15 minutes (10 minutes discussion, 5 minutes feedback to the group)</a:t>
            </a:r>
          </a:p>
          <a:p>
            <a:endParaRPr lang="en-AU" baseline="0" dirty="0"/>
          </a:p>
          <a:p>
            <a:pPr marL="0" indent="0">
              <a:buNone/>
            </a:pPr>
            <a:r>
              <a:rPr lang="en-AU" i="0" dirty="0"/>
              <a:t>Instructions:</a:t>
            </a:r>
          </a:p>
          <a:p>
            <a:pPr marL="0" indent="0">
              <a:buFont typeface="+mj-lt"/>
              <a:buNone/>
            </a:pPr>
            <a:r>
              <a:rPr lang="en-AU" i="0" dirty="0"/>
              <a:t>1. Read the case study and discuss the following questions</a:t>
            </a:r>
          </a:p>
          <a:p>
            <a:pPr marL="228600" indent="-228600">
              <a:buFont typeface="+mj-lt"/>
              <a:buAutoNum type="alphaLcPeriod"/>
            </a:pPr>
            <a:r>
              <a:rPr lang="en-AU" i="0" dirty="0"/>
              <a:t>What steps do you need to take to ensure both the safety of your patient and of you and other staff?</a:t>
            </a:r>
          </a:p>
          <a:p>
            <a:pPr marL="228600" indent="-228600">
              <a:buFont typeface="+mj-lt"/>
              <a:buAutoNum type="alphaLcPeriod"/>
            </a:pPr>
            <a:r>
              <a:rPr lang="en-AU" i="0" dirty="0"/>
              <a:t>What tasks need to be done by yourself or the other staff?</a:t>
            </a:r>
          </a:p>
          <a:p>
            <a:pPr marL="228600" indent="-228600">
              <a:buFont typeface="+mj-lt"/>
              <a:buAutoNum type="alphaLcPeriod"/>
            </a:pPr>
            <a:r>
              <a:rPr lang="en-AU" i="0" dirty="0"/>
              <a:t>Is there anything you could do differently next time a patient who has suffered injuries from violence, presents at your clinic?</a:t>
            </a:r>
          </a:p>
          <a:p>
            <a:pPr marL="228600" indent="-228600">
              <a:buFont typeface="+mj-lt"/>
              <a:buAutoNum type="alphaLcPeriod"/>
            </a:pPr>
            <a:r>
              <a:rPr lang="en-AU" i="0" dirty="0"/>
              <a:t>What could be done to support you and the other staff members?</a:t>
            </a:r>
          </a:p>
          <a:p>
            <a:pPr marL="0" indent="0">
              <a:buFont typeface="+mj-lt"/>
              <a:buNone/>
            </a:pPr>
            <a:endParaRPr lang="en-AU" i="0" dirty="0"/>
          </a:p>
          <a:p>
            <a:pPr marL="0" indent="0">
              <a:buFont typeface="+mj-lt"/>
              <a:buNone/>
            </a:pPr>
            <a:r>
              <a:rPr lang="en-AU" baseline="0" dirty="0"/>
              <a:t>2. Get each group to feed back their response to one of the questions</a:t>
            </a:r>
          </a:p>
          <a:p>
            <a:pPr marL="0" indent="0">
              <a:buFont typeface="+mj-lt"/>
              <a:buNone/>
            </a:pPr>
            <a:r>
              <a:rPr lang="en-AU" baseline="0" dirty="0"/>
              <a:t>3. Suggested answers are in the handout of the facilitator’s manual</a:t>
            </a:r>
          </a:p>
          <a:p>
            <a:endParaRPr lang="en-AU" baseline="0" dirty="0"/>
          </a:p>
          <a:p>
            <a:r>
              <a:rPr lang="en-AU" baseline="0" dirty="0"/>
              <a:t>Case study</a:t>
            </a:r>
          </a:p>
          <a:p>
            <a:r>
              <a:rPr lang="en-AU" baseline="0" dirty="0"/>
              <a:t>You are working in a community health centre and a woman is brought in by the police for examination and treatment. The police were unable to take her directly to the hospital as they did not have enough fuel in their truck. The patient is 26 years old and has been sexually and physically assaulted and she is semi-conscious. You quickly assess that she needs to be triaged and transferred to the local hospital to best manage her head injury. You do what you need to do to stabilise her, document carefully and make arrangements for the transfer (by ambulance, taxi or truck depending on what is available). Once this arrangement has been confirmed the police leave and you stay with your patient to continue to monitor her and reassure her as she drifts in and out of consciousness, as you wait for transport. All of a sudden a man enters the clinic, he is drunk and angry and is the husband of your patient. He demands that his wife must leave with him now. There are two other female staff present and you have noted that the man has a knife. Your immediate thoughts are for the safety of your patient and staff. </a:t>
            </a:r>
          </a:p>
          <a:p>
            <a:endParaRPr lang="en-AU" baseline="0" dirty="0"/>
          </a:p>
        </p:txBody>
      </p:sp>
      <p:sp>
        <p:nvSpPr>
          <p:cNvPr id="4" name="Slide Number Placeholder 3"/>
          <p:cNvSpPr>
            <a:spLocks noGrp="1"/>
          </p:cNvSpPr>
          <p:nvPr>
            <p:ph type="sldNum" sz="quarter" idx="10"/>
          </p:nvPr>
        </p:nvSpPr>
        <p:spPr/>
        <p:txBody>
          <a:bodyPr/>
          <a:lstStyle/>
          <a:p>
            <a:fld id="{972CF16C-5EB7-4B65-AFB3-0DAF8579942B}" type="slidenum">
              <a:rPr lang="en-AU" smtClean="0"/>
              <a:t>7</a:t>
            </a:fld>
            <a:endParaRPr lang="en-AU"/>
          </a:p>
        </p:txBody>
      </p:sp>
    </p:spTree>
    <p:extLst>
      <p:ext uri="{BB962C8B-B14F-4D97-AF65-F5344CB8AC3E}">
        <p14:creationId xmlns:p14="http://schemas.microsoft.com/office/powerpoint/2010/main" val="241969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who they</a:t>
            </a:r>
            <a:r>
              <a:rPr lang="en-US" baseline="0" dirty="0"/>
              <a:t> think is </a:t>
            </a:r>
            <a:r>
              <a:rPr lang="en-US" dirty="0"/>
              <a:t>responsible</a:t>
            </a:r>
            <a:r>
              <a:rPr lang="en-US" baseline="0" dirty="0"/>
              <a:t> for their safety when they begin working as a nurse/midwife?</a:t>
            </a:r>
          </a:p>
          <a:p>
            <a:endParaRPr lang="en-US" baseline="0" dirty="0"/>
          </a:p>
          <a:p>
            <a:r>
              <a:rPr lang="en-US" dirty="0"/>
              <a:t>Some</a:t>
            </a:r>
            <a:r>
              <a:rPr lang="en-US" baseline="0" dirty="0"/>
              <a:t> suggestions of roles to discuss:</a:t>
            </a:r>
          </a:p>
          <a:p>
            <a:r>
              <a:rPr lang="en-US" dirty="0"/>
              <a:t>Ministry of Health</a:t>
            </a:r>
          </a:p>
          <a:p>
            <a:r>
              <a:rPr lang="en-US" dirty="0"/>
              <a:t>District health administrator</a:t>
            </a:r>
          </a:p>
          <a:p>
            <a:r>
              <a:rPr lang="en-US" dirty="0"/>
              <a:t>Hospital director/ Health Centre director</a:t>
            </a:r>
          </a:p>
          <a:p>
            <a:r>
              <a:rPr lang="en-US" dirty="0"/>
              <a:t>Police</a:t>
            </a:r>
          </a:p>
          <a:p>
            <a:r>
              <a:rPr lang="en-US" dirty="0"/>
              <a:t>Village chief / hamlet chief</a:t>
            </a:r>
          </a:p>
          <a:p>
            <a:endParaRPr lang="en-AU" dirty="0"/>
          </a:p>
        </p:txBody>
      </p:sp>
      <p:sp>
        <p:nvSpPr>
          <p:cNvPr id="4" name="Slide Number Placeholder 3"/>
          <p:cNvSpPr>
            <a:spLocks noGrp="1"/>
          </p:cNvSpPr>
          <p:nvPr>
            <p:ph type="sldNum" sz="quarter" idx="10"/>
          </p:nvPr>
        </p:nvSpPr>
        <p:spPr/>
        <p:txBody>
          <a:bodyPr/>
          <a:lstStyle/>
          <a:p>
            <a:fld id="{972CF16C-5EB7-4B65-AFB3-0DAF8579942B}" type="slidenum">
              <a:rPr lang="en-AU" smtClean="0"/>
              <a:t>8</a:t>
            </a:fld>
            <a:endParaRPr lang="en-AU"/>
          </a:p>
        </p:txBody>
      </p:sp>
    </p:spTree>
    <p:extLst>
      <p:ext uri="{BB962C8B-B14F-4D97-AF65-F5344CB8AC3E}">
        <p14:creationId xmlns:p14="http://schemas.microsoft.com/office/powerpoint/2010/main" val="174441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Purpose: To think about strategies that can enhance</a:t>
            </a:r>
            <a:r>
              <a:rPr lang="en-US" sz="1200" baseline="0" dirty="0"/>
              <a:t> the safety of</a:t>
            </a:r>
            <a:r>
              <a:rPr lang="en-US" sz="1200" dirty="0"/>
              <a:t> health</a:t>
            </a:r>
            <a:r>
              <a:rPr lang="en-US" sz="1200" baseline="0" dirty="0"/>
              <a:t> providers, particularly for providers working alone or in rural areas</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Time: 5 minutes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Instructions:</a:t>
            </a:r>
          </a:p>
          <a:p>
            <a:pPr marL="171450" indent="-171450">
              <a:buFont typeface="Arial" panose="020B0604020202020204" pitchFamily="34" charset="0"/>
              <a:buChar char="•"/>
            </a:pPr>
            <a:r>
              <a:rPr lang="en-AU" dirty="0"/>
              <a:t>Ask the students ‘if you are posted in a rural area,</a:t>
            </a:r>
            <a:r>
              <a:rPr lang="en-AU" baseline="0" dirty="0"/>
              <a:t> or you are working alone, what things can you do to keep yourself safe?</a:t>
            </a:r>
          </a:p>
          <a:p>
            <a:pPr marL="171450" indent="-171450">
              <a:buFont typeface="Arial" panose="020B0604020202020204" pitchFamily="34" charset="0"/>
              <a:buChar char="•"/>
            </a:pPr>
            <a:r>
              <a:rPr lang="en-AU" dirty="0"/>
              <a:t>Some suggestions</a:t>
            </a:r>
            <a:r>
              <a:rPr lang="en-AU" baseline="0" dirty="0"/>
              <a:t> to add to their list:</a:t>
            </a:r>
            <a:endParaRPr lang="en-AU" dirty="0"/>
          </a:p>
          <a:p>
            <a:pPr marL="628650" lvl="1" indent="-171450">
              <a:buFont typeface="Arial" panose="020B0604020202020204" pitchFamily="34" charset="0"/>
              <a:buChar char="•"/>
            </a:pPr>
            <a:r>
              <a:rPr lang="en-US" sz="1200" dirty="0"/>
              <a:t>Know the community police</a:t>
            </a:r>
          </a:p>
          <a:p>
            <a:pPr marL="628650" lvl="1" indent="-171450">
              <a:buFont typeface="Arial" panose="020B0604020202020204" pitchFamily="34" charset="0"/>
              <a:buChar char="•"/>
            </a:pPr>
            <a:r>
              <a:rPr lang="en-US" sz="1200" dirty="0"/>
              <a:t>Think about who has power in the village and who you can ask for help</a:t>
            </a:r>
          </a:p>
          <a:p>
            <a:pPr marL="628650" lvl="1" indent="-171450">
              <a:buFont typeface="Arial" panose="020B0604020202020204" pitchFamily="34" charset="0"/>
              <a:buChar char="•"/>
            </a:pPr>
            <a:r>
              <a:rPr lang="en-US" sz="1200" dirty="0"/>
              <a:t>Always have a charged phone with credit</a:t>
            </a:r>
          </a:p>
          <a:p>
            <a:pPr marL="628650" lvl="1" indent="-171450">
              <a:buFont typeface="Arial" panose="020B0604020202020204" pitchFamily="34" charset="0"/>
              <a:buChar char="•"/>
            </a:pPr>
            <a:r>
              <a:rPr lang="en-US" sz="1200" dirty="0"/>
              <a:t>Put people’s numbers in your phone to call them quickly if you need to</a:t>
            </a:r>
          </a:p>
          <a:p>
            <a:pPr marL="628650" lvl="1" indent="-171450">
              <a:buFont typeface="Arial" panose="020B0604020202020204" pitchFamily="34" charset="0"/>
              <a:buChar char="•"/>
            </a:pPr>
            <a:r>
              <a:rPr lang="en-US" sz="1200" dirty="0"/>
              <a:t>Agree an emergency signal with your colleagues and neighbors </a:t>
            </a:r>
          </a:p>
          <a:p>
            <a:pPr marL="628650" lvl="1" indent="-171450">
              <a:buFont typeface="Arial" panose="020B0604020202020204" pitchFamily="34" charset="0"/>
              <a:buChar char="•"/>
            </a:pPr>
            <a:r>
              <a:rPr lang="en-US" sz="1200" dirty="0"/>
              <a:t>Don’t work anywhere that is not safe for you</a:t>
            </a:r>
          </a:p>
          <a:p>
            <a:pPr marL="628650" lvl="1" indent="-171450">
              <a:buFont typeface="Arial" panose="020B0604020202020204" pitchFamily="34" charset="0"/>
              <a:buChar char="•"/>
            </a:pPr>
            <a:r>
              <a:rPr lang="en-US" sz="1200" dirty="0"/>
              <a:t>Health staff shouldn’t live alone</a:t>
            </a:r>
          </a:p>
          <a:p>
            <a:pPr marL="628650" lvl="1" indent="-171450">
              <a:buFont typeface="Arial" panose="020B0604020202020204" pitchFamily="34" charset="0"/>
              <a:buChar char="•"/>
            </a:pPr>
            <a:r>
              <a:rPr lang="en-US" sz="1200" dirty="0"/>
              <a:t>Have a door that can be locked</a:t>
            </a:r>
          </a:p>
          <a:p>
            <a:pPr marL="628650" lvl="1" indent="-171450">
              <a:buFont typeface="Arial" panose="020B0604020202020204" pitchFamily="34" charset="0"/>
              <a:buChar char="•"/>
            </a:pPr>
            <a:r>
              <a:rPr lang="en-US" sz="1200" dirty="0"/>
              <a:t>Know how you can escape from a room (an exit door or window)</a:t>
            </a:r>
          </a:p>
          <a:p>
            <a:pPr marL="628650" lvl="1" indent="-171450">
              <a:buFont typeface="Arial" panose="020B0604020202020204" pitchFamily="34" charset="0"/>
              <a:buChar char="•"/>
            </a:pPr>
            <a:r>
              <a:rPr lang="en-US" sz="1200" dirty="0"/>
              <a:t>Get a dog</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972CF16C-5EB7-4B65-AFB3-0DAF8579942B}" type="slidenum">
              <a:rPr lang="en-AU" smtClean="0"/>
              <a:t>9</a:t>
            </a:fld>
            <a:endParaRPr lang="en-AU"/>
          </a:p>
        </p:txBody>
      </p:sp>
    </p:spTree>
    <p:extLst>
      <p:ext uri="{BB962C8B-B14F-4D97-AF65-F5344CB8AC3E}">
        <p14:creationId xmlns:p14="http://schemas.microsoft.com/office/powerpoint/2010/main" val="54181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14259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05915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60625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Slide ">
    <p:spTree>
      <p:nvGrpSpPr>
        <p:cNvPr id="1" name=""/>
        <p:cNvGrpSpPr/>
        <p:nvPr/>
      </p:nvGrpSpPr>
      <p:grpSpPr>
        <a:xfrm>
          <a:off x="0" y="0"/>
          <a:ext cx="0" cy="0"/>
          <a:chOff x="0" y="0"/>
          <a:chExt cx="0" cy="0"/>
        </a:xfrm>
      </p:grpSpPr>
      <p:sp>
        <p:nvSpPr>
          <p:cNvPr id="2" name="Title 1"/>
          <p:cNvSpPr>
            <a:spLocks noGrp="1"/>
          </p:cNvSpPr>
          <p:nvPr>
            <p:ph type="title"/>
          </p:nvPr>
        </p:nvSpPr>
        <p:spPr>
          <a:xfrm>
            <a:off x="468313" y="431800"/>
            <a:ext cx="8208143" cy="836960"/>
          </a:xfrm>
        </p:spPr>
        <p:txBody>
          <a:bodyPr/>
          <a:lstStyle>
            <a:lvl1pPr>
              <a:defRPr/>
            </a:lvl1pPr>
          </a:lstStyle>
          <a:p>
            <a:r>
              <a:rPr lang="en-US"/>
              <a:t>Click to edit Master title style</a:t>
            </a:r>
            <a:endParaRPr lang="en-AU" dirty="0"/>
          </a:p>
        </p:txBody>
      </p:sp>
      <p:sp>
        <p:nvSpPr>
          <p:cNvPr id="4" name="Text Placeholder 2"/>
          <p:cNvSpPr>
            <a:spLocks noGrp="1"/>
          </p:cNvSpPr>
          <p:nvPr>
            <p:ph type="body" idx="1"/>
          </p:nvPr>
        </p:nvSpPr>
        <p:spPr bwMode="auto">
          <a:xfrm>
            <a:off x="468313" y="1624995"/>
            <a:ext cx="82081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050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71202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6810500D-5A5B-9845-9AF7-D3903F6CF7B2}"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83485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6810500D-5A5B-9845-9AF7-D3903F6CF7B2}"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213799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6810500D-5A5B-9845-9AF7-D3903F6CF7B2}" type="datetimeFigureOut">
              <a:rPr lang="en-US" smtClean="0"/>
              <a:t>7/13/2020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22817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6810500D-5A5B-9845-9AF7-D3903F6CF7B2}" type="datetimeFigureOut">
              <a:rPr lang="en-US" smtClean="0"/>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108459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0500D-5A5B-9845-9AF7-D3903F6CF7B2}" type="datetimeFigureOut">
              <a:rPr lang="en-US" smtClean="0"/>
              <a:t>7/13/2020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404746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810500D-5A5B-9845-9AF7-D3903F6CF7B2}"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58927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810500D-5A5B-9845-9AF7-D3903F6CF7B2}"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94662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0500D-5A5B-9845-9AF7-D3903F6CF7B2}" type="datetimeFigureOut">
              <a:rPr lang="en-US" smtClean="0"/>
              <a:t>7/13/2020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A55B3-AFA2-A941-95DF-1567D6E50171}" type="slidenum">
              <a:rPr lang="en-US" smtClean="0"/>
              <a:t>‹#›</a:t>
            </a:fld>
            <a:endParaRPr lang="en-US"/>
          </a:p>
        </p:txBody>
      </p:sp>
    </p:spTree>
    <p:extLst>
      <p:ext uri="{BB962C8B-B14F-4D97-AF65-F5344CB8AC3E}">
        <p14:creationId xmlns:p14="http://schemas.microsoft.com/office/powerpoint/2010/main" val="1782689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c_GHITvTm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Self-care</a:t>
            </a:r>
            <a:br>
              <a:rPr lang="en-US" dirty="0"/>
            </a:br>
            <a:r>
              <a:rPr lang="en-US" dirty="0"/>
              <a:t>The broader health system</a:t>
            </a:r>
            <a:br>
              <a:rPr lang="en-US" dirty="0"/>
            </a:br>
            <a:r>
              <a:rPr lang="en-US" dirty="0"/>
              <a:t>Review of course</a:t>
            </a:r>
          </a:p>
        </p:txBody>
      </p:sp>
      <p:sp>
        <p:nvSpPr>
          <p:cNvPr id="3" name="Subtitle 2"/>
          <p:cNvSpPr>
            <a:spLocks noGrp="1"/>
          </p:cNvSpPr>
          <p:nvPr>
            <p:ph type="subTitle" idx="1"/>
          </p:nvPr>
        </p:nvSpPr>
        <p:spPr>
          <a:xfrm>
            <a:off x="1371600" y="4201511"/>
            <a:ext cx="6400800" cy="1752600"/>
          </a:xfrm>
        </p:spPr>
        <p:txBody>
          <a:bodyPr/>
          <a:lstStyle/>
          <a:p>
            <a:r>
              <a:rPr lang="en-US" dirty="0"/>
              <a:t>Module 15</a:t>
            </a:r>
          </a:p>
        </p:txBody>
      </p:sp>
    </p:spTree>
    <p:extLst>
      <p:ext uri="{BB962C8B-B14F-4D97-AF65-F5344CB8AC3E}">
        <p14:creationId xmlns:p14="http://schemas.microsoft.com/office/powerpoint/2010/main" val="1615547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Working together to stop violence against women and children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279" t="21324" r="7645" b="9312"/>
          <a:stretch/>
        </p:blipFill>
        <p:spPr>
          <a:xfrm>
            <a:off x="1188459" y="1493301"/>
            <a:ext cx="6767082" cy="3902643"/>
          </a:xfrm>
          <a:prstGeom prst="rect">
            <a:avLst/>
          </a:prstGeom>
        </p:spPr>
      </p:pic>
      <p:sp>
        <p:nvSpPr>
          <p:cNvPr id="5" name="TextBox 4"/>
          <p:cNvSpPr txBox="1"/>
          <p:nvPr/>
        </p:nvSpPr>
        <p:spPr>
          <a:xfrm>
            <a:off x="3193821" y="6452155"/>
            <a:ext cx="2756357" cy="246221"/>
          </a:xfrm>
          <a:prstGeom prst="rect">
            <a:avLst/>
          </a:prstGeom>
          <a:noFill/>
        </p:spPr>
        <p:txBody>
          <a:bodyPr wrap="square" rtlCol="0">
            <a:spAutoFit/>
          </a:bodyPr>
          <a:lstStyle/>
          <a:p>
            <a:r>
              <a:rPr lang="en-AU" sz="1000" dirty="0"/>
              <a:t>Source: 2016 </a:t>
            </a:r>
            <a:r>
              <a:rPr lang="en-AU" sz="1000" dirty="0" err="1"/>
              <a:t>Parteira</a:t>
            </a:r>
            <a:r>
              <a:rPr lang="en-AU" sz="1000" dirty="0"/>
              <a:t> </a:t>
            </a:r>
            <a:r>
              <a:rPr lang="en-AU" sz="1000" dirty="0" err="1"/>
              <a:t>Kontra</a:t>
            </a:r>
            <a:r>
              <a:rPr lang="en-AU" sz="1000" dirty="0"/>
              <a:t> </a:t>
            </a:r>
            <a:r>
              <a:rPr lang="en-AU" sz="1000" dirty="0" err="1"/>
              <a:t>Violensia</a:t>
            </a:r>
            <a:r>
              <a:rPr lang="en-AU" sz="1000" dirty="0"/>
              <a:t> report</a:t>
            </a:r>
          </a:p>
        </p:txBody>
      </p:sp>
      <p:sp>
        <p:nvSpPr>
          <p:cNvPr id="7" name="Rectangle 6"/>
          <p:cNvSpPr/>
          <p:nvPr/>
        </p:nvSpPr>
        <p:spPr>
          <a:xfrm>
            <a:off x="-65784" y="5545526"/>
            <a:ext cx="8847971" cy="783869"/>
          </a:xfrm>
          <a:prstGeom prst="rect">
            <a:avLst/>
          </a:prstGeom>
        </p:spPr>
        <p:txBody>
          <a:bodyPr wrap="square">
            <a:spAutoFit/>
          </a:bodyPr>
          <a:lstStyle/>
          <a:p>
            <a:pPr marL="457200" algn="ctr">
              <a:lnSpc>
                <a:spcPct val="107000"/>
              </a:lnSpc>
              <a:spcAft>
                <a:spcPts val="800"/>
              </a:spcAft>
            </a:pPr>
            <a:r>
              <a:rPr lang="en-AU" sz="1400" i="1" dirty="0">
                <a:latin typeface="Calibri" panose="020F0502020204030204" pitchFamily="34" charset="0"/>
                <a:ea typeface="Times New Roman" panose="02020603050405020304" pitchFamily="18" charset="0"/>
                <a:cs typeface="Times New Roman" panose="02020603050405020304" pitchFamily="18" charset="0"/>
              </a:rPr>
              <a:t>Lately what’s happening around the clinic is I’m volunteering to do this work. I bring in other services and talk about responding to violence. They see other people doing good things and it’s changing the social atmosphere in this clinic – 7. Domestic Violence Social Worker, Dili  </a:t>
            </a:r>
            <a:endParaRPr lang="en-AU" sz="1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825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B88F8-260F-4EF5-B9F0-000623ACE772}"/>
              </a:ext>
            </a:extLst>
          </p:cNvPr>
          <p:cNvSpPr>
            <a:spLocks noGrp="1"/>
          </p:cNvSpPr>
          <p:nvPr>
            <p:ph type="title"/>
          </p:nvPr>
        </p:nvSpPr>
        <p:spPr/>
        <p:txBody>
          <a:bodyPr/>
          <a:lstStyle/>
          <a:p>
            <a:r>
              <a:rPr lang="en-AU" dirty="0"/>
              <a:t>Resources</a:t>
            </a:r>
          </a:p>
        </p:txBody>
      </p:sp>
      <p:sp>
        <p:nvSpPr>
          <p:cNvPr id="3" name="Content Placeholder 2">
            <a:extLst>
              <a:ext uri="{FF2B5EF4-FFF2-40B4-BE49-F238E27FC236}">
                <a16:creationId xmlns:a16="http://schemas.microsoft.com/office/drawing/2014/main" id="{38E2FA46-89E4-4B57-ABD6-985516441116}"/>
              </a:ext>
            </a:extLst>
          </p:cNvPr>
          <p:cNvSpPr>
            <a:spLocks noGrp="1"/>
          </p:cNvSpPr>
          <p:nvPr>
            <p:ph idx="1"/>
          </p:nvPr>
        </p:nvSpPr>
        <p:spPr/>
        <p:txBody>
          <a:bodyPr/>
          <a:lstStyle/>
          <a:p>
            <a:r>
              <a:rPr lang="en-AU" dirty="0"/>
              <a:t>Posters that can be put up in health centres</a:t>
            </a:r>
          </a:p>
        </p:txBody>
      </p:sp>
      <p:pic>
        <p:nvPicPr>
          <p:cNvPr id="4" name="Picture 3">
            <a:extLst>
              <a:ext uri="{FF2B5EF4-FFF2-40B4-BE49-F238E27FC236}">
                <a16:creationId xmlns:a16="http://schemas.microsoft.com/office/drawing/2014/main" id="{25BBCC08-4315-4A9D-8219-A9628339F5D4}"/>
              </a:ext>
            </a:extLst>
          </p:cNvPr>
          <p:cNvPicPr/>
          <p:nvPr/>
        </p:nvPicPr>
        <p:blipFill>
          <a:blip r:embed="rId3"/>
          <a:stretch>
            <a:fillRect/>
          </a:stretch>
        </p:blipFill>
        <p:spPr>
          <a:xfrm>
            <a:off x="1447699" y="2379953"/>
            <a:ext cx="2631005" cy="3657600"/>
          </a:xfrm>
          <a:prstGeom prst="rect">
            <a:avLst/>
          </a:prstGeom>
        </p:spPr>
      </p:pic>
      <p:pic>
        <p:nvPicPr>
          <p:cNvPr id="5" name="Picture 4">
            <a:extLst>
              <a:ext uri="{FF2B5EF4-FFF2-40B4-BE49-F238E27FC236}">
                <a16:creationId xmlns:a16="http://schemas.microsoft.com/office/drawing/2014/main" id="{7DE939AE-62EC-43BE-B249-ABE1865764F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96852" y="2410495"/>
            <a:ext cx="2526632" cy="3596516"/>
          </a:xfrm>
          <a:prstGeom prst="rect">
            <a:avLst/>
          </a:prstGeom>
          <a:noFill/>
          <a:ln>
            <a:noFill/>
          </a:ln>
        </p:spPr>
      </p:pic>
      <p:sp>
        <p:nvSpPr>
          <p:cNvPr id="6" name="TextBox 5">
            <a:extLst>
              <a:ext uri="{FF2B5EF4-FFF2-40B4-BE49-F238E27FC236}">
                <a16:creationId xmlns:a16="http://schemas.microsoft.com/office/drawing/2014/main" id="{D9B41ED4-88F9-47B4-A685-81CFFAF4ABEC}"/>
              </a:ext>
            </a:extLst>
          </p:cNvPr>
          <p:cNvSpPr txBox="1"/>
          <p:nvPr/>
        </p:nvSpPr>
        <p:spPr>
          <a:xfrm>
            <a:off x="1403633" y="6139448"/>
            <a:ext cx="2719136" cy="338554"/>
          </a:xfrm>
          <a:prstGeom prst="rect">
            <a:avLst/>
          </a:prstGeom>
          <a:noFill/>
        </p:spPr>
        <p:txBody>
          <a:bodyPr wrap="square" rtlCol="0">
            <a:spAutoFit/>
          </a:bodyPr>
          <a:lstStyle/>
          <a:p>
            <a:pPr algn="ctr"/>
            <a:r>
              <a:rPr lang="en-AU" sz="1600" dirty="0"/>
              <a:t>a. For toilets or waiting rooms</a:t>
            </a:r>
          </a:p>
        </p:txBody>
      </p:sp>
      <p:sp>
        <p:nvSpPr>
          <p:cNvPr id="7" name="TextBox 6">
            <a:extLst>
              <a:ext uri="{FF2B5EF4-FFF2-40B4-BE49-F238E27FC236}">
                <a16:creationId xmlns:a16="http://schemas.microsoft.com/office/drawing/2014/main" id="{9E58881D-CC50-4343-94C4-94C46C4AC9D7}"/>
              </a:ext>
            </a:extLst>
          </p:cNvPr>
          <p:cNvSpPr txBox="1"/>
          <p:nvPr/>
        </p:nvSpPr>
        <p:spPr>
          <a:xfrm>
            <a:off x="4844665" y="6122571"/>
            <a:ext cx="2631005" cy="338554"/>
          </a:xfrm>
          <a:prstGeom prst="rect">
            <a:avLst/>
          </a:prstGeom>
          <a:noFill/>
        </p:spPr>
        <p:txBody>
          <a:bodyPr wrap="square" rtlCol="0">
            <a:spAutoFit/>
          </a:bodyPr>
          <a:lstStyle/>
          <a:p>
            <a:pPr algn="ctr"/>
            <a:r>
              <a:rPr lang="en-AU" sz="1600" dirty="0"/>
              <a:t>b. For consultation rooms</a:t>
            </a:r>
          </a:p>
        </p:txBody>
      </p:sp>
    </p:spTree>
    <p:extLst>
      <p:ext uri="{BB962C8B-B14F-4D97-AF65-F5344CB8AC3E}">
        <p14:creationId xmlns:p14="http://schemas.microsoft.com/office/powerpoint/2010/main" val="4231518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Activity: Looking after colleagues</a:t>
            </a:r>
          </a:p>
        </p:txBody>
      </p:sp>
      <p:sp>
        <p:nvSpPr>
          <p:cNvPr id="3" name="Text Placeholder 2"/>
          <p:cNvSpPr>
            <a:spLocks noGrp="1"/>
          </p:cNvSpPr>
          <p:nvPr>
            <p:ph type="body" idx="1"/>
          </p:nvPr>
        </p:nvSpPr>
        <p:spPr/>
        <p:txBody>
          <a:bodyPr>
            <a:normAutofit/>
          </a:bodyPr>
          <a:lstStyle/>
          <a:p>
            <a:pPr marL="742950" indent="-742950">
              <a:buFont typeface="+mj-lt"/>
              <a:buAutoNum type="arabicPeriod"/>
            </a:pPr>
            <a:r>
              <a:rPr lang="en-AU" sz="3600" dirty="0"/>
              <a:t>Form pairs </a:t>
            </a:r>
          </a:p>
          <a:p>
            <a:pPr marL="742950" indent="-742950">
              <a:buFont typeface="+mj-lt"/>
              <a:buAutoNum type="arabicPeriod"/>
            </a:pPr>
            <a:r>
              <a:rPr lang="en-AU" sz="3600" dirty="0"/>
              <a:t>Read the case study in the handouts</a:t>
            </a:r>
          </a:p>
          <a:p>
            <a:pPr marL="742950" indent="-742950">
              <a:buFont typeface="+mj-lt"/>
              <a:buAutoNum type="arabicPeriod"/>
            </a:pPr>
            <a:r>
              <a:rPr lang="en-AU" sz="3600" dirty="0"/>
              <a:t>Discuss what Domingas should do </a:t>
            </a:r>
          </a:p>
          <a:p>
            <a:pPr marL="742950" indent="-742950">
              <a:buFont typeface="+mj-lt"/>
              <a:buAutoNum type="arabicPeriod"/>
            </a:pPr>
            <a:r>
              <a:rPr lang="en-AU" sz="3600" dirty="0"/>
              <a:t>Make some notes to feedback to the larger group</a:t>
            </a:r>
          </a:p>
          <a:p>
            <a:endParaRPr lang="en-AU" dirty="0"/>
          </a:p>
        </p:txBody>
      </p:sp>
    </p:spTree>
    <p:extLst>
      <p:ext uri="{BB962C8B-B14F-4D97-AF65-F5344CB8AC3E}">
        <p14:creationId xmlns:p14="http://schemas.microsoft.com/office/powerpoint/2010/main" val="2911739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8" y="200240"/>
            <a:ext cx="8229600" cy="1143000"/>
          </a:xfrm>
        </p:spPr>
        <p:txBody>
          <a:bodyPr>
            <a:noAutofit/>
          </a:bodyPr>
          <a:lstStyle/>
          <a:p>
            <a:r>
              <a:rPr lang="en-US" sz="3600" dirty="0"/>
              <a:t>Video: Violence against women: Strengthening the health system response</a:t>
            </a:r>
          </a:p>
        </p:txBody>
      </p:sp>
      <p:sp>
        <p:nvSpPr>
          <p:cNvPr id="3" name="Content Placeholder 2"/>
          <p:cNvSpPr>
            <a:spLocks noGrp="1"/>
          </p:cNvSpPr>
          <p:nvPr>
            <p:ph idx="1"/>
          </p:nvPr>
        </p:nvSpPr>
        <p:spPr>
          <a:xfrm>
            <a:off x="337456" y="5873070"/>
            <a:ext cx="8577943" cy="460193"/>
          </a:xfrm>
        </p:spPr>
        <p:txBody>
          <a:bodyPr>
            <a:normAutofit/>
          </a:bodyPr>
          <a:lstStyle/>
          <a:p>
            <a:pPr marL="0" indent="0" algn="ctr">
              <a:buNone/>
            </a:pPr>
            <a:r>
              <a:rPr lang="en-US" sz="2000" dirty="0">
                <a:hlinkClick r:id="rId3"/>
              </a:rPr>
              <a:t>https://www.youtube.com/watch?v=Qc_GHITvTmI</a:t>
            </a:r>
            <a:r>
              <a:rPr lang="en-US" sz="2000" dirty="0"/>
              <a:t> </a:t>
            </a:r>
          </a:p>
        </p:txBody>
      </p:sp>
      <p:pic>
        <p:nvPicPr>
          <p:cNvPr id="5" name="Picture 4">
            <a:extLst>
              <a:ext uri="{FF2B5EF4-FFF2-40B4-BE49-F238E27FC236}">
                <a16:creationId xmlns:a16="http://schemas.microsoft.com/office/drawing/2014/main" id="{6B2E5963-0C1F-44EC-B037-3DC704488C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436" r="53150" b="9145"/>
          <a:stretch/>
        </p:blipFill>
        <p:spPr>
          <a:xfrm>
            <a:off x="782053" y="1956838"/>
            <a:ext cx="7491954" cy="3661910"/>
          </a:xfrm>
          <a:prstGeom prst="rect">
            <a:avLst/>
          </a:prstGeom>
          <a:ln>
            <a:solidFill>
              <a:srgbClr val="002060"/>
            </a:solidFill>
          </a:ln>
        </p:spPr>
      </p:pic>
    </p:spTree>
    <p:extLst>
      <p:ext uri="{BB962C8B-B14F-4D97-AF65-F5344CB8AC3E}">
        <p14:creationId xmlns:p14="http://schemas.microsoft.com/office/powerpoint/2010/main" val="3894506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93B-2040-4565-A929-BF6A5332A867}"/>
              </a:ext>
            </a:extLst>
          </p:cNvPr>
          <p:cNvSpPr>
            <a:spLocks noGrp="1"/>
          </p:cNvSpPr>
          <p:nvPr>
            <p:ph type="title"/>
          </p:nvPr>
        </p:nvSpPr>
        <p:spPr/>
        <p:txBody>
          <a:bodyPr/>
          <a:lstStyle/>
          <a:p>
            <a:r>
              <a:rPr lang="en-AU" dirty="0"/>
              <a:t>Important messages</a:t>
            </a:r>
          </a:p>
        </p:txBody>
      </p:sp>
      <p:sp>
        <p:nvSpPr>
          <p:cNvPr id="3" name="Content Placeholder 2">
            <a:extLst>
              <a:ext uri="{FF2B5EF4-FFF2-40B4-BE49-F238E27FC236}">
                <a16:creationId xmlns:a16="http://schemas.microsoft.com/office/drawing/2014/main" id="{DE0C3DF3-53D2-4E18-BF0F-714370B9B7C4}"/>
              </a:ext>
            </a:extLst>
          </p:cNvPr>
          <p:cNvSpPr>
            <a:spLocks noGrp="1"/>
          </p:cNvSpPr>
          <p:nvPr>
            <p:ph idx="1"/>
          </p:nvPr>
        </p:nvSpPr>
        <p:spPr/>
        <p:txBody>
          <a:bodyPr>
            <a:normAutofit/>
          </a:bodyPr>
          <a:lstStyle/>
          <a:p>
            <a:r>
              <a:rPr lang="en-AU" dirty="0"/>
              <a:t>This is difficult work, we need to look after ourselves</a:t>
            </a:r>
          </a:p>
          <a:p>
            <a:r>
              <a:rPr lang="en-AU" dirty="0"/>
              <a:t>Health staff need to look after each other and keep themselves and their clients safe </a:t>
            </a:r>
          </a:p>
          <a:p>
            <a:r>
              <a:rPr lang="en-AU" dirty="0"/>
              <a:t>Together we can build a strong health system and prevent violence in our communities </a:t>
            </a:r>
          </a:p>
          <a:p>
            <a:endParaRPr lang="en-AU" dirty="0"/>
          </a:p>
        </p:txBody>
      </p:sp>
    </p:spTree>
    <p:extLst>
      <p:ext uri="{BB962C8B-B14F-4D97-AF65-F5344CB8AC3E}">
        <p14:creationId xmlns:p14="http://schemas.microsoft.com/office/powerpoint/2010/main" val="339061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Review key learning</a:t>
            </a:r>
          </a:p>
        </p:txBody>
      </p:sp>
      <p:sp>
        <p:nvSpPr>
          <p:cNvPr id="3" name="Content Placeholder 2"/>
          <p:cNvSpPr>
            <a:spLocks noGrp="1"/>
          </p:cNvSpPr>
          <p:nvPr>
            <p:ph idx="1"/>
          </p:nvPr>
        </p:nvSpPr>
        <p:spPr/>
        <p:txBody>
          <a:bodyPr/>
          <a:lstStyle/>
          <a:p>
            <a:pPr marL="0" indent="0">
              <a:buNone/>
            </a:pPr>
            <a:r>
              <a:rPr lang="en-US" i="1" dirty="0"/>
              <a:t>Q.	What are the main things you learned throughout this course?</a:t>
            </a:r>
          </a:p>
          <a:p>
            <a:endParaRPr lang="en-US" dirty="0"/>
          </a:p>
        </p:txBody>
      </p:sp>
    </p:spTree>
    <p:extLst>
      <p:ext uri="{BB962C8B-B14F-4D97-AF65-F5344CB8AC3E}">
        <p14:creationId xmlns:p14="http://schemas.microsoft.com/office/powerpoint/2010/main" val="422742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15: Learning Objectives</a:t>
            </a:r>
          </a:p>
        </p:txBody>
      </p:sp>
      <p:sp>
        <p:nvSpPr>
          <p:cNvPr id="3" name="Content Placeholder 2"/>
          <p:cNvSpPr>
            <a:spLocks noGrp="1"/>
          </p:cNvSpPr>
          <p:nvPr>
            <p:ph idx="1"/>
          </p:nvPr>
        </p:nvSpPr>
        <p:spPr/>
        <p:txBody>
          <a:bodyPr>
            <a:normAutofit/>
          </a:bodyPr>
          <a:lstStyle/>
          <a:p>
            <a:r>
              <a:rPr lang="en-US" dirty="0">
                <a:solidFill>
                  <a:prstClr val="black"/>
                </a:solidFill>
              </a:rPr>
              <a:t>How to look after their physical and emotional health, and safety of themselves and colleagues</a:t>
            </a:r>
          </a:p>
          <a:p>
            <a:r>
              <a:rPr lang="en-US" dirty="0">
                <a:solidFill>
                  <a:prstClr val="black"/>
                </a:solidFill>
              </a:rPr>
              <a:t>Factors in the health system that contribute to good practice and safety for clients and staff</a:t>
            </a:r>
          </a:p>
        </p:txBody>
      </p:sp>
    </p:spTree>
    <p:extLst>
      <p:ext uri="{BB962C8B-B14F-4D97-AF65-F5344CB8AC3E}">
        <p14:creationId xmlns:p14="http://schemas.microsoft.com/office/powerpoint/2010/main" val="348300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Why self-care is important</a:t>
            </a:r>
          </a:p>
        </p:txBody>
      </p:sp>
      <p:sp>
        <p:nvSpPr>
          <p:cNvPr id="3" name="Content Placeholder 2"/>
          <p:cNvSpPr>
            <a:spLocks noGrp="1"/>
          </p:cNvSpPr>
          <p:nvPr>
            <p:ph idx="1"/>
          </p:nvPr>
        </p:nvSpPr>
        <p:spPr/>
        <p:txBody>
          <a:bodyPr>
            <a:normAutofit/>
          </a:bodyPr>
          <a:lstStyle/>
          <a:p>
            <a:r>
              <a:rPr lang="en-AU" dirty="0"/>
              <a:t>Asking leads to more disclosures</a:t>
            </a:r>
          </a:p>
          <a:p>
            <a:r>
              <a:rPr lang="en-AU" dirty="0"/>
              <a:t>Vicarious trauma </a:t>
            </a:r>
          </a:p>
          <a:p>
            <a:r>
              <a:rPr lang="en-AU" dirty="0"/>
              <a:t>Negative feelings</a:t>
            </a:r>
          </a:p>
          <a:p>
            <a:r>
              <a:rPr lang="en-AU" dirty="0"/>
              <a:t>May trigger memories or emotions </a:t>
            </a:r>
          </a:p>
          <a:p>
            <a:r>
              <a:rPr lang="en-AU" dirty="0"/>
              <a:t>Need to be well to be able to help</a:t>
            </a:r>
          </a:p>
          <a:p>
            <a:r>
              <a:rPr lang="en-AU" dirty="0"/>
              <a:t>Being a good example </a:t>
            </a:r>
          </a:p>
        </p:txBody>
      </p:sp>
    </p:spTree>
    <p:extLst>
      <p:ext uri="{BB962C8B-B14F-4D97-AF65-F5344CB8AC3E}">
        <p14:creationId xmlns:p14="http://schemas.microsoft.com/office/powerpoint/2010/main" val="106074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Looking after ourselves</a:t>
            </a:r>
          </a:p>
        </p:txBody>
      </p:sp>
      <p:sp>
        <p:nvSpPr>
          <p:cNvPr id="3" name="Content Placeholder 2"/>
          <p:cNvSpPr>
            <a:spLocks noGrp="1"/>
          </p:cNvSpPr>
          <p:nvPr>
            <p:ph idx="1"/>
          </p:nvPr>
        </p:nvSpPr>
        <p:spPr/>
        <p:txBody>
          <a:bodyPr>
            <a:normAutofit lnSpcReduction="10000"/>
          </a:bodyPr>
          <a:lstStyle/>
          <a:p>
            <a:r>
              <a:rPr lang="en-AU" dirty="0"/>
              <a:t>Work, rest, play balance</a:t>
            </a:r>
          </a:p>
          <a:p>
            <a:r>
              <a:rPr lang="en-AU" dirty="0"/>
              <a:t>Regular exercise and sleep  </a:t>
            </a:r>
          </a:p>
          <a:p>
            <a:r>
              <a:rPr lang="en-AU" dirty="0"/>
              <a:t>Eat well</a:t>
            </a:r>
          </a:p>
          <a:p>
            <a:r>
              <a:rPr lang="en-AU" dirty="0"/>
              <a:t>Spend time with friends</a:t>
            </a:r>
          </a:p>
          <a:p>
            <a:r>
              <a:rPr lang="en-AU" dirty="0"/>
              <a:t>Distraction, escape</a:t>
            </a:r>
          </a:p>
          <a:p>
            <a:r>
              <a:rPr lang="en-AU" dirty="0"/>
              <a:t>Meditation/relaxation/breathing exercises</a:t>
            </a:r>
          </a:p>
          <a:p>
            <a:r>
              <a:rPr lang="en-AU" dirty="0"/>
              <a:t>Prayer </a:t>
            </a:r>
          </a:p>
          <a:p>
            <a:r>
              <a:rPr lang="en-AU" dirty="0"/>
              <a:t>Talk with trusted colleagues and managers</a:t>
            </a:r>
          </a:p>
          <a:p>
            <a:pPr marL="0" indent="0">
              <a:buNone/>
            </a:pPr>
            <a:endParaRPr lang="en-AU" dirty="0"/>
          </a:p>
          <a:p>
            <a:endParaRPr lang="en-AU" dirty="0"/>
          </a:p>
        </p:txBody>
      </p:sp>
    </p:spTree>
    <p:extLst>
      <p:ext uri="{BB962C8B-B14F-4D97-AF65-F5344CB8AC3E}">
        <p14:creationId xmlns:p14="http://schemas.microsoft.com/office/powerpoint/2010/main" val="33886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Activity: Relaxation techniques</a:t>
            </a:r>
          </a:p>
        </p:txBody>
      </p:sp>
      <p:sp>
        <p:nvSpPr>
          <p:cNvPr id="5" name="Content Placeholder 4"/>
          <p:cNvSpPr>
            <a:spLocks noGrp="1"/>
          </p:cNvSpPr>
          <p:nvPr>
            <p:ph idx="1"/>
          </p:nvPr>
        </p:nvSpPr>
        <p:spPr/>
        <p:txBody>
          <a:bodyPr/>
          <a:lstStyle/>
          <a:p>
            <a:pPr marL="514350" indent="-514350">
              <a:buAutoNum type="arabicPeriod"/>
            </a:pPr>
            <a:r>
              <a:rPr lang="en-AU" i="1" dirty="0"/>
              <a:t>Slow breathing technique</a:t>
            </a:r>
          </a:p>
          <a:p>
            <a:pPr marL="514350" indent="-514350">
              <a:buAutoNum type="arabicPeriod"/>
            </a:pPr>
            <a:r>
              <a:rPr lang="en-AU" i="1" dirty="0"/>
              <a:t>Progressive muscle relaxation technique</a:t>
            </a:r>
          </a:p>
        </p:txBody>
      </p:sp>
    </p:spTree>
    <p:extLst>
      <p:ext uri="{BB962C8B-B14F-4D97-AF65-F5344CB8AC3E}">
        <p14:creationId xmlns:p14="http://schemas.microsoft.com/office/powerpoint/2010/main" val="142411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Staff safety</a:t>
            </a:r>
          </a:p>
        </p:txBody>
      </p:sp>
      <p:sp>
        <p:nvSpPr>
          <p:cNvPr id="3" name="Content Placeholder 2"/>
          <p:cNvSpPr>
            <a:spLocks noGrp="1"/>
          </p:cNvSpPr>
          <p:nvPr>
            <p:ph idx="1"/>
          </p:nvPr>
        </p:nvSpPr>
        <p:spPr>
          <a:xfrm>
            <a:off x="457200" y="1417638"/>
            <a:ext cx="8229600" cy="5029211"/>
          </a:xfrm>
        </p:spPr>
        <p:txBody>
          <a:bodyPr>
            <a:normAutofit fontScale="85000" lnSpcReduction="10000"/>
          </a:bodyPr>
          <a:lstStyle/>
          <a:p>
            <a:r>
              <a:rPr lang="en-US" sz="4500" dirty="0"/>
              <a:t>Your human right not to be assaulted</a:t>
            </a:r>
          </a:p>
          <a:p>
            <a:r>
              <a:rPr lang="en-AU" sz="4500" dirty="0"/>
              <a:t>Risk management procedures in place</a:t>
            </a:r>
          </a:p>
          <a:p>
            <a:r>
              <a:rPr lang="en-AU" sz="4500" dirty="0"/>
              <a:t>Have support mechanisms and resources available</a:t>
            </a:r>
            <a:endParaRPr lang="en-US" sz="4500" dirty="0"/>
          </a:p>
          <a:p>
            <a:r>
              <a:rPr lang="en-US" sz="4500" dirty="0"/>
              <a:t>Support colleagues</a:t>
            </a:r>
          </a:p>
          <a:p>
            <a:r>
              <a:rPr lang="en-US" sz="4500" dirty="0"/>
              <a:t>Routine debriefing for challenging cases</a:t>
            </a:r>
            <a:endParaRPr lang="en-US" dirty="0"/>
          </a:p>
        </p:txBody>
      </p:sp>
    </p:spTree>
    <p:extLst>
      <p:ext uri="{BB962C8B-B14F-4D97-AF65-F5344CB8AC3E}">
        <p14:creationId xmlns:p14="http://schemas.microsoft.com/office/powerpoint/2010/main" val="315437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Activity: Patient and staff safety</a:t>
            </a:r>
          </a:p>
        </p:txBody>
      </p:sp>
      <p:sp>
        <p:nvSpPr>
          <p:cNvPr id="3" name="Text Placeholder 2"/>
          <p:cNvSpPr>
            <a:spLocks noGrp="1"/>
          </p:cNvSpPr>
          <p:nvPr>
            <p:ph type="body" idx="1"/>
          </p:nvPr>
        </p:nvSpPr>
        <p:spPr/>
        <p:txBody>
          <a:bodyPr>
            <a:normAutofit fontScale="85000" lnSpcReduction="10000"/>
          </a:bodyPr>
          <a:lstStyle/>
          <a:p>
            <a:pPr marL="0" indent="0">
              <a:buNone/>
            </a:pPr>
            <a:r>
              <a:rPr lang="en-AU" i="1" dirty="0"/>
              <a:t>Read the case study and discuss the following questions</a:t>
            </a:r>
          </a:p>
          <a:p>
            <a:pPr marL="514350" indent="-514350">
              <a:buFont typeface="+mj-lt"/>
              <a:buAutoNum type="alphaLcPeriod"/>
            </a:pPr>
            <a:r>
              <a:rPr lang="en-AU" i="1" dirty="0"/>
              <a:t>What steps do you need to take to ensure both the safety of your patient and of you and other staff?</a:t>
            </a:r>
          </a:p>
          <a:p>
            <a:pPr marL="514350" indent="-514350">
              <a:buFont typeface="+mj-lt"/>
              <a:buAutoNum type="alphaLcPeriod"/>
            </a:pPr>
            <a:r>
              <a:rPr lang="en-AU" i="1" dirty="0"/>
              <a:t>What tasks need to be done by yourself or the other staff?</a:t>
            </a:r>
          </a:p>
          <a:p>
            <a:pPr marL="514350" indent="-514350">
              <a:buFont typeface="+mj-lt"/>
              <a:buAutoNum type="alphaLcPeriod"/>
            </a:pPr>
            <a:r>
              <a:rPr lang="en-AU" i="1" dirty="0"/>
              <a:t>Is there anything you could do differently next time a patient who has suffered injuries from violence presents at your clinic?</a:t>
            </a:r>
          </a:p>
          <a:p>
            <a:pPr marL="514350" indent="-514350">
              <a:buFont typeface="+mj-lt"/>
              <a:buAutoNum type="alphaLcPeriod"/>
            </a:pPr>
            <a:r>
              <a:rPr lang="en-AU" i="1" dirty="0"/>
              <a:t>What could be done to support you and the other staff members?</a:t>
            </a:r>
          </a:p>
        </p:txBody>
      </p:sp>
    </p:spTree>
    <p:extLst>
      <p:ext uri="{BB962C8B-B14F-4D97-AF65-F5344CB8AC3E}">
        <p14:creationId xmlns:p14="http://schemas.microsoft.com/office/powerpoint/2010/main" val="324236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798"/>
            <a:ext cx="8229600" cy="1143000"/>
          </a:xfrm>
        </p:spPr>
        <p:txBody>
          <a:bodyPr>
            <a:normAutofit/>
          </a:bodyPr>
          <a:lstStyle/>
          <a:p>
            <a:r>
              <a:rPr lang="en-US" dirty="0"/>
              <a:t>Who is responsible for your safety?</a:t>
            </a:r>
            <a:endParaRPr lang="en-AU" dirty="0"/>
          </a:p>
        </p:txBody>
      </p:sp>
      <p:pic>
        <p:nvPicPr>
          <p:cNvPr id="6" name="Picture 5"/>
          <p:cNvPicPr>
            <a:picLocks noChangeAspect="1"/>
          </p:cNvPicPr>
          <p:nvPr/>
        </p:nvPicPr>
        <p:blipFill rotWithShape="1">
          <a:blip r:embed="rId3"/>
          <a:srcRect l="14610" r="14610"/>
          <a:stretch/>
        </p:blipFill>
        <p:spPr>
          <a:xfrm>
            <a:off x="2237977" y="1552787"/>
            <a:ext cx="4565422" cy="4523624"/>
          </a:xfrm>
          <a:prstGeom prst="rect">
            <a:avLst/>
          </a:prstGeom>
        </p:spPr>
      </p:pic>
    </p:spTree>
    <p:extLst>
      <p:ext uri="{BB962C8B-B14F-4D97-AF65-F5344CB8AC3E}">
        <p14:creationId xmlns:p14="http://schemas.microsoft.com/office/powerpoint/2010/main" val="1837219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8423"/>
          </a:xfrm>
        </p:spPr>
        <p:txBody>
          <a:bodyPr/>
          <a:lstStyle/>
          <a:p>
            <a:r>
              <a:rPr lang="en-US" dirty="0"/>
              <a:t>Discussion: Personal safety</a:t>
            </a:r>
          </a:p>
        </p:txBody>
      </p:sp>
      <p:sp>
        <p:nvSpPr>
          <p:cNvPr id="3" name="Content Placeholder 2"/>
          <p:cNvSpPr>
            <a:spLocks noGrp="1"/>
          </p:cNvSpPr>
          <p:nvPr>
            <p:ph idx="1"/>
          </p:nvPr>
        </p:nvSpPr>
        <p:spPr>
          <a:xfrm>
            <a:off x="457200" y="1652693"/>
            <a:ext cx="8229600" cy="4473471"/>
          </a:xfrm>
        </p:spPr>
        <p:txBody>
          <a:bodyPr>
            <a:normAutofit/>
          </a:bodyPr>
          <a:lstStyle/>
          <a:p>
            <a:pPr marL="0" indent="0">
              <a:buNone/>
            </a:pPr>
            <a:r>
              <a:rPr lang="en-AU" sz="3600" i="1" dirty="0"/>
              <a:t>Q. If you are posted in a rural area, or you are working alone, what things can you do to keep yourself safe?</a:t>
            </a:r>
          </a:p>
          <a:p>
            <a:pPr marL="0" indent="0">
              <a:buNone/>
            </a:pPr>
            <a:endParaRPr lang="en-AU" sz="4800" i="1" dirty="0"/>
          </a:p>
        </p:txBody>
      </p:sp>
    </p:spTree>
    <p:extLst>
      <p:ext uri="{BB962C8B-B14F-4D97-AF65-F5344CB8AC3E}">
        <p14:creationId xmlns:p14="http://schemas.microsoft.com/office/powerpoint/2010/main" val="1491707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23846</TotalTime>
  <Words>2309</Words>
  <Application>Microsoft Office PowerPoint</Application>
  <PresentationFormat>On-screen Show (4:3)</PresentationFormat>
  <Paragraphs>201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Symbol</vt:lpstr>
      <vt:lpstr>Times New Roman</vt:lpstr>
      <vt:lpstr>Office Theme</vt:lpstr>
      <vt:lpstr>Self-care The broader health system Review of course</vt:lpstr>
      <vt:lpstr>Module 15: Learning Objectives</vt:lpstr>
      <vt:lpstr>Why self-care is important</vt:lpstr>
      <vt:lpstr>Looking after ourselves</vt:lpstr>
      <vt:lpstr>Activity: Relaxation techniques</vt:lpstr>
      <vt:lpstr>Staff safety</vt:lpstr>
      <vt:lpstr>Activity: Patient and staff safety</vt:lpstr>
      <vt:lpstr>Who is responsible for your safety?</vt:lpstr>
      <vt:lpstr>Discussion: Personal safety</vt:lpstr>
      <vt:lpstr>Working together to stop violence against women and children</vt:lpstr>
      <vt:lpstr>Resources</vt:lpstr>
      <vt:lpstr>Activity: Looking after colleagues</vt:lpstr>
      <vt:lpstr>Video: Violence against women: Strengthening the health system response</vt:lpstr>
      <vt:lpstr>Important messages</vt:lpstr>
      <vt:lpstr>Activity: Review key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Kayli Wild</cp:lastModifiedBy>
  <cp:revision>108</cp:revision>
  <dcterms:created xsi:type="dcterms:W3CDTF">2018-01-29T00:23:31Z</dcterms:created>
  <dcterms:modified xsi:type="dcterms:W3CDTF">2020-07-13T03:58:59Z</dcterms:modified>
</cp:coreProperties>
</file>