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7928695" w14:textId="77777777" w:rsidR="00BB5C7F" w:rsidRPr="00C54029" w:rsidRDefault="00D41CD3" w:rsidP="00E94317">
      <w:pPr>
        <w:pStyle w:val="Instructions"/>
      </w:pPr>
      <w:r w:rsidRPr="003024EE">
        <w:rPr>
          <w:lang w:eastAsia="en-AU"/>
        </w:rPr>
        <w:t xml:space="preserve">This application has been prepared in alignment with the most recent (2025) revision of the National Statement on </w:t>
      </w:r>
      <w:r w:rsidRPr="00C54029">
        <w:rPr>
          <w:lang w:eastAsia="en-AU"/>
        </w:rPr>
        <w:t>Ethical Conduct in Human Research, and reflects its current principles, requirements, and guidance.</w:t>
      </w:r>
      <w:r w:rsidR="00BB5C7F" w:rsidRPr="00C54029">
        <w:t xml:space="preserve"> </w:t>
      </w:r>
    </w:p>
    <w:p w14:paraId="3088FED7" w14:textId="2D1A1BDD" w:rsidR="00D41CD3" w:rsidRPr="00C54029" w:rsidRDefault="00BB5C7F" w:rsidP="007251BF">
      <w:pPr>
        <w:snapToGrid w:val="0"/>
        <w:spacing w:after="80" w:line="240" w:lineRule="auto"/>
        <w:ind w:right="-765"/>
        <w:jc w:val="center"/>
        <w:rPr>
          <w:rFonts w:eastAsia="Times New Roman" w:cs="Calibri"/>
          <w:color w:val="000000"/>
          <w:kern w:val="0"/>
          <w:szCs w:val="22"/>
          <w:lang w:eastAsia="en-AU"/>
          <w14:ligatures w14:val="none"/>
        </w:rPr>
      </w:pPr>
      <w:r w:rsidRPr="00C54029">
        <w:rPr>
          <w:rFonts w:eastAsia="Times New Roman" w:cs="Calibri"/>
          <w:b/>
          <w:bCs/>
          <w:kern w:val="0"/>
          <w:sz w:val="20"/>
          <w:szCs w:val="20"/>
          <w:lang w:eastAsia="en-AU"/>
          <w14:ligatures w14:val="none"/>
        </w:rPr>
        <w:t>Please click the link provided to view the National Statement</w:t>
      </w:r>
      <w:r w:rsidR="00E6005E" w:rsidRPr="00C54029">
        <w:rPr>
          <w:rFonts w:eastAsia="Times New Roman" w:cs="Calibri"/>
          <w:color w:val="000000"/>
          <w:kern w:val="0"/>
          <w:szCs w:val="22"/>
          <w:lang w:eastAsia="en-AU"/>
          <w14:ligatures w14:val="none"/>
        </w:rPr>
        <w:t xml:space="preserve"> </w:t>
      </w:r>
      <w:hyperlink r:id="rId11" w:history="1">
        <w:r w:rsidR="00E6005E" w:rsidRPr="00C54029">
          <w:rPr>
            <w:rStyle w:val="Hyperlink"/>
            <w:rFonts w:eastAsia="Times New Roman" w:cs="Calibri"/>
            <w:kern w:val="0"/>
            <w:szCs w:val="22"/>
            <w:lang w:eastAsia="en-AU"/>
            <w14:ligatures w14:val="none"/>
          </w:rPr>
          <w:t>NHMRC National Statement 2025</w:t>
        </w:r>
      </w:hyperlink>
    </w:p>
    <w:tbl>
      <w:tblPr>
        <w:tblStyle w:val="TableGrid"/>
        <w:tblW w:w="9371" w:type="dxa"/>
        <w:jc w:val="center"/>
        <w:tblBorders>
          <w:top w:val="double" w:sz="4" w:space="0" w:color="1F4E79"/>
          <w:left w:val="double" w:sz="4" w:space="0" w:color="1F4E79"/>
          <w:bottom w:val="double" w:sz="4" w:space="0" w:color="1F4E79"/>
          <w:right w:val="double" w:sz="4" w:space="0" w:color="1F4E79"/>
          <w:insideH w:val="double" w:sz="4" w:space="0" w:color="1F4E79"/>
          <w:insideV w:val="double" w:sz="4" w:space="0" w:color="1F4E79"/>
        </w:tblBorders>
        <w:tblLayout w:type="fixed"/>
        <w:tblLook w:val="04A0" w:firstRow="1" w:lastRow="0" w:firstColumn="1" w:lastColumn="0" w:noHBand="0" w:noVBand="1"/>
      </w:tblPr>
      <w:tblGrid>
        <w:gridCol w:w="3134"/>
        <w:gridCol w:w="6237"/>
      </w:tblGrid>
      <w:tr w:rsidR="00D41CD3" w:rsidRPr="00C54029" w14:paraId="7D228A55" w14:textId="77777777" w:rsidTr="00F472CE">
        <w:trPr>
          <w:trHeight w:val="20"/>
          <w:jc w:val="center"/>
        </w:trPr>
        <w:tc>
          <w:tcPr>
            <w:tcW w:w="3134" w:type="dxa"/>
          </w:tcPr>
          <w:p w14:paraId="12A547E0" w14:textId="77777777" w:rsidR="00D41CD3" w:rsidRPr="00C54029" w:rsidRDefault="00D41CD3" w:rsidP="00D41CD3">
            <w:pPr>
              <w:snapToGrid w:val="0"/>
              <w:spacing w:after="120" w:line="264" w:lineRule="auto"/>
              <w:ind w:left="169" w:right="-766"/>
              <w:rPr>
                <w:rFonts w:cs="Calibri"/>
                <w:b/>
                <w:szCs w:val="22"/>
              </w:rPr>
            </w:pPr>
            <w:r w:rsidRPr="00C54029">
              <w:rPr>
                <w:rFonts w:cs="Calibri"/>
                <w:b/>
                <w:szCs w:val="22"/>
              </w:rPr>
              <w:t>Project Number</w:t>
            </w:r>
          </w:p>
        </w:tc>
        <w:tc>
          <w:tcPr>
            <w:tcW w:w="6237" w:type="dxa"/>
          </w:tcPr>
          <w:p w14:paraId="69C31C53" w14:textId="3E783A21" w:rsidR="006B2ED6" w:rsidRPr="00C54029" w:rsidRDefault="001F2351" w:rsidP="00C73EE8">
            <w:pPr>
              <w:pStyle w:val="Question"/>
            </w:pPr>
            <w:r>
              <w:t>HEC</w:t>
            </w:r>
            <w:r w:rsidR="00CA5657">
              <w:t>#</w:t>
            </w:r>
            <w:r>
              <w:t xml:space="preserve"> (allocated after application submission)</w:t>
            </w:r>
          </w:p>
        </w:tc>
      </w:tr>
      <w:tr w:rsidR="00D41CD3" w:rsidRPr="00C54029" w14:paraId="52F43D8F" w14:textId="77777777" w:rsidTr="00F472CE">
        <w:trPr>
          <w:trHeight w:val="20"/>
          <w:jc w:val="center"/>
        </w:trPr>
        <w:tc>
          <w:tcPr>
            <w:tcW w:w="3134" w:type="dxa"/>
          </w:tcPr>
          <w:p w14:paraId="3121CFDF" w14:textId="77777777" w:rsidR="00D41CD3" w:rsidRPr="00C54029" w:rsidRDefault="00D41CD3" w:rsidP="00D41CD3">
            <w:pPr>
              <w:snapToGrid w:val="0"/>
              <w:spacing w:after="120" w:line="264" w:lineRule="auto"/>
              <w:ind w:left="169" w:right="-766"/>
              <w:rPr>
                <w:rFonts w:cs="Calibri"/>
                <w:b/>
                <w:szCs w:val="22"/>
              </w:rPr>
            </w:pPr>
            <w:r w:rsidRPr="00C54029">
              <w:rPr>
                <w:rFonts w:cs="Calibri"/>
                <w:b/>
                <w:szCs w:val="22"/>
              </w:rPr>
              <w:t>Project Title</w:t>
            </w:r>
          </w:p>
        </w:tc>
        <w:tc>
          <w:tcPr>
            <w:tcW w:w="6237" w:type="dxa"/>
          </w:tcPr>
          <w:p w14:paraId="7930748D" w14:textId="474EB8E9" w:rsidR="00D41CD3" w:rsidRPr="00C54029" w:rsidRDefault="00D41CD3" w:rsidP="001F0D0C"/>
        </w:tc>
      </w:tr>
      <w:tr w:rsidR="00D41CD3" w:rsidRPr="00C54029" w14:paraId="2246AD5F" w14:textId="77777777" w:rsidTr="00F472CE">
        <w:trPr>
          <w:trHeight w:val="20"/>
          <w:jc w:val="center"/>
        </w:trPr>
        <w:tc>
          <w:tcPr>
            <w:tcW w:w="3134" w:type="dxa"/>
          </w:tcPr>
          <w:p w14:paraId="7EEA65FF" w14:textId="77777777" w:rsidR="00D41CD3" w:rsidRPr="00C54029" w:rsidRDefault="00D41CD3" w:rsidP="00D41CD3">
            <w:pPr>
              <w:snapToGrid w:val="0"/>
              <w:spacing w:after="120" w:line="264" w:lineRule="auto"/>
              <w:ind w:left="169" w:right="39"/>
              <w:rPr>
                <w:rFonts w:cs="Calibri"/>
                <w:b/>
                <w:szCs w:val="22"/>
              </w:rPr>
            </w:pPr>
            <w:r w:rsidRPr="00C54029">
              <w:rPr>
                <w:rFonts w:cs="Calibri"/>
                <w:b/>
                <w:szCs w:val="22"/>
              </w:rPr>
              <w:t>Principal Investigator Name</w:t>
            </w:r>
          </w:p>
        </w:tc>
        <w:tc>
          <w:tcPr>
            <w:tcW w:w="6237" w:type="dxa"/>
          </w:tcPr>
          <w:p w14:paraId="0157D9AF" w14:textId="7D5F2CEE" w:rsidR="00D41CD3" w:rsidRPr="00C54029" w:rsidRDefault="00D41CD3" w:rsidP="001F0D0C"/>
        </w:tc>
      </w:tr>
    </w:tbl>
    <w:p w14:paraId="5E505E22" w14:textId="12AED8D7" w:rsidR="00303CC8" w:rsidRPr="00C54029" w:rsidRDefault="00270F4E" w:rsidP="0057512D">
      <w:pPr>
        <w:pStyle w:val="Instructions"/>
        <w:rPr>
          <w:lang w:eastAsia="en-AU"/>
        </w:rPr>
      </w:pPr>
      <w:r w:rsidRPr="00270F4E">
        <w:rPr>
          <w:rFonts w:ascii="Segoe UI Emoji" w:hAnsi="Segoe UI Emoji" w:cs="Segoe UI Emoji"/>
          <w:lang w:eastAsia="en-AU"/>
        </w:rPr>
        <w:t>🚩</w:t>
      </w:r>
      <w:r w:rsidR="00D41CD3" w:rsidRPr="00C54029">
        <w:rPr>
          <w:lang w:eastAsia="en-AU"/>
        </w:rPr>
        <w:t xml:space="preserve">Before determining the appropriate risk level pathway for this project, researchers must complete all relevant risk assessments applicable to the nature, scope, and methods of the proposed research. The outcomes of these assessments should inform and support the justification </w:t>
      </w:r>
      <w:r w:rsidR="00D41CD3" w:rsidRPr="00CF0876">
        <w:t>of</w:t>
      </w:r>
      <w:r w:rsidR="00D41CD3" w:rsidRPr="00C54029">
        <w:rPr>
          <w:lang w:eastAsia="en-AU"/>
        </w:rPr>
        <w:t xml:space="preserve"> the selected risk classification.</w:t>
      </w:r>
    </w:p>
    <w:p w14:paraId="55C4716F" w14:textId="77777777" w:rsidR="00F43E26" w:rsidRPr="00C54029" w:rsidRDefault="00E6005E" w:rsidP="001C187B">
      <w:pPr>
        <w:snapToGrid w:val="0"/>
        <w:spacing w:before="80" w:after="40" w:line="240" w:lineRule="auto"/>
        <w:ind w:left="-624" w:right="-765"/>
        <w:jc w:val="center"/>
        <w:rPr>
          <w:rFonts w:eastAsia="Times New Roman" w:cs="Calibri"/>
          <w:b/>
          <w:bCs/>
          <w:color w:val="EE0000"/>
          <w:kern w:val="0"/>
          <w:sz w:val="20"/>
          <w:szCs w:val="20"/>
          <w:lang w:eastAsia="en-AU"/>
          <w14:ligatures w14:val="none"/>
        </w:rPr>
      </w:pPr>
      <w:r w:rsidRPr="00C54029">
        <w:rPr>
          <w:rFonts w:eastAsia="Times New Roman" w:cs="Calibri"/>
          <w:b/>
          <w:bCs/>
          <w:color w:val="EE0000"/>
          <w:kern w:val="0"/>
          <w:sz w:val="28"/>
          <w:szCs w:val="28"/>
          <w:lang w:eastAsia="en-AU"/>
          <w14:ligatures w14:val="none"/>
        </w:rPr>
        <w:t>Risk Assessment</w:t>
      </w:r>
      <w:r w:rsidRPr="00C54029">
        <w:rPr>
          <w:rFonts w:eastAsia="Times New Roman" w:cs="Calibri"/>
          <w:b/>
          <w:bCs/>
          <w:color w:val="EE0000"/>
          <w:kern w:val="0"/>
          <w:sz w:val="24"/>
          <w:lang w:eastAsia="en-AU"/>
          <w14:ligatures w14:val="none"/>
        </w:rPr>
        <w:t xml:space="preserve"> </w:t>
      </w:r>
    </w:p>
    <w:p w14:paraId="51E22FBA" w14:textId="2C45E424" w:rsidR="00B651E4" w:rsidRPr="00283AFB" w:rsidRDefault="00303CC8" w:rsidP="0057512D">
      <w:pPr>
        <w:pStyle w:val="Instructions"/>
        <w:rPr>
          <w:color w:val="EE0000"/>
          <w:sz w:val="18"/>
          <w:szCs w:val="18"/>
          <w:lang w:eastAsia="en-AU"/>
        </w:rPr>
      </w:pPr>
      <w:r w:rsidRPr="00283AFB">
        <w:rPr>
          <w:lang w:eastAsia="en-AU"/>
        </w:rPr>
        <w:t xml:space="preserve">To assist in determining the appropriate risk level, please refer to the National </w:t>
      </w:r>
      <w:r w:rsidR="00F43E26" w:rsidRPr="00283AFB">
        <w:rPr>
          <w:lang w:eastAsia="en-AU"/>
        </w:rPr>
        <w:t>Statement Chapter</w:t>
      </w:r>
      <w:r w:rsidRPr="00283AFB">
        <w:rPr>
          <w:lang w:eastAsia="en-AU"/>
        </w:rPr>
        <w:t xml:space="preserve"> 2.1</w:t>
      </w:r>
    </w:p>
    <w:tbl>
      <w:tblPr>
        <w:tblpPr w:leftFromText="180" w:rightFromText="180" w:vertAnchor="text" w:horzAnchor="margin" w:tblpXSpec="center" w:tblpY="37"/>
        <w:tblOverlap w:val="never"/>
        <w:tblW w:w="9484" w:type="dxa"/>
        <w:tblBorders>
          <w:top w:val="double" w:sz="4" w:space="0" w:color="215E99" w:themeColor="text2" w:themeTint="BF"/>
          <w:left w:val="double" w:sz="4" w:space="0" w:color="215E99" w:themeColor="text2" w:themeTint="BF"/>
          <w:bottom w:val="double" w:sz="4" w:space="0" w:color="215E99" w:themeColor="text2" w:themeTint="BF"/>
          <w:right w:val="double" w:sz="4" w:space="0" w:color="215E99" w:themeColor="text2" w:themeTint="BF"/>
          <w:insideH w:val="double" w:sz="4" w:space="0" w:color="215E99" w:themeColor="text2" w:themeTint="BF"/>
          <w:insideV w:val="double" w:sz="4" w:space="0" w:color="215E99" w:themeColor="text2" w:themeTint="BF"/>
        </w:tblBorders>
        <w:tblLayout w:type="fixed"/>
        <w:tblCellMar>
          <w:left w:w="0" w:type="dxa"/>
          <w:right w:w="0" w:type="dxa"/>
        </w:tblCellMar>
        <w:tblLook w:val="01E0" w:firstRow="1" w:lastRow="1" w:firstColumn="1" w:lastColumn="1" w:noHBand="0" w:noVBand="0"/>
      </w:tblPr>
      <w:tblGrid>
        <w:gridCol w:w="7569"/>
        <w:gridCol w:w="1002"/>
        <w:gridCol w:w="913"/>
      </w:tblGrid>
      <w:tr w:rsidR="00D41CD3" w:rsidRPr="00C54029" w14:paraId="763AF3F5" w14:textId="77777777" w:rsidTr="00B40C7C">
        <w:trPr>
          <w:tblHeader/>
        </w:trPr>
        <w:tc>
          <w:tcPr>
            <w:tcW w:w="7569" w:type="dxa"/>
            <w:shd w:val="clear" w:color="auto" w:fill="DADADA"/>
          </w:tcPr>
          <w:p w14:paraId="4952F20A" w14:textId="588285C9" w:rsidR="00D41CD3" w:rsidRPr="00C54029" w:rsidRDefault="00D41CD3" w:rsidP="00D41CD3">
            <w:pPr>
              <w:widowControl w:val="0"/>
              <w:tabs>
                <w:tab w:val="left" w:pos="284"/>
              </w:tabs>
              <w:autoSpaceDE w:val="0"/>
              <w:autoSpaceDN w:val="0"/>
              <w:snapToGrid w:val="0"/>
              <w:spacing w:after="40" w:line="264" w:lineRule="auto"/>
              <w:ind w:left="567" w:right="123"/>
              <w:jc w:val="both"/>
              <w:rPr>
                <w:rFonts w:eastAsia="Arial" w:cs="Calibri"/>
                <w:b/>
                <w:kern w:val="0"/>
                <w:szCs w:val="22"/>
                <w:lang w:val="en-US"/>
                <w14:ligatures w14:val="none"/>
              </w:rPr>
            </w:pPr>
            <w:r w:rsidRPr="00C54029">
              <w:rPr>
                <w:rFonts w:eastAsia="Arial" w:cs="Calibri"/>
                <w:b/>
                <w:kern w:val="0"/>
                <w:szCs w:val="22"/>
                <w:lang w:val="en-US"/>
                <w14:ligatures w14:val="none"/>
              </w:rPr>
              <w:t xml:space="preserve">Are any of the following harms foreseeable (even if </w:t>
            </w:r>
            <w:r w:rsidR="00E3638D" w:rsidRPr="00C54029">
              <w:rPr>
                <w:rFonts w:eastAsia="Arial" w:cs="Calibri"/>
                <w:b/>
                <w:kern w:val="0"/>
                <w:szCs w:val="22"/>
                <w:lang w:val="en-US"/>
                <w14:ligatures w14:val="none"/>
              </w:rPr>
              <w:t>unlikely) …</w:t>
            </w:r>
          </w:p>
        </w:tc>
        <w:tc>
          <w:tcPr>
            <w:tcW w:w="1002" w:type="dxa"/>
            <w:shd w:val="clear" w:color="auto" w:fill="DADADA"/>
          </w:tcPr>
          <w:p w14:paraId="0E1C42B0" w14:textId="77777777" w:rsidR="00D41CD3" w:rsidRPr="00C54029" w:rsidRDefault="00D41CD3" w:rsidP="00D41CD3">
            <w:pPr>
              <w:widowControl w:val="0"/>
              <w:autoSpaceDE w:val="0"/>
              <w:autoSpaceDN w:val="0"/>
              <w:snapToGrid w:val="0"/>
              <w:spacing w:after="40" w:line="264" w:lineRule="auto"/>
              <w:jc w:val="both"/>
              <w:rPr>
                <w:rFonts w:eastAsia="Arial" w:cs="Calibri"/>
                <w:b/>
                <w:kern w:val="0"/>
                <w:szCs w:val="22"/>
                <w:lang w:val="en-US"/>
                <w14:ligatures w14:val="none"/>
              </w:rPr>
            </w:pPr>
            <w:r w:rsidRPr="00C54029">
              <w:rPr>
                <w:rFonts w:eastAsia="Arial" w:cs="Calibri"/>
                <w:b/>
                <w:kern w:val="0"/>
                <w:szCs w:val="22"/>
                <w:lang w:val="en-US"/>
                <w14:ligatures w14:val="none"/>
              </w:rPr>
              <w:t>YES</w:t>
            </w:r>
          </w:p>
        </w:tc>
        <w:tc>
          <w:tcPr>
            <w:tcW w:w="913" w:type="dxa"/>
            <w:shd w:val="clear" w:color="auto" w:fill="DADADA"/>
          </w:tcPr>
          <w:p w14:paraId="6D371C06" w14:textId="77777777" w:rsidR="00D41CD3" w:rsidRPr="00C54029" w:rsidRDefault="00D41CD3" w:rsidP="00D41CD3">
            <w:pPr>
              <w:widowControl w:val="0"/>
              <w:autoSpaceDE w:val="0"/>
              <w:autoSpaceDN w:val="0"/>
              <w:snapToGrid w:val="0"/>
              <w:spacing w:after="40" w:line="264" w:lineRule="auto"/>
              <w:jc w:val="both"/>
              <w:rPr>
                <w:rFonts w:eastAsia="Arial" w:cs="Calibri"/>
                <w:b/>
                <w:kern w:val="0"/>
                <w:szCs w:val="22"/>
                <w:lang w:val="en-US"/>
                <w14:ligatures w14:val="none"/>
              </w:rPr>
            </w:pPr>
            <w:r w:rsidRPr="00C54029">
              <w:rPr>
                <w:rFonts w:eastAsia="Arial" w:cs="Calibri"/>
                <w:b/>
                <w:kern w:val="0"/>
                <w:szCs w:val="22"/>
                <w:lang w:val="en-US"/>
                <w14:ligatures w14:val="none"/>
              </w:rPr>
              <w:t>NO</w:t>
            </w:r>
          </w:p>
        </w:tc>
      </w:tr>
      <w:tr w:rsidR="00D41CD3" w:rsidRPr="00C54029" w14:paraId="4BE6FD4A" w14:textId="77777777" w:rsidTr="00B40C7C">
        <w:trPr>
          <w:tblHeader/>
        </w:trPr>
        <w:tc>
          <w:tcPr>
            <w:tcW w:w="7569" w:type="dxa"/>
          </w:tcPr>
          <w:p w14:paraId="4EADFFDB" w14:textId="77777777" w:rsidR="00D41CD3" w:rsidRPr="00C54029" w:rsidRDefault="00D41CD3" w:rsidP="001C187B">
            <w:pPr>
              <w:widowControl w:val="0"/>
              <w:tabs>
                <w:tab w:val="left" w:pos="284"/>
              </w:tabs>
              <w:autoSpaceDE w:val="0"/>
              <w:autoSpaceDN w:val="0"/>
              <w:snapToGrid w:val="0"/>
              <w:spacing w:after="0" w:line="264" w:lineRule="auto"/>
              <w:ind w:left="567" w:right="123"/>
              <w:jc w:val="both"/>
              <w:rPr>
                <w:rFonts w:eastAsia="Arial" w:cs="Calibri"/>
                <w:kern w:val="0"/>
                <w:szCs w:val="22"/>
                <w:lang w:val="en-US"/>
                <w14:ligatures w14:val="none"/>
              </w:rPr>
            </w:pPr>
            <w:r w:rsidRPr="00C54029">
              <w:rPr>
                <w:rFonts w:eastAsia="Arial" w:cs="Calibri"/>
                <w:kern w:val="0"/>
                <w:szCs w:val="22"/>
                <w:lang w:val="en-US"/>
                <w14:ligatures w14:val="none"/>
              </w:rPr>
              <w:t>Physical harm, including discomfort, injury, illness, pain?</w:t>
            </w:r>
          </w:p>
          <w:p w14:paraId="043D4629" w14:textId="77777777" w:rsidR="00D41CD3" w:rsidRPr="00C54029" w:rsidRDefault="00D41CD3" w:rsidP="001C187B">
            <w:pPr>
              <w:widowControl w:val="0"/>
              <w:tabs>
                <w:tab w:val="left" w:pos="284"/>
              </w:tabs>
              <w:autoSpaceDE w:val="0"/>
              <w:autoSpaceDN w:val="0"/>
              <w:snapToGrid w:val="0"/>
              <w:spacing w:after="0" w:line="264" w:lineRule="auto"/>
              <w:ind w:left="567" w:right="123"/>
              <w:jc w:val="both"/>
              <w:rPr>
                <w:rFonts w:eastAsia="Arial" w:cs="Calibri"/>
                <w:i/>
                <w:kern w:val="0"/>
                <w:szCs w:val="22"/>
                <w:lang w:val="en-US"/>
                <w14:ligatures w14:val="none"/>
              </w:rPr>
            </w:pPr>
            <w:r w:rsidRPr="00C54029">
              <w:rPr>
                <w:rFonts w:eastAsia="Arial" w:cs="Calibri"/>
                <w:b/>
                <w:bCs/>
                <w:iCs/>
                <w:kern w:val="0"/>
                <w:szCs w:val="22"/>
                <w:u w:val="single"/>
                <w:lang w:val="en-US"/>
                <w14:ligatures w14:val="none"/>
              </w:rPr>
              <w:t>If yes, please explain:</w:t>
            </w:r>
            <w:r w:rsidRPr="00C54029">
              <w:rPr>
                <w:rFonts w:eastAsia="Arial" w:cs="Calibri"/>
                <w:i/>
                <w:kern w:val="0"/>
                <w:szCs w:val="22"/>
                <w:lang w:val="en-US"/>
                <w14:ligatures w14:val="none"/>
              </w:rPr>
              <w:t xml:space="preserve"> </w:t>
            </w:r>
            <w:sdt>
              <w:sdtPr>
                <w:rPr>
                  <w:rFonts w:eastAsia="Arial" w:cs="Calibri"/>
                  <w:i/>
                  <w:kern w:val="0"/>
                  <w:szCs w:val="22"/>
                  <w:lang w:val="en-US"/>
                  <w14:ligatures w14:val="none"/>
                </w:rPr>
                <w:id w:val="-1540584359"/>
                <w:placeholder>
                  <w:docPart w:val="A1CB1538189642B5BA72CF9B4BBCCEAD"/>
                </w:placeholder>
                <w:showingPlcHdr/>
                <w:text/>
              </w:sdtPr>
              <w:sdtEndPr/>
              <w:sdtContent>
                <w:r w:rsidRPr="00887398">
                  <w:rPr>
                    <w:rFonts w:eastAsia="Arial" w:cs="Calibri"/>
                    <w:color w:val="808080"/>
                    <w:kern w:val="0"/>
                    <w:szCs w:val="22"/>
                    <w:bdr w:val="single" w:sz="4" w:space="0" w:color="auto"/>
                    <w:lang w:val="en-US"/>
                    <w14:ligatures w14:val="none"/>
                  </w:rPr>
                  <w:t>Click or tap here to enter text.</w:t>
                </w:r>
              </w:sdtContent>
            </w:sdt>
          </w:p>
        </w:tc>
        <w:tc>
          <w:tcPr>
            <w:tcW w:w="1002" w:type="dxa"/>
          </w:tcPr>
          <w:sdt>
            <w:sdtPr>
              <w:rPr>
                <w:rFonts w:eastAsia="Arial" w:cs="Calibri"/>
                <w:kern w:val="0"/>
                <w:szCs w:val="22"/>
                <w:lang w:val="en-US"/>
                <w14:ligatures w14:val="none"/>
              </w:rPr>
              <w:id w:val="19982496"/>
              <w14:checkbox>
                <w14:checked w14:val="0"/>
                <w14:checkedState w14:val="2612" w14:font="MS Gothic"/>
                <w14:uncheckedState w14:val="2610" w14:font="MS Gothic"/>
              </w14:checkbox>
            </w:sdtPr>
            <w:sdtEndPr/>
            <w:sdtContent>
              <w:p w14:paraId="3DB93EF4" w14:textId="2E9D55BD" w:rsidR="00D41CD3" w:rsidRPr="00C54029" w:rsidRDefault="001A2C28" w:rsidP="001C187B">
                <w:pPr>
                  <w:widowControl w:val="0"/>
                  <w:autoSpaceDE w:val="0"/>
                  <w:autoSpaceDN w:val="0"/>
                  <w:snapToGrid w:val="0"/>
                  <w:spacing w:after="0" w:line="264" w:lineRule="auto"/>
                  <w:jc w:val="both"/>
                  <w:rPr>
                    <w:rFonts w:eastAsia="Arial" w:cs="Calibri"/>
                    <w:kern w:val="0"/>
                    <w:szCs w:val="22"/>
                    <w:lang w:val="en-US"/>
                    <w14:ligatures w14:val="none"/>
                  </w:rPr>
                </w:pPr>
                <w:r>
                  <w:rPr>
                    <w:rFonts w:ascii="MS Gothic" w:eastAsia="MS Gothic" w:hAnsi="MS Gothic" w:cs="Calibri" w:hint="eastAsia"/>
                    <w:kern w:val="0"/>
                    <w:szCs w:val="22"/>
                    <w:lang w:val="en-US"/>
                    <w14:ligatures w14:val="none"/>
                  </w:rPr>
                  <w:t>☐</w:t>
                </w:r>
              </w:p>
            </w:sdtContent>
          </w:sdt>
        </w:tc>
        <w:tc>
          <w:tcPr>
            <w:tcW w:w="913" w:type="dxa"/>
          </w:tcPr>
          <w:sdt>
            <w:sdtPr>
              <w:rPr>
                <w:rFonts w:eastAsia="Arial" w:cs="Calibri"/>
                <w:kern w:val="0"/>
                <w:szCs w:val="22"/>
                <w:lang w:val="en-US"/>
                <w14:ligatures w14:val="none"/>
              </w:rPr>
              <w:id w:val="1798260811"/>
              <w14:checkbox>
                <w14:checked w14:val="0"/>
                <w14:checkedState w14:val="2612" w14:font="MS Gothic"/>
                <w14:uncheckedState w14:val="2610" w14:font="MS Gothic"/>
              </w14:checkbox>
            </w:sdtPr>
            <w:sdtEndPr/>
            <w:sdtContent>
              <w:p w14:paraId="06B0E8FE" w14:textId="77777777" w:rsidR="00D41CD3" w:rsidRPr="00C54029" w:rsidRDefault="00D41CD3" w:rsidP="001C187B">
                <w:pPr>
                  <w:widowControl w:val="0"/>
                  <w:autoSpaceDE w:val="0"/>
                  <w:autoSpaceDN w:val="0"/>
                  <w:snapToGrid w:val="0"/>
                  <w:spacing w:after="0" w:line="264" w:lineRule="auto"/>
                  <w:jc w:val="both"/>
                  <w:rPr>
                    <w:rFonts w:eastAsia="Arial" w:cs="Calibri"/>
                    <w:kern w:val="0"/>
                    <w:szCs w:val="22"/>
                    <w:lang w:val="en-US"/>
                    <w14:ligatures w14:val="none"/>
                  </w:rPr>
                </w:pPr>
                <w:r w:rsidRPr="00C54029">
                  <w:rPr>
                    <w:rFonts w:ascii="Segoe UI Symbol" w:eastAsia="Arial" w:hAnsi="Segoe UI Symbol" w:cs="Segoe UI Symbol"/>
                    <w:kern w:val="0"/>
                    <w:szCs w:val="22"/>
                    <w:lang w:val="en-US"/>
                    <w14:ligatures w14:val="none"/>
                  </w:rPr>
                  <w:t>☐</w:t>
                </w:r>
              </w:p>
            </w:sdtContent>
          </w:sdt>
        </w:tc>
      </w:tr>
      <w:tr w:rsidR="00D41CD3" w:rsidRPr="00C54029" w14:paraId="764A64CF" w14:textId="77777777" w:rsidTr="00B40C7C">
        <w:trPr>
          <w:tblHeader/>
        </w:trPr>
        <w:tc>
          <w:tcPr>
            <w:tcW w:w="7569" w:type="dxa"/>
          </w:tcPr>
          <w:p w14:paraId="778FCF61" w14:textId="77777777" w:rsidR="00D41CD3" w:rsidRPr="00C54029" w:rsidRDefault="00D41CD3" w:rsidP="001C187B">
            <w:pPr>
              <w:tabs>
                <w:tab w:val="left" w:pos="284"/>
              </w:tabs>
              <w:autoSpaceDE w:val="0"/>
              <w:autoSpaceDN w:val="0"/>
              <w:adjustRightInd w:val="0"/>
              <w:snapToGrid w:val="0"/>
              <w:spacing w:after="0" w:line="264" w:lineRule="auto"/>
              <w:ind w:left="567" w:right="123"/>
              <w:jc w:val="both"/>
              <w:rPr>
                <w:rFonts w:eastAsia="Times New Roman" w:cs="Calibri"/>
                <w:color w:val="000000"/>
                <w:kern w:val="0"/>
                <w:szCs w:val="22"/>
                <w:lang w:eastAsia="en-AU"/>
                <w14:ligatures w14:val="none"/>
              </w:rPr>
            </w:pPr>
            <w:r w:rsidRPr="00C54029">
              <w:rPr>
                <w:rFonts w:eastAsia="Times New Roman" w:cs="Calibri"/>
                <w:color w:val="000000"/>
                <w:kern w:val="0"/>
                <w:szCs w:val="22"/>
                <w:lang w:eastAsia="en-AU"/>
                <w14:ligatures w14:val="none"/>
              </w:rPr>
              <w:t>Psychological harm, including feelings of worthlessness, distress, guilt, anger, fear or anxiety related, for example, to disclosure of sensitive information, an experience of re-traumatisation, or learning about a genetic possibility of developing an untreatable disease?</w:t>
            </w:r>
          </w:p>
          <w:p w14:paraId="6313B1B9" w14:textId="77777777" w:rsidR="00D41CD3" w:rsidRPr="00C54029" w:rsidRDefault="00D41CD3" w:rsidP="001C187B">
            <w:pPr>
              <w:widowControl w:val="0"/>
              <w:tabs>
                <w:tab w:val="left" w:pos="284"/>
              </w:tabs>
              <w:autoSpaceDE w:val="0"/>
              <w:autoSpaceDN w:val="0"/>
              <w:snapToGrid w:val="0"/>
              <w:spacing w:after="0" w:line="264" w:lineRule="auto"/>
              <w:ind w:left="567" w:right="123"/>
              <w:jc w:val="both"/>
              <w:rPr>
                <w:rFonts w:eastAsia="Arial" w:cs="Calibri"/>
                <w:i/>
                <w:kern w:val="0"/>
                <w:szCs w:val="22"/>
                <w:lang w:val="en-US"/>
                <w14:ligatures w14:val="none"/>
              </w:rPr>
            </w:pPr>
            <w:r w:rsidRPr="00C54029">
              <w:rPr>
                <w:rFonts w:eastAsia="Arial" w:cs="Calibri"/>
                <w:b/>
                <w:bCs/>
                <w:iCs/>
                <w:kern w:val="0"/>
                <w:szCs w:val="22"/>
                <w:u w:val="single"/>
                <w:lang w:val="en-US"/>
                <w14:ligatures w14:val="none"/>
              </w:rPr>
              <w:t>If yes, please explain:</w:t>
            </w:r>
            <w:r w:rsidRPr="00C54029">
              <w:rPr>
                <w:rFonts w:eastAsia="Arial" w:cs="Calibri"/>
                <w:i/>
                <w:kern w:val="0"/>
                <w:szCs w:val="22"/>
                <w:lang w:val="en-US"/>
                <w14:ligatures w14:val="none"/>
              </w:rPr>
              <w:t xml:space="preserve"> </w:t>
            </w:r>
            <w:sdt>
              <w:sdtPr>
                <w:rPr>
                  <w:rFonts w:eastAsia="Arial" w:cs="Calibri"/>
                  <w:i/>
                  <w:kern w:val="0"/>
                  <w:szCs w:val="22"/>
                  <w:lang w:val="en-US"/>
                  <w14:ligatures w14:val="none"/>
                </w:rPr>
                <w:id w:val="2076318546"/>
                <w:placeholder>
                  <w:docPart w:val="A1CB1538189642B5BA72CF9B4BBCCEAD"/>
                </w:placeholder>
                <w:showingPlcHdr/>
                <w:text/>
              </w:sdtPr>
              <w:sdtEndPr/>
              <w:sdtContent>
                <w:r w:rsidRPr="00887398">
                  <w:rPr>
                    <w:rFonts w:eastAsia="Arial" w:cs="Calibri"/>
                    <w:color w:val="808080"/>
                    <w:kern w:val="0"/>
                    <w:szCs w:val="22"/>
                    <w:bdr w:val="single" w:sz="4" w:space="0" w:color="auto"/>
                    <w:lang w:val="en-US"/>
                    <w14:ligatures w14:val="none"/>
                  </w:rPr>
                  <w:t>Click or tap here to enter text.</w:t>
                </w:r>
              </w:sdtContent>
            </w:sdt>
          </w:p>
        </w:tc>
        <w:tc>
          <w:tcPr>
            <w:tcW w:w="1002" w:type="dxa"/>
          </w:tcPr>
          <w:sdt>
            <w:sdtPr>
              <w:rPr>
                <w:rFonts w:eastAsia="Arial" w:cs="Calibri"/>
                <w:kern w:val="0"/>
                <w:szCs w:val="22"/>
                <w:lang w:val="en-US"/>
                <w14:ligatures w14:val="none"/>
              </w:rPr>
              <w:id w:val="2116173334"/>
              <w14:checkbox>
                <w14:checked w14:val="0"/>
                <w14:checkedState w14:val="2612" w14:font="MS Gothic"/>
                <w14:uncheckedState w14:val="2610" w14:font="MS Gothic"/>
              </w14:checkbox>
            </w:sdtPr>
            <w:sdtEndPr/>
            <w:sdtContent>
              <w:p w14:paraId="0595FF38" w14:textId="77777777" w:rsidR="00D41CD3" w:rsidRPr="00C54029" w:rsidRDefault="00D41CD3" w:rsidP="001C187B">
                <w:pPr>
                  <w:widowControl w:val="0"/>
                  <w:autoSpaceDE w:val="0"/>
                  <w:autoSpaceDN w:val="0"/>
                  <w:snapToGrid w:val="0"/>
                  <w:spacing w:after="0" w:line="264" w:lineRule="auto"/>
                  <w:jc w:val="both"/>
                  <w:rPr>
                    <w:rFonts w:eastAsia="Arial" w:cs="Calibri"/>
                    <w:kern w:val="0"/>
                    <w:szCs w:val="22"/>
                    <w:lang w:val="en-US"/>
                    <w14:ligatures w14:val="none"/>
                  </w:rPr>
                </w:pPr>
                <w:r w:rsidRPr="00C54029">
                  <w:rPr>
                    <w:rFonts w:ascii="Segoe UI Symbol" w:eastAsia="Arial" w:hAnsi="Segoe UI Symbol" w:cs="Segoe UI Symbol"/>
                    <w:kern w:val="0"/>
                    <w:szCs w:val="22"/>
                    <w:lang w:val="en-US"/>
                    <w14:ligatures w14:val="none"/>
                  </w:rPr>
                  <w:t>☐</w:t>
                </w:r>
              </w:p>
            </w:sdtContent>
          </w:sdt>
        </w:tc>
        <w:tc>
          <w:tcPr>
            <w:tcW w:w="913" w:type="dxa"/>
          </w:tcPr>
          <w:sdt>
            <w:sdtPr>
              <w:rPr>
                <w:rFonts w:eastAsia="Arial" w:cs="Calibri"/>
                <w:kern w:val="0"/>
                <w:szCs w:val="22"/>
                <w:lang w:val="en-US"/>
                <w14:ligatures w14:val="none"/>
              </w:rPr>
              <w:id w:val="159891894"/>
              <w14:checkbox>
                <w14:checked w14:val="0"/>
                <w14:checkedState w14:val="2612" w14:font="MS Gothic"/>
                <w14:uncheckedState w14:val="2610" w14:font="MS Gothic"/>
              </w14:checkbox>
            </w:sdtPr>
            <w:sdtEndPr/>
            <w:sdtContent>
              <w:p w14:paraId="666CC83B" w14:textId="77777777" w:rsidR="00D41CD3" w:rsidRPr="00C54029" w:rsidRDefault="00D41CD3" w:rsidP="001C187B">
                <w:pPr>
                  <w:widowControl w:val="0"/>
                  <w:autoSpaceDE w:val="0"/>
                  <w:autoSpaceDN w:val="0"/>
                  <w:snapToGrid w:val="0"/>
                  <w:spacing w:after="0" w:line="264" w:lineRule="auto"/>
                  <w:jc w:val="both"/>
                  <w:rPr>
                    <w:rFonts w:eastAsia="Arial" w:cs="Calibri"/>
                    <w:kern w:val="0"/>
                    <w:szCs w:val="22"/>
                    <w:lang w:val="en-US"/>
                    <w14:ligatures w14:val="none"/>
                  </w:rPr>
                </w:pPr>
                <w:r w:rsidRPr="00C54029">
                  <w:rPr>
                    <w:rFonts w:ascii="Segoe UI Symbol" w:eastAsia="Arial" w:hAnsi="Segoe UI Symbol" w:cs="Segoe UI Symbol"/>
                    <w:kern w:val="0"/>
                    <w:szCs w:val="22"/>
                    <w:lang w:val="en-US"/>
                    <w14:ligatures w14:val="none"/>
                  </w:rPr>
                  <w:t>☐</w:t>
                </w:r>
              </w:p>
            </w:sdtContent>
          </w:sdt>
        </w:tc>
      </w:tr>
      <w:tr w:rsidR="00D41CD3" w:rsidRPr="00C54029" w14:paraId="7AD84266" w14:textId="77777777" w:rsidTr="00B40C7C">
        <w:trPr>
          <w:tblHeader/>
        </w:trPr>
        <w:tc>
          <w:tcPr>
            <w:tcW w:w="7569" w:type="dxa"/>
          </w:tcPr>
          <w:p w14:paraId="1F0A5030" w14:textId="77777777" w:rsidR="00D41CD3" w:rsidRPr="00C54029" w:rsidRDefault="00D41CD3" w:rsidP="001C187B">
            <w:pPr>
              <w:widowControl w:val="0"/>
              <w:tabs>
                <w:tab w:val="left" w:pos="284"/>
              </w:tabs>
              <w:autoSpaceDE w:val="0"/>
              <w:autoSpaceDN w:val="0"/>
              <w:snapToGrid w:val="0"/>
              <w:spacing w:after="0" w:line="264" w:lineRule="auto"/>
              <w:ind w:left="567" w:right="123"/>
              <w:jc w:val="both"/>
              <w:rPr>
                <w:rFonts w:eastAsia="Arial" w:cs="Calibri"/>
                <w:kern w:val="0"/>
                <w:szCs w:val="22"/>
                <w:lang w:val="en-US"/>
                <w14:ligatures w14:val="none"/>
              </w:rPr>
            </w:pPr>
            <w:r w:rsidRPr="00C54029">
              <w:rPr>
                <w:rFonts w:eastAsia="Arial" w:cs="Calibri"/>
                <w:kern w:val="0"/>
                <w:szCs w:val="22"/>
                <w:lang w:val="en-US"/>
                <w14:ligatures w14:val="none"/>
              </w:rPr>
              <w:t>Devaluation of personal worth, including being humiliated, manipulated or in other ways treated disrespectfully or unjustly?</w:t>
            </w:r>
          </w:p>
          <w:p w14:paraId="69B305FF" w14:textId="77777777" w:rsidR="00D41CD3" w:rsidRPr="00C54029" w:rsidRDefault="00D41CD3" w:rsidP="001C187B">
            <w:pPr>
              <w:widowControl w:val="0"/>
              <w:tabs>
                <w:tab w:val="left" w:pos="284"/>
              </w:tabs>
              <w:autoSpaceDE w:val="0"/>
              <w:autoSpaceDN w:val="0"/>
              <w:snapToGrid w:val="0"/>
              <w:spacing w:after="0" w:line="264" w:lineRule="auto"/>
              <w:ind w:left="567" w:right="123"/>
              <w:jc w:val="both"/>
              <w:rPr>
                <w:rFonts w:eastAsia="Arial" w:cs="Calibri"/>
                <w:i/>
                <w:kern w:val="0"/>
                <w:szCs w:val="22"/>
                <w:lang w:val="en-US"/>
                <w14:ligatures w14:val="none"/>
              </w:rPr>
            </w:pPr>
            <w:r w:rsidRPr="00C54029">
              <w:rPr>
                <w:rFonts w:eastAsia="Arial" w:cs="Calibri"/>
                <w:b/>
                <w:bCs/>
                <w:iCs/>
                <w:kern w:val="0"/>
                <w:szCs w:val="22"/>
                <w:u w:val="single"/>
                <w:lang w:val="en-US"/>
                <w14:ligatures w14:val="none"/>
              </w:rPr>
              <w:t>If yes, please explain</w:t>
            </w:r>
            <w:r w:rsidRPr="00C54029">
              <w:rPr>
                <w:rFonts w:eastAsia="Arial" w:cs="Calibri"/>
                <w:iCs/>
                <w:kern w:val="0"/>
                <w:szCs w:val="22"/>
                <w:u w:val="single"/>
                <w:lang w:val="en-US"/>
                <w14:ligatures w14:val="none"/>
              </w:rPr>
              <w:t>:</w:t>
            </w:r>
            <w:r w:rsidRPr="00C54029">
              <w:rPr>
                <w:rFonts w:eastAsia="Arial" w:cs="Calibri"/>
                <w:i/>
                <w:kern w:val="0"/>
                <w:szCs w:val="22"/>
                <w:lang w:val="en-US"/>
                <w14:ligatures w14:val="none"/>
              </w:rPr>
              <w:t xml:space="preserve"> </w:t>
            </w:r>
            <w:sdt>
              <w:sdtPr>
                <w:rPr>
                  <w:rFonts w:eastAsia="Arial" w:cs="Calibri"/>
                  <w:i/>
                  <w:kern w:val="0"/>
                  <w:szCs w:val="22"/>
                  <w:lang w:val="en-US"/>
                  <w14:ligatures w14:val="none"/>
                </w:rPr>
                <w:id w:val="-15475928"/>
                <w:placeholder>
                  <w:docPart w:val="A1CB1538189642B5BA72CF9B4BBCCEAD"/>
                </w:placeholder>
                <w:showingPlcHdr/>
                <w:text/>
              </w:sdtPr>
              <w:sdtEndPr/>
              <w:sdtContent>
                <w:r w:rsidRPr="00887398">
                  <w:rPr>
                    <w:rFonts w:eastAsia="Arial" w:cs="Calibri"/>
                    <w:color w:val="808080"/>
                    <w:kern w:val="0"/>
                    <w:szCs w:val="22"/>
                    <w:bdr w:val="single" w:sz="4" w:space="0" w:color="auto"/>
                    <w:lang w:val="en-US"/>
                    <w14:ligatures w14:val="none"/>
                  </w:rPr>
                  <w:t>Click or tap here to enter text.</w:t>
                </w:r>
              </w:sdtContent>
            </w:sdt>
          </w:p>
        </w:tc>
        <w:tc>
          <w:tcPr>
            <w:tcW w:w="1002" w:type="dxa"/>
          </w:tcPr>
          <w:sdt>
            <w:sdtPr>
              <w:rPr>
                <w:rFonts w:eastAsia="Arial" w:cs="Calibri"/>
                <w:kern w:val="0"/>
                <w:szCs w:val="22"/>
                <w:lang w:val="en-US"/>
                <w14:ligatures w14:val="none"/>
              </w:rPr>
              <w:id w:val="-492797305"/>
              <w14:checkbox>
                <w14:checked w14:val="0"/>
                <w14:checkedState w14:val="2612" w14:font="MS Gothic"/>
                <w14:uncheckedState w14:val="2610" w14:font="MS Gothic"/>
              </w14:checkbox>
            </w:sdtPr>
            <w:sdtEndPr/>
            <w:sdtContent>
              <w:p w14:paraId="13F9E932" w14:textId="77777777" w:rsidR="00D41CD3" w:rsidRPr="00C54029" w:rsidRDefault="00D41CD3" w:rsidP="001C187B">
                <w:pPr>
                  <w:widowControl w:val="0"/>
                  <w:autoSpaceDE w:val="0"/>
                  <w:autoSpaceDN w:val="0"/>
                  <w:snapToGrid w:val="0"/>
                  <w:spacing w:after="0" w:line="264" w:lineRule="auto"/>
                  <w:jc w:val="both"/>
                  <w:rPr>
                    <w:rFonts w:eastAsia="Arial" w:cs="Calibri"/>
                    <w:kern w:val="0"/>
                    <w:szCs w:val="22"/>
                    <w:lang w:val="en-US"/>
                    <w14:ligatures w14:val="none"/>
                  </w:rPr>
                </w:pPr>
                <w:r w:rsidRPr="00C54029">
                  <w:rPr>
                    <w:rFonts w:ascii="Segoe UI Symbol" w:eastAsia="Arial" w:hAnsi="Segoe UI Symbol" w:cs="Segoe UI Symbol"/>
                    <w:kern w:val="0"/>
                    <w:szCs w:val="22"/>
                    <w:lang w:val="en-US"/>
                    <w14:ligatures w14:val="none"/>
                  </w:rPr>
                  <w:t>☐</w:t>
                </w:r>
              </w:p>
            </w:sdtContent>
          </w:sdt>
        </w:tc>
        <w:tc>
          <w:tcPr>
            <w:tcW w:w="913" w:type="dxa"/>
          </w:tcPr>
          <w:sdt>
            <w:sdtPr>
              <w:rPr>
                <w:rFonts w:eastAsia="Arial" w:cs="Calibri"/>
                <w:kern w:val="0"/>
                <w:szCs w:val="22"/>
                <w:lang w:val="en-US"/>
                <w14:ligatures w14:val="none"/>
              </w:rPr>
              <w:id w:val="-789117595"/>
              <w14:checkbox>
                <w14:checked w14:val="0"/>
                <w14:checkedState w14:val="2612" w14:font="MS Gothic"/>
                <w14:uncheckedState w14:val="2610" w14:font="MS Gothic"/>
              </w14:checkbox>
            </w:sdtPr>
            <w:sdtEndPr/>
            <w:sdtContent>
              <w:p w14:paraId="7573E9AB" w14:textId="77777777" w:rsidR="00D41CD3" w:rsidRPr="00C54029" w:rsidRDefault="00D41CD3" w:rsidP="001C187B">
                <w:pPr>
                  <w:widowControl w:val="0"/>
                  <w:autoSpaceDE w:val="0"/>
                  <w:autoSpaceDN w:val="0"/>
                  <w:snapToGrid w:val="0"/>
                  <w:spacing w:after="0" w:line="264" w:lineRule="auto"/>
                  <w:jc w:val="both"/>
                  <w:rPr>
                    <w:rFonts w:eastAsia="Arial" w:cs="Calibri"/>
                    <w:kern w:val="0"/>
                    <w:szCs w:val="22"/>
                    <w:lang w:val="en-US"/>
                    <w14:ligatures w14:val="none"/>
                  </w:rPr>
                </w:pPr>
                <w:r w:rsidRPr="00C54029">
                  <w:rPr>
                    <w:rFonts w:ascii="Segoe UI Symbol" w:eastAsia="Arial" w:hAnsi="Segoe UI Symbol" w:cs="Segoe UI Symbol"/>
                    <w:kern w:val="0"/>
                    <w:szCs w:val="22"/>
                    <w:lang w:val="en-US"/>
                    <w14:ligatures w14:val="none"/>
                  </w:rPr>
                  <w:t>☐</w:t>
                </w:r>
              </w:p>
            </w:sdtContent>
          </w:sdt>
        </w:tc>
      </w:tr>
      <w:tr w:rsidR="00D41CD3" w:rsidRPr="00C54029" w14:paraId="179F4390" w14:textId="77777777" w:rsidTr="00B40C7C">
        <w:trPr>
          <w:tblHeader/>
        </w:trPr>
        <w:tc>
          <w:tcPr>
            <w:tcW w:w="7569" w:type="dxa"/>
          </w:tcPr>
          <w:p w14:paraId="557837DE" w14:textId="77777777" w:rsidR="00D41CD3" w:rsidRPr="00C54029" w:rsidRDefault="00D41CD3" w:rsidP="001C187B">
            <w:pPr>
              <w:tabs>
                <w:tab w:val="left" w:pos="284"/>
              </w:tabs>
              <w:autoSpaceDE w:val="0"/>
              <w:autoSpaceDN w:val="0"/>
              <w:adjustRightInd w:val="0"/>
              <w:snapToGrid w:val="0"/>
              <w:spacing w:after="0" w:line="264" w:lineRule="auto"/>
              <w:ind w:left="567" w:right="123"/>
              <w:jc w:val="both"/>
              <w:rPr>
                <w:rFonts w:eastAsia="Times New Roman" w:cs="Calibri"/>
                <w:color w:val="000000"/>
                <w:kern w:val="0"/>
                <w:szCs w:val="22"/>
                <w:lang w:eastAsia="en-AU"/>
                <w14:ligatures w14:val="none"/>
              </w:rPr>
            </w:pPr>
            <w:r w:rsidRPr="00C54029">
              <w:rPr>
                <w:rFonts w:eastAsia="Times New Roman" w:cs="Calibri"/>
                <w:color w:val="000000"/>
                <w:kern w:val="0"/>
                <w:szCs w:val="22"/>
                <w:lang w:eastAsia="en-AU"/>
                <w14:ligatures w14:val="none"/>
              </w:rPr>
              <w:t>Cultural harm: including misunderstanding, misrepresenting or misappropriating cultural beliefs, customs or practices?</w:t>
            </w:r>
          </w:p>
          <w:p w14:paraId="00042063" w14:textId="77777777" w:rsidR="00D41CD3" w:rsidRPr="00C54029" w:rsidRDefault="00D41CD3" w:rsidP="001C187B">
            <w:pPr>
              <w:tabs>
                <w:tab w:val="left" w:pos="284"/>
              </w:tabs>
              <w:autoSpaceDE w:val="0"/>
              <w:autoSpaceDN w:val="0"/>
              <w:adjustRightInd w:val="0"/>
              <w:snapToGrid w:val="0"/>
              <w:spacing w:after="0" w:line="264" w:lineRule="auto"/>
              <w:ind w:left="567" w:right="123"/>
              <w:jc w:val="both"/>
              <w:rPr>
                <w:rFonts w:eastAsia="Times New Roman" w:cs="Calibri"/>
                <w:color w:val="000000"/>
                <w:kern w:val="0"/>
                <w:szCs w:val="22"/>
                <w:lang w:eastAsia="en-AU"/>
                <w14:ligatures w14:val="none"/>
              </w:rPr>
            </w:pPr>
            <w:r w:rsidRPr="00C54029">
              <w:rPr>
                <w:rFonts w:eastAsia="Times New Roman" w:cs="Calibri"/>
                <w:b/>
                <w:bCs/>
                <w:iCs/>
                <w:color w:val="000000"/>
                <w:kern w:val="0"/>
                <w:szCs w:val="22"/>
                <w:u w:val="single"/>
                <w:lang w:eastAsia="en-AU"/>
                <w14:ligatures w14:val="none"/>
              </w:rPr>
              <w:t>If yes, please explain</w:t>
            </w:r>
            <w:r w:rsidRPr="00C54029">
              <w:rPr>
                <w:rFonts w:eastAsia="Times New Roman" w:cs="Calibri"/>
                <w:iCs/>
                <w:color w:val="000000"/>
                <w:kern w:val="0"/>
                <w:szCs w:val="22"/>
                <w:u w:val="single"/>
                <w:lang w:eastAsia="en-AU"/>
                <w14:ligatures w14:val="none"/>
              </w:rPr>
              <w:t>:</w:t>
            </w:r>
            <w:r w:rsidRPr="00C54029">
              <w:rPr>
                <w:rFonts w:eastAsia="Times New Roman" w:cs="Calibri"/>
                <w:i/>
                <w:color w:val="000000"/>
                <w:kern w:val="0"/>
                <w:szCs w:val="22"/>
                <w:lang w:eastAsia="en-AU"/>
                <w14:ligatures w14:val="none"/>
              </w:rPr>
              <w:t xml:space="preserve"> </w:t>
            </w:r>
            <w:sdt>
              <w:sdtPr>
                <w:rPr>
                  <w:rFonts w:eastAsia="Times New Roman" w:cs="Calibri"/>
                  <w:i/>
                  <w:color w:val="000000"/>
                  <w:kern w:val="0"/>
                  <w:szCs w:val="22"/>
                  <w:lang w:eastAsia="en-AU"/>
                  <w14:ligatures w14:val="none"/>
                </w:rPr>
                <w:id w:val="-173965712"/>
                <w:placeholder>
                  <w:docPart w:val="A1CB1538189642B5BA72CF9B4BBCCEAD"/>
                </w:placeholder>
                <w:showingPlcHdr/>
                <w:text/>
              </w:sdtPr>
              <w:sdtEndPr/>
              <w:sdtContent>
                <w:r w:rsidRPr="00887398">
                  <w:rPr>
                    <w:rFonts w:eastAsia="Times New Roman" w:cs="Calibri"/>
                    <w:color w:val="808080"/>
                    <w:kern w:val="0"/>
                    <w:szCs w:val="22"/>
                    <w:bdr w:val="single" w:sz="4" w:space="0" w:color="auto"/>
                    <w:lang w:eastAsia="en-AU"/>
                    <w14:ligatures w14:val="none"/>
                  </w:rPr>
                  <w:t>Click or tap here to enter text.</w:t>
                </w:r>
              </w:sdtContent>
            </w:sdt>
          </w:p>
        </w:tc>
        <w:tc>
          <w:tcPr>
            <w:tcW w:w="1002" w:type="dxa"/>
          </w:tcPr>
          <w:sdt>
            <w:sdtPr>
              <w:rPr>
                <w:rFonts w:eastAsia="Arial" w:cs="Calibri"/>
                <w:kern w:val="0"/>
                <w:szCs w:val="22"/>
                <w:lang w:val="en-US"/>
                <w14:ligatures w14:val="none"/>
              </w:rPr>
              <w:id w:val="-1368368578"/>
              <w14:checkbox>
                <w14:checked w14:val="0"/>
                <w14:checkedState w14:val="2612" w14:font="MS Gothic"/>
                <w14:uncheckedState w14:val="2610" w14:font="MS Gothic"/>
              </w14:checkbox>
            </w:sdtPr>
            <w:sdtEndPr/>
            <w:sdtContent>
              <w:p w14:paraId="395B162F" w14:textId="77777777" w:rsidR="00D41CD3" w:rsidRPr="00C54029" w:rsidRDefault="00D41CD3" w:rsidP="001C187B">
                <w:pPr>
                  <w:widowControl w:val="0"/>
                  <w:autoSpaceDE w:val="0"/>
                  <w:autoSpaceDN w:val="0"/>
                  <w:snapToGrid w:val="0"/>
                  <w:spacing w:after="0" w:line="264" w:lineRule="auto"/>
                  <w:jc w:val="both"/>
                  <w:rPr>
                    <w:rFonts w:eastAsia="Arial" w:cs="Calibri"/>
                    <w:kern w:val="0"/>
                    <w:szCs w:val="22"/>
                    <w:lang w:val="en-US"/>
                    <w14:ligatures w14:val="none"/>
                  </w:rPr>
                </w:pPr>
                <w:r w:rsidRPr="00C54029">
                  <w:rPr>
                    <w:rFonts w:ascii="Segoe UI Symbol" w:eastAsia="Arial" w:hAnsi="Segoe UI Symbol" w:cs="Segoe UI Symbol"/>
                    <w:kern w:val="0"/>
                    <w:szCs w:val="22"/>
                    <w:lang w:val="en-US"/>
                    <w14:ligatures w14:val="none"/>
                  </w:rPr>
                  <w:t>☐</w:t>
                </w:r>
              </w:p>
            </w:sdtContent>
          </w:sdt>
        </w:tc>
        <w:tc>
          <w:tcPr>
            <w:tcW w:w="913" w:type="dxa"/>
          </w:tcPr>
          <w:sdt>
            <w:sdtPr>
              <w:rPr>
                <w:rFonts w:eastAsia="Arial" w:cs="Calibri"/>
                <w:kern w:val="0"/>
                <w:szCs w:val="22"/>
                <w:lang w:val="en-US"/>
                <w14:ligatures w14:val="none"/>
              </w:rPr>
              <w:id w:val="-120383490"/>
              <w14:checkbox>
                <w14:checked w14:val="0"/>
                <w14:checkedState w14:val="2612" w14:font="MS Gothic"/>
                <w14:uncheckedState w14:val="2610" w14:font="MS Gothic"/>
              </w14:checkbox>
            </w:sdtPr>
            <w:sdtEndPr/>
            <w:sdtContent>
              <w:p w14:paraId="766EE6F5" w14:textId="77777777" w:rsidR="00D41CD3" w:rsidRPr="00C54029" w:rsidRDefault="00D41CD3" w:rsidP="001C187B">
                <w:pPr>
                  <w:widowControl w:val="0"/>
                  <w:autoSpaceDE w:val="0"/>
                  <w:autoSpaceDN w:val="0"/>
                  <w:snapToGrid w:val="0"/>
                  <w:spacing w:after="0" w:line="264" w:lineRule="auto"/>
                  <w:jc w:val="both"/>
                  <w:rPr>
                    <w:rFonts w:eastAsia="Arial" w:cs="Calibri"/>
                    <w:kern w:val="0"/>
                    <w:szCs w:val="22"/>
                    <w:lang w:val="en-US"/>
                    <w14:ligatures w14:val="none"/>
                  </w:rPr>
                </w:pPr>
                <w:r w:rsidRPr="00C54029">
                  <w:rPr>
                    <w:rFonts w:ascii="Segoe UI Symbol" w:eastAsia="Arial" w:hAnsi="Segoe UI Symbol" w:cs="Segoe UI Symbol"/>
                    <w:kern w:val="0"/>
                    <w:szCs w:val="22"/>
                    <w:lang w:val="en-US"/>
                    <w14:ligatures w14:val="none"/>
                  </w:rPr>
                  <w:t>☐</w:t>
                </w:r>
              </w:p>
            </w:sdtContent>
          </w:sdt>
        </w:tc>
      </w:tr>
      <w:tr w:rsidR="00D41CD3" w:rsidRPr="00C54029" w14:paraId="7F7F0A7F" w14:textId="77777777" w:rsidTr="00B40C7C">
        <w:trPr>
          <w:tblHeader/>
        </w:trPr>
        <w:tc>
          <w:tcPr>
            <w:tcW w:w="7569" w:type="dxa"/>
          </w:tcPr>
          <w:p w14:paraId="53EF96D8" w14:textId="77777777" w:rsidR="00D41CD3" w:rsidRPr="00C54029" w:rsidRDefault="00D41CD3" w:rsidP="001C187B">
            <w:pPr>
              <w:tabs>
                <w:tab w:val="left" w:pos="284"/>
              </w:tabs>
              <w:autoSpaceDE w:val="0"/>
              <w:autoSpaceDN w:val="0"/>
              <w:adjustRightInd w:val="0"/>
              <w:snapToGrid w:val="0"/>
              <w:spacing w:after="0" w:line="264" w:lineRule="auto"/>
              <w:ind w:left="567" w:right="123"/>
              <w:jc w:val="both"/>
              <w:rPr>
                <w:rFonts w:eastAsia="Times New Roman" w:cs="Calibri"/>
                <w:color w:val="000000"/>
                <w:kern w:val="0"/>
                <w:szCs w:val="22"/>
                <w:lang w:eastAsia="en-AU"/>
                <w14:ligatures w14:val="none"/>
              </w:rPr>
            </w:pPr>
            <w:r w:rsidRPr="00C54029">
              <w:rPr>
                <w:rFonts w:eastAsia="Times New Roman" w:cs="Calibri"/>
                <w:color w:val="000000"/>
                <w:kern w:val="0"/>
                <w:szCs w:val="22"/>
                <w:lang w:eastAsia="en-AU"/>
                <w14:ligatures w14:val="none"/>
              </w:rPr>
              <w:t>Social harm: including damage to social networks or relationships with others, discrimination in access to benefits, services, employment or insurance, social stigmatisation, and unauthorised disclosure of personal information?</w:t>
            </w:r>
          </w:p>
          <w:p w14:paraId="297ACAC4" w14:textId="77777777" w:rsidR="00D41CD3" w:rsidRPr="00C54029" w:rsidRDefault="00D41CD3" w:rsidP="001C187B">
            <w:pPr>
              <w:tabs>
                <w:tab w:val="left" w:pos="284"/>
              </w:tabs>
              <w:autoSpaceDE w:val="0"/>
              <w:autoSpaceDN w:val="0"/>
              <w:adjustRightInd w:val="0"/>
              <w:snapToGrid w:val="0"/>
              <w:spacing w:after="0" w:line="264" w:lineRule="auto"/>
              <w:ind w:left="567" w:right="123"/>
              <w:jc w:val="both"/>
              <w:rPr>
                <w:rFonts w:eastAsia="Times New Roman" w:cs="Calibri"/>
                <w:color w:val="000000"/>
                <w:kern w:val="0"/>
                <w:szCs w:val="22"/>
                <w:lang w:eastAsia="en-AU"/>
                <w14:ligatures w14:val="none"/>
              </w:rPr>
            </w:pPr>
            <w:r w:rsidRPr="00C54029">
              <w:rPr>
                <w:rFonts w:eastAsia="Times New Roman" w:cs="Calibri"/>
                <w:b/>
                <w:bCs/>
                <w:iCs/>
                <w:color w:val="000000"/>
                <w:kern w:val="0"/>
                <w:szCs w:val="22"/>
                <w:u w:val="single"/>
                <w:lang w:eastAsia="en-AU"/>
                <w14:ligatures w14:val="none"/>
              </w:rPr>
              <w:t>If yes, please explain:</w:t>
            </w:r>
            <w:r w:rsidRPr="00C54029">
              <w:rPr>
                <w:rFonts w:eastAsia="Times New Roman" w:cs="Calibri"/>
                <w:i/>
                <w:color w:val="000000"/>
                <w:kern w:val="0"/>
                <w:szCs w:val="22"/>
                <w:lang w:eastAsia="en-AU"/>
                <w14:ligatures w14:val="none"/>
              </w:rPr>
              <w:t xml:space="preserve"> </w:t>
            </w:r>
            <w:sdt>
              <w:sdtPr>
                <w:rPr>
                  <w:rFonts w:eastAsia="Times New Roman" w:cs="Calibri"/>
                  <w:i/>
                  <w:color w:val="000000"/>
                  <w:kern w:val="0"/>
                  <w:szCs w:val="22"/>
                  <w:lang w:eastAsia="en-AU"/>
                  <w14:ligatures w14:val="none"/>
                </w:rPr>
                <w:id w:val="1519891343"/>
                <w:placeholder>
                  <w:docPart w:val="A1CB1538189642B5BA72CF9B4BBCCEAD"/>
                </w:placeholder>
                <w:showingPlcHdr/>
                <w:text/>
              </w:sdtPr>
              <w:sdtEndPr/>
              <w:sdtContent>
                <w:r w:rsidRPr="00887398">
                  <w:rPr>
                    <w:rFonts w:eastAsia="Times New Roman" w:cs="Calibri"/>
                    <w:color w:val="808080"/>
                    <w:kern w:val="0"/>
                    <w:szCs w:val="22"/>
                    <w:bdr w:val="single" w:sz="4" w:space="0" w:color="auto"/>
                    <w:lang w:eastAsia="en-AU"/>
                    <w14:ligatures w14:val="none"/>
                  </w:rPr>
                  <w:t>Click or tap here to enter text.</w:t>
                </w:r>
              </w:sdtContent>
            </w:sdt>
          </w:p>
        </w:tc>
        <w:tc>
          <w:tcPr>
            <w:tcW w:w="1002" w:type="dxa"/>
          </w:tcPr>
          <w:sdt>
            <w:sdtPr>
              <w:rPr>
                <w:rFonts w:eastAsia="Arial" w:cs="Calibri"/>
                <w:kern w:val="0"/>
                <w:szCs w:val="22"/>
                <w:lang w:val="en-US"/>
                <w14:ligatures w14:val="none"/>
              </w:rPr>
              <w:id w:val="-349188878"/>
              <w14:checkbox>
                <w14:checked w14:val="0"/>
                <w14:checkedState w14:val="2612" w14:font="MS Gothic"/>
                <w14:uncheckedState w14:val="2610" w14:font="MS Gothic"/>
              </w14:checkbox>
            </w:sdtPr>
            <w:sdtEndPr/>
            <w:sdtContent>
              <w:p w14:paraId="66C18310" w14:textId="77777777" w:rsidR="00D41CD3" w:rsidRPr="00C54029" w:rsidRDefault="00D41CD3" w:rsidP="001C187B">
                <w:pPr>
                  <w:widowControl w:val="0"/>
                  <w:autoSpaceDE w:val="0"/>
                  <w:autoSpaceDN w:val="0"/>
                  <w:snapToGrid w:val="0"/>
                  <w:spacing w:after="0" w:line="264" w:lineRule="auto"/>
                  <w:jc w:val="both"/>
                  <w:rPr>
                    <w:rFonts w:eastAsia="Arial" w:cs="Calibri"/>
                    <w:kern w:val="0"/>
                    <w:szCs w:val="22"/>
                    <w:lang w:val="en-US"/>
                    <w14:ligatures w14:val="none"/>
                  </w:rPr>
                </w:pPr>
                <w:r w:rsidRPr="00C54029">
                  <w:rPr>
                    <w:rFonts w:ascii="Segoe UI Symbol" w:eastAsia="Arial" w:hAnsi="Segoe UI Symbol" w:cs="Segoe UI Symbol"/>
                    <w:kern w:val="0"/>
                    <w:szCs w:val="22"/>
                    <w:lang w:val="en-US"/>
                    <w14:ligatures w14:val="none"/>
                  </w:rPr>
                  <w:t>☐</w:t>
                </w:r>
              </w:p>
            </w:sdtContent>
          </w:sdt>
        </w:tc>
        <w:tc>
          <w:tcPr>
            <w:tcW w:w="913" w:type="dxa"/>
          </w:tcPr>
          <w:sdt>
            <w:sdtPr>
              <w:rPr>
                <w:rFonts w:eastAsia="Arial" w:cs="Calibri"/>
                <w:kern w:val="0"/>
                <w:szCs w:val="22"/>
                <w:lang w:val="en-US"/>
                <w14:ligatures w14:val="none"/>
              </w:rPr>
              <w:id w:val="1420360951"/>
              <w14:checkbox>
                <w14:checked w14:val="0"/>
                <w14:checkedState w14:val="2612" w14:font="MS Gothic"/>
                <w14:uncheckedState w14:val="2610" w14:font="MS Gothic"/>
              </w14:checkbox>
            </w:sdtPr>
            <w:sdtEndPr/>
            <w:sdtContent>
              <w:p w14:paraId="28CDF00E" w14:textId="77777777" w:rsidR="00D41CD3" w:rsidRPr="00C54029" w:rsidRDefault="00D41CD3" w:rsidP="001C187B">
                <w:pPr>
                  <w:widowControl w:val="0"/>
                  <w:autoSpaceDE w:val="0"/>
                  <w:autoSpaceDN w:val="0"/>
                  <w:snapToGrid w:val="0"/>
                  <w:spacing w:after="0" w:line="264" w:lineRule="auto"/>
                  <w:jc w:val="both"/>
                  <w:rPr>
                    <w:rFonts w:eastAsia="Arial" w:cs="Calibri"/>
                    <w:kern w:val="0"/>
                    <w:szCs w:val="22"/>
                    <w:lang w:val="en-US"/>
                    <w14:ligatures w14:val="none"/>
                  </w:rPr>
                </w:pPr>
                <w:r w:rsidRPr="00C54029">
                  <w:rPr>
                    <w:rFonts w:ascii="Segoe UI Symbol" w:eastAsia="Arial" w:hAnsi="Segoe UI Symbol" w:cs="Segoe UI Symbol"/>
                    <w:kern w:val="0"/>
                    <w:szCs w:val="22"/>
                    <w:lang w:val="en-US"/>
                    <w14:ligatures w14:val="none"/>
                  </w:rPr>
                  <w:t>☐</w:t>
                </w:r>
              </w:p>
            </w:sdtContent>
          </w:sdt>
        </w:tc>
      </w:tr>
      <w:tr w:rsidR="00D41CD3" w:rsidRPr="00C54029" w14:paraId="7B9222E9" w14:textId="77777777" w:rsidTr="00B40C7C">
        <w:trPr>
          <w:tblHeader/>
        </w:trPr>
        <w:tc>
          <w:tcPr>
            <w:tcW w:w="7569" w:type="dxa"/>
          </w:tcPr>
          <w:p w14:paraId="47C299EE" w14:textId="77777777" w:rsidR="00D41CD3" w:rsidRPr="00C54029" w:rsidRDefault="00D41CD3" w:rsidP="001C187B">
            <w:pPr>
              <w:tabs>
                <w:tab w:val="left" w:pos="284"/>
              </w:tabs>
              <w:autoSpaceDE w:val="0"/>
              <w:autoSpaceDN w:val="0"/>
              <w:adjustRightInd w:val="0"/>
              <w:snapToGrid w:val="0"/>
              <w:spacing w:after="0" w:line="264" w:lineRule="auto"/>
              <w:ind w:left="567" w:right="123"/>
              <w:jc w:val="both"/>
              <w:rPr>
                <w:rFonts w:eastAsia="Times New Roman" w:cs="Calibri"/>
                <w:color w:val="000000"/>
                <w:kern w:val="0"/>
                <w:szCs w:val="22"/>
                <w:lang w:eastAsia="en-AU"/>
                <w14:ligatures w14:val="none"/>
              </w:rPr>
            </w:pPr>
            <w:r w:rsidRPr="00C54029">
              <w:rPr>
                <w:rFonts w:eastAsia="Times New Roman" w:cs="Calibri"/>
                <w:color w:val="000000"/>
                <w:kern w:val="0"/>
                <w:szCs w:val="22"/>
                <w:lang w:eastAsia="en-AU"/>
                <w14:ligatures w14:val="none"/>
              </w:rPr>
              <w:t>Economic harm: including the imposition of direct or indirect costs on participants?</w:t>
            </w:r>
          </w:p>
          <w:p w14:paraId="0F98199A" w14:textId="77777777" w:rsidR="00D41CD3" w:rsidRPr="00C54029" w:rsidRDefault="00D41CD3" w:rsidP="001C187B">
            <w:pPr>
              <w:tabs>
                <w:tab w:val="left" w:pos="284"/>
              </w:tabs>
              <w:autoSpaceDE w:val="0"/>
              <w:autoSpaceDN w:val="0"/>
              <w:adjustRightInd w:val="0"/>
              <w:snapToGrid w:val="0"/>
              <w:spacing w:after="0" w:line="264" w:lineRule="auto"/>
              <w:ind w:left="567" w:right="123"/>
              <w:jc w:val="both"/>
              <w:rPr>
                <w:rFonts w:eastAsia="Times New Roman" w:cs="Calibri"/>
                <w:color w:val="000000"/>
                <w:kern w:val="0"/>
                <w:szCs w:val="22"/>
                <w:lang w:eastAsia="en-AU"/>
                <w14:ligatures w14:val="none"/>
              </w:rPr>
            </w:pPr>
            <w:r w:rsidRPr="00C54029">
              <w:rPr>
                <w:rFonts w:eastAsia="Times New Roman" w:cs="Calibri"/>
                <w:b/>
                <w:bCs/>
                <w:iCs/>
                <w:color w:val="000000"/>
                <w:kern w:val="0"/>
                <w:szCs w:val="22"/>
                <w:u w:val="single"/>
                <w:lang w:eastAsia="en-AU"/>
                <w14:ligatures w14:val="none"/>
              </w:rPr>
              <w:t>If yes, please explain</w:t>
            </w:r>
            <w:r w:rsidRPr="00C54029">
              <w:rPr>
                <w:rFonts w:eastAsia="Times New Roman" w:cs="Calibri"/>
                <w:iCs/>
                <w:color w:val="000000"/>
                <w:kern w:val="0"/>
                <w:szCs w:val="22"/>
                <w:u w:val="single"/>
                <w:lang w:eastAsia="en-AU"/>
                <w14:ligatures w14:val="none"/>
              </w:rPr>
              <w:t>:</w:t>
            </w:r>
            <w:r w:rsidRPr="00C54029">
              <w:rPr>
                <w:rFonts w:eastAsia="Times New Roman" w:cs="Calibri"/>
                <w:i/>
                <w:color w:val="000000"/>
                <w:kern w:val="0"/>
                <w:szCs w:val="22"/>
                <w:lang w:eastAsia="en-AU"/>
                <w14:ligatures w14:val="none"/>
              </w:rPr>
              <w:t xml:space="preserve"> </w:t>
            </w:r>
            <w:sdt>
              <w:sdtPr>
                <w:rPr>
                  <w:rFonts w:eastAsia="Times New Roman" w:cs="Calibri"/>
                  <w:i/>
                  <w:color w:val="000000"/>
                  <w:kern w:val="0"/>
                  <w:szCs w:val="22"/>
                  <w:lang w:eastAsia="en-AU"/>
                  <w14:ligatures w14:val="none"/>
                </w:rPr>
                <w:id w:val="565152010"/>
                <w:placeholder>
                  <w:docPart w:val="A1CB1538189642B5BA72CF9B4BBCCEAD"/>
                </w:placeholder>
                <w:showingPlcHdr/>
                <w:text/>
              </w:sdtPr>
              <w:sdtEndPr/>
              <w:sdtContent>
                <w:r w:rsidRPr="00887398">
                  <w:rPr>
                    <w:rFonts w:eastAsia="Times New Roman" w:cs="Calibri"/>
                    <w:color w:val="808080"/>
                    <w:kern w:val="0"/>
                    <w:szCs w:val="22"/>
                    <w:bdr w:val="single" w:sz="4" w:space="0" w:color="auto"/>
                    <w:lang w:eastAsia="en-AU"/>
                    <w14:ligatures w14:val="none"/>
                  </w:rPr>
                  <w:t>Click or tap here to enter text.</w:t>
                </w:r>
              </w:sdtContent>
            </w:sdt>
          </w:p>
        </w:tc>
        <w:tc>
          <w:tcPr>
            <w:tcW w:w="1002" w:type="dxa"/>
          </w:tcPr>
          <w:sdt>
            <w:sdtPr>
              <w:rPr>
                <w:rFonts w:eastAsia="Arial" w:cs="Calibri"/>
                <w:kern w:val="0"/>
                <w:szCs w:val="22"/>
                <w:lang w:val="en-US"/>
                <w14:ligatures w14:val="none"/>
              </w:rPr>
              <w:id w:val="68093112"/>
              <w14:checkbox>
                <w14:checked w14:val="0"/>
                <w14:checkedState w14:val="2612" w14:font="MS Gothic"/>
                <w14:uncheckedState w14:val="2610" w14:font="MS Gothic"/>
              </w14:checkbox>
            </w:sdtPr>
            <w:sdtEndPr/>
            <w:sdtContent>
              <w:p w14:paraId="591AF020" w14:textId="77777777" w:rsidR="00D41CD3" w:rsidRPr="00C54029" w:rsidRDefault="00D41CD3" w:rsidP="001C187B">
                <w:pPr>
                  <w:widowControl w:val="0"/>
                  <w:autoSpaceDE w:val="0"/>
                  <w:autoSpaceDN w:val="0"/>
                  <w:snapToGrid w:val="0"/>
                  <w:spacing w:after="0" w:line="264" w:lineRule="auto"/>
                  <w:jc w:val="both"/>
                  <w:rPr>
                    <w:rFonts w:eastAsia="Arial" w:cs="Calibri"/>
                    <w:kern w:val="0"/>
                    <w:szCs w:val="22"/>
                    <w:lang w:val="en-US"/>
                    <w14:ligatures w14:val="none"/>
                  </w:rPr>
                </w:pPr>
                <w:r w:rsidRPr="00C54029">
                  <w:rPr>
                    <w:rFonts w:ascii="Segoe UI Symbol" w:eastAsia="Arial" w:hAnsi="Segoe UI Symbol" w:cs="Segoe UI Symbol"/>
                    <w:kern w:val="0"/>
                    <w:szCs w:val="22"/>
                    <w:lang w:val="en-US"/>
                    <w14:ligatures w14:val="none"/>
                  </w:rPr>
                  <w:t>☐</w:t>
                </w:r>
              </w:p>
            </w:sdtContent>
          </w:sdt>
        </w:tc>
        <w:tc>
          <w:tcPr>
            <w:tcW w:w="913" w:type="dxa"/>
          </w:tcPr>
          <w:sdt>
            <w:sdtPr>
              <w:rPr>
                <w:rFonts w:eastAsia="Arial" w:cs="Calibri"/>
                <w:kern w:val="0"/>
                <w:szCs w:val="22"/>
                <w:lang w:val="en-US"/>
                <w14:ligatures w14:val="none"/>
              </w:rPr>
              <w:id w:val="-705796355"/>
              <w14:checkbox>
                <w14:checked w14:val="0"/>
                <w14:checkedState w14:val="2612" w14:font="MS Gothic"/>
                <w14:uncheckedState w14:val="2610" w14:font="MS Gothic"/>
              </w14:checkbox>
            </w:sdtPr>
            <w:sdtEndPr/>
            <w:sdtContent>
              <w:p w14:paraId="797AEAE4" w14:textId="77777777" w:rsidR="00D41CD3" w:rsidRPr="00C54029" w:rsidRDefault="00D41CD3" w:rsidP="001C187B">
                <w:pPr>
                  <w:widowControl w:val="0"/>
                  <w:autoSpaceDE w:val="0"/>
                  <w:autoSpaceDN w:val="0"/>
                  <w:snapToGrid w:val="0"/>
                  <w:spacing w:after="0" w:line="264" w:lineRule="auto"/>
                  <w:jc w:val="both"/>
                  <w:rPr>
                    <w:rFonts w:eastAsia="Arial" w:cs="Calibri"/>
                    <w:kern w:val="0"/>
                    <w:szCs w:val="22"/>
                    <w:lang w:val="en-US"/>
                    <w14:ligatures w14:val="none"/>
                  </w:rPr>
                </w:pPr>
                <w:r w:rsidRPr="00C54029">
                  <w:rPr>
                    <w:rFonts w:ascii="Segoe UI Symbol" w:eastAsia="Arial" w:hAnsi="Segoe UI Symbol" w:cs="Segoe UI Symbol"/>
                    <w:kern w:val="0"/>
                    <w:szCs w:val="22"/>
                    <w:lang w:val="en-US"/>
                    <w14:ligatures w14:val="none"/>
                  </w:rPr>
                  <w:t>☐</w:t>
                </w:r>
              </w:p>
            </w:sdtContent>
          </w:sdt>
        </w:tc>
      </w:tr>
      <w:tr w:rsidR="00D41CD3" w:rsidRPr="00C54029" w14:paraId="15908D3F" w14:textId="77777777" w:rsidTr="00B40C7C">
        <w:trPr>
          <w:tblHeader/>
        </w:trPr>
        <w:tc>
          <w:tcPr>
            <w:tcW w:w="7569" w:type="dxa"/>
          </w:tcPr>
          <w:p w14:paraId="30524F0A" w14:textId="77777777" w:rsidR="00D41CD3" w:rsidRPr="00C54029" w:rsidRDefault="00D41CD3" w:rsidP="001C187B">
            <w:pPr>
              <w:tabs>
                <w:tab w:val="left" w:pos="284"/>
              </w:tabs>
              <w:autoSpaceDE w:val="0"/>
              <w:autoSpaceDN w:val="0"/>
              <w:adjustRightInd w:val="0"/>
              <w:snapToGrid w:val="0"/>
              <w:spacing w:after="0" w:line="264" w:lineRule="auto"/>
              <w:ind w:left="567" w:right="123"/>
              <w:jc w:val="both"/>
              <w:rPr>
                <w:rFonts w:eastAsia="Times New Roman" w:cs="Calibri"/>
                <w:color w:val="000000"/>
                <w:kern w:val="0"/>
                <w:szCs w:val="22"/>
                <w:lang w:eastAsia="en-AU"/>
                <w14:ligatures w14:val="none"/>
              </w:rPr>
            </w:pPr>
            <w:r w:rsidRPr="00C54029">
              <w:rPr>
                <w:rFonts w:eastAsia="Times New Roman" w:cs="Calibri"/>
                <w:color w:val="000000"/>
                <w:kern w:val="0"/>
                <w:szCs w:val="22"/>
                <w:lang w:eastAsia="en-AU"/>
                <w14:ligatures w14:val="none"/>
              </w:rPr>
              <w:t xml:space="preserve">Legal harm: including discovery and prosecution of criminal conduct? </w:t>
            </w:r>
          </w:p>
          <w:p w14:paraId="60AEF8FD" w14:textId="77777777" w:rsidR="00D41CD3" w:rsidRPr="00C54029" w:rsidRDefault="00D41CD3" w:rsidP="001C187B">
            <w:pPr>
              <w:tabs>
                <w:tab w:val="left" w:pos="284"/>
              </w:tabs>
              <w:autoSpaceDE w:val="0"/>
              <w:autoSpaceDN w:val="0"/>
              <w:adjustRightInd w:val="0"/>
              <w:snapToGrid w:val="0"/>
              <w:spacing w:after="0" w:line="264" w:lineRule="auto"/>
              <w:ind w:left="567" w:right="123"/>
              <w:jc w:val="both"/>
              <w:rPr>
                <w:rFonts w:eastAsia="Times New Roman" w:cs="Calibri"/>
                <w:color w:val="000000"/>
                <w:kern w:val="0"/>
                <w:szCs w:val="22"/>
                <w:lang w:eastAsia="en-AU"/>
                <w14:ligatures w14:val="none"/>
              </w:rPr>
            </w:pPr>
            <w:r w:rsidRPr="00C54029">
              <w:rPr>
                <w:rFonts w:eastAsia="Times New Roman" w:cs="Calibri"/>
                <w:b/>
                <w:bCs/>
                <w:iCs/>
                <w:color w:val="000000"/>
                <w:kern w:val="0"/>
                <w:szCs w:val="22"/>
                <w:u w:val="single"/>
                <w:lang w:eastAsia="en-AU"/>
                <w14:ligatures w14:val="none"/>
              </w:rPr>
              <w:t>If yes, please explain</w:t>
            </w:r>
            <w:r w:rsidRPr="00C54029">
              <w:rPr>
                <w:rFonts w:eastAsia="Times New Roman" w:cs="Calibri"/>
                <w:i/>
                <w:color w:val="000000"/>
                <w:kern w:val="0"/>
                <w:szCs w:val="22"/>
                <w:lang w:eastAsia="en-AU"/>
                <w14:ligatures w14:val="none"/>
              </w:rPr>
              <w:t xml:space="preserve">: </w:t>
            </w:r>
            <w:sdt>
              <w:sdtPr>
                <w:rPr>
                  <w:rFonts w:eastAsia="Times New Roman" w:cs="Calibri"/>
                  <w:i/>
                  <w:color w:val="000000"/>
                  <w:kern w:val="0"/>
                  <w:szCs w:val="22"/>
                  <w:lang w:eastAsia="en-AU"/>
                  <w14:ligatures w14:val="none"/>
                </w:rPr>
                <w:id w:val="-287372"/>
                <w:placeholder>
                  <w:docPart w:val="A1CB1538189642B5BA72CF9B4BBCCEAD"/>
                </w:placeholder>
                <w:showingPlcHdr/>
                <w:text/>
              </w:sdtPr>
              <w:sdtEndPr/>
              <w:sdtContent>
                <w:r w:rsidRPr="00887398">
                  <w:rPr>
                    <w:rFonts w:eastAsia="Times New Roman" w:cs="Calibri"/>
                    <w:color w:val="808080"/>
                    <w:kern w:val="0"/>
                    <w:szCs w:val="22"/>
                    <w:bdr w:val="single" w:sz="4" w:space="0" w:color="auto"/>
                    <w:lang w:eastAsia="en-AU"/>
                    <w14:ligatures w14:val="none"/>
                  </w:rPr>
                  <w:t>Click or tap here to enter text.</w:t>
                </w:r>
              </w:sdtContent>
            </w:sdt>
          </w:p>
        </w:tc>
        <w:tc>
          <w:tcPr>
            <w:tcW w:w="1002" w:type="dxa"/>
          </w:tcPr>
          <w:sdt>
            <w:sdtPr>
              <w:rPr>
                <w:rFonts w:eastAsia="Arial" w:cs="Calibri"/>
                <w:kern w:val="0"/>
                <w:szCs w:val="22"/>
                <w:lang w:val="en-US"/>
                <w14:ligatures w14:val="none"/>
              </w:rPr>
              <w:id w:val="500082732"/>
              <w14:checkbox>
                <w14:checked w14:val="0"/>
                <w14:checkedState w14:val="2612" w14:font="MS Gothic"/>
                <w14:uncheckedState w14:val="2610" w14:font="MS Gothic"/>
              </w14:checkbox>
            </w:sdtPr>
            <w:sdtEndPr/>
            <w:sdtContent>
              <w:p w14:paraId="3392F141" w14:textId="77777777" w:rsidR="00D41CD3" w:rsidRPr="00C54029" w:rsidRDefault="00D41CD3" w:rsidP="001C187B">
                <w:pPr>
                  <w:widowControl w:val="0"/>
                  <w:autoSpaceDE w:val="0"/>
                  <w:autoSpaceDN w:val="0"/>
                  <w:snapToGrid w:val="0"/>
                  <w:spacing w:after="0" w:line="264" w:lineRule="auto"/>
                  <w:jc w:val="both"/>
                  <w:rPr>
                    <w:rFonts w:eastAsia="Arial" w:cs="Calibri"/>
                    <w:kern w:val="0"/>
                    <w:szCs w:val="22"/>
                    <w:lang w:val="en-US"/>
                    <w14:ligatures w14:val="none"/>
                  </w:rPr>
                </w:pPr>
                <w:r w:rsidRPr="00C54029">
                  <w:rPr>
                    <w:rFonts w:ascii="Segoe UI Symbol" w:eastAsia="Arial" w:hAnsi="Segoe UI Symbol" w:cs="Segoe UI Symbol"/>
                    <w:kern w:val="0"/>
                    <w:szCs w:val="22"/>
                    <w:lang w:val="en-US"/>
                    <w14:ligatures w14:val="none"/>
                  </w:rPr>
                  <w:t>☐</w:t>
                </w:r>
              </w:p>
            </w:sdtContent>
          </w:sdt>
        </w:tc>
        <w:tc>
          <w:tcPr>
            <w:tcW w:w="913" w:type="dxa"/>
          </w:tcPr>
          <w:sdt>
            <w:sdtPr>
              <w:rPr>
                <w:rFonts w:eastAsia="Arial" w:cs="Calibri"/>
                <w:kern w:val="0"/>
                <w:szCs w:val="22"/>
                <w:lang w:val="en-US"/>
                <w14:ligatures w14:val="none"/>
              </w:rPr>
              <w:id w:val="-1088148819"/>
              <w14:checkbox>
                <w14:checked w14:val="0"/>
                <w14:checkedState w14:val="2612" w14:font="MS Gothic"/>
                <w14:uncheckedState w14:val="2610" w14:font="MS Gothic"/>
              </w14:checkbox>
            </w:sdtPr>
            <w:sdtEndPr/>
            <w:sdtContent>
              <w:p w14:paraId="273E214F" w14:textId="77777777" w:rsidR="00D41CD3" w:rsidRPr="00C54029" w:rsidRDefault="00D41CD3" w:rsidP="001C187B">
                <w:pPr>
                  <w:widowControl w:val="0"/>
                  <w:autoSpaceDE w:val="0"/>
                  <w:autoSpaceDN w:val="0"/>
                  <w:snapToGrid w:val="0"/>
                  <w:spacing w:after="0" w:line="264" w:lineRule="auto"/>
                  <w:jc w:val="both"/>
                  <w:rPr>
                    <w:rFonts w:eastAsia="Arial" w:cs="Calibri"/>
                    <w:kern w:val="0"/>
                    <w:szCs w:val="22"/>
                    <w:lang w:val="en-US"/>
                    <w14:ligatures w14:val="none"/>
                  </w:rPr>
                </w:pPr>
                <w:r w:rsidRPr="00C54029">
                  <w:rPr>
                    <w:rFonts w:ascii="Segoe UI Symbol" w:eastAsia="Arial" w:hAnsi="Segoe UI Symbol" w:cs="Segoe UI Symbol"/>
                    <w:kern w:val="0"/>
                    <w:szCs w:val="22"/>
                    <w:lang w:val="en-US"/>
                    <w14:ligatures w14:val="none"/>
                  </w:rPr>
                  <w:t>☐</w:t>
                </w:r>
              </w:p>
            </w:sdtContent>
          </w:sdt>
        </w:tc>
      </w:tr>
    </w:tbl>
    <w:tbl>
      <w:tblPr>
        <w:tblpPr w:leftFromText="180" w:rightFromText="180" w:vertAnchor="page" w:horzAnchor="margin" w:tblpY="14111"/>
        <w:tblW w:w="8919"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8919"/>
      </w:tblGrid>
      <w:tr w:rsidR="00A65EFD" w:rsidRPr="00C54029" w14:paraId="4E2DDB0A" w14:textId="77777777" w:rsidTr="0019189B">
        <w:trPr>
          <w:trHeight w:val="415"/>
        </w:trPr>
        <w:tc>
          <w:tcPr>
            <w:tcW w:w="8919" w:type="dxa"/>
            <w:vAlign w:val="center"/>
          </w:tcPr>
          <w:p w14:paraId="01D11C0D" w14:textId="7C79DA01" w:rsidR="00A65EFD" w:rsidRPr="00283AFB" w:rsidRDefault="00283AFB" w:rsidP="00C831ED">
            <w:pPr>
              <w:pStyle w:val="Instructions"/>
              <w:spacing w:before="0" w:after="0"/>
              <w:jc w:val="center"/>
              <w:rPr>
                <w:rFonts w:cs="Calibri"/>
                <w:b/>
                <w:bCs/>
                <w:i w:val="0"/>
                <w:iCs/>
                <w:lang w:val="en-US"/>
              </w:rPr>
            </w:pPr>
            <w:r w:rsidRPr="00283AFB">
              <w:rPr>
                <w:rFonts w:cs="Calibri"/>
                <w:b/>
                <w:bCs/>
                <w:i w:val="0"/>
                <w:iCs/>
              </w:rPr>
              <w:t>Application pathway (select one only; subject to confirmation by the Ethics, Integrity &amp; Biosafety Team).</w:t>
            </w:r>
          </w:p>
        </w:tc>
      </w:tr>
      <w:tr w:rsidR="00D41CD3" w:rsidRPr="00C54029" w14:paraId="17F5695A" w14:textId="77777777" w:rsidTr="0019189B">
        <w:trPr>
          <w:trHeight w:val="415"/>
        </w:trPr>
        <w:tc>
          <w:tcPr>
            <w:tcW w:w="8919" w:type="dxa"/>
            <w:vAlign w:val="center"/>
          </w:tcPr>
          <w:p w14:paraId="6587708B" w14:textId="75BB33AD" w:rsidR="00D41CD3" w:rsidRPr="00C54029" w:rsidRDefault="00D41CD3" w:rsidP="00D41CD3">
            <w:pPr>
              <w:widowControl w:val="0"/>
              <w:autoSpaceDE w:val="0"/>
              <w:autoSpaceDN w:val="0"/>
              <w:snapToGrid w:val="0"/>
              <w:spacing w:after="120" w:line="264" w:lineRule="auto"/>
              <w:ind w:left="273" w:right="-766"/>
              <w:jc w:val="both"/>
              <w:rPr>
                <w:rFonts w:eastAsia="Arial" w:cs="Calibri"/>
                <w:kern w:val="0"/>
                <w:szCs w:val="22"/>
                <w:lang w:val="en-US"/>
                <w14:ligatures w14:val="none"/>
              </w:rPr>
            </w:pPr>
            <w:r w:rsidRPr="00C54029">
              <w:rPr>
                <w:rFonts w:eastAsia="Arial" w:cs="Calibri"/>
                <w:kern w:val="0"/>
                <w:szCs w:val="22"/>
                <w:lang w:val="en-US"/>
                <w14:ligatures w14:val="none"/>
              </w:rPr>
              <w:lastRenderedPageBreak/>
              <w:t>Low Risk: Research in which the only foreseeable risk is one of discomfort.</w:t>
            </w:r>
            <w:sdt>
              <w:sdtPr>
                <w:rPr>
                  <w:rFonts w:eastAsia="Arial" w:cs="Calibri"/>
                  <w:kern w:val="0"/>
                  <w:szCs w:val="22"/>
                  <w:lang w:val="en-US"/>
                  <w14:ligatures w14:val="none"/>
                </w:rPr>
                <w:id w:val="-1167328338"/>
                <w14:checkbox>
                  <w14:checked w14:val="0"/>
                  <w14:checkedState w14:val="2612" w14:font="MS Gothic"/>
                  <w14:uncheckedState w14:val="2610" w14:font="MS Gothic"/>
                </w14:checkbox>
              </w:sdtPr>
              <w:sdtEndPr/>
              <w:sdtContent>
                <w:r w:rsidR="00F44003">
                  <w:rPr>
                    <w:rFonts w:ascii="MS Gothic" w:eastAsia="MS Gothic" w:hAnsi="MS Gothic" w:cs="Calibri" w:hint="eastAsia"/>
                    <w:kern w:val="0"/>
                    <w:szCs w:val="22"/>
                    <w:lang w:val="en-US"/>
                    <w14:ligatures w14:val="none"/>
                  </w:rPr>
                  <w:t>☐</w:t>
                </w:r>
              </w:sdtContent>
            </w:sdt>
          </w:p>
        </w:tc>
      </w:tr>
      <w:tr w:rsidR="00D41CD3" w:rsidRPr="00C54029" w14:paraId="2EB9EA53" w14:textId="77777777" w:rsidTr="0019189B">
        <w:trPr>
          <w:trHeight w:val="415"/>
        </w:trPr>
        <w:tc>
          <w:tcPr>
            <w:tcW w:w="8919" w:type="dxa"/>
            <w:vAlign w:val="center"/>
          </w:tcPr>
          <w:p w14:paraId="3CD767E7" w14:textId="4ED07DC7" w:rsidR="00D41CD3" w:rsidRPr="00C54029" w:rsidRDefault="00D41CD3" w:rsidP="00D41CD3">
            <w:pPr>
              <w:widowControl w:val="0"/>
              <w:autoSpaceDE w:val="0"/>
              <w:autoSpaceDN w:val="0"/>
              <w:snapToGrid w:val="0"/>
              <w:spacing w:after="120" w:line="264" w:lineRule="auto"/>
              <w:ind w:left="273" w:right="-766"/>
              <w:jc w:val="both"/>
              <w:rPr>
                <w:rFonts w:eastAsia="Arial" w:cs="Calibri"/>
                <w:kern w:val="0"/>
                <w:szCs w:val="22"/>
                <w:lang w:val="en-US"/>
                <w14:ligatures w14:val="none"/>
              </w:rPr>
            </w:pPr>
            <w:r w:rsidRPr="00C54029">
              <w:rPr>
                <w:rFonts w:eastAsia="Arial" w:cs="Calibri"/>
                <w:kern w:val="0"/>
                <w:szCs w:val="22"/>
                <w:lang w:val="en-US"/>
                <w14:ligatures w14:val="none"/>
              </w:rPr>
              <w:t xml:space="preserve">Greater than Low Risk: Research where the risk is more than discomfort.   </w:t>
            </w:r>
            <w:sdt>
              <w:sdtPr>
                <w:rPr>
                  <w:rFonts w:eastAsia="Arial" w:cs="Calibri"/>
                  <w:kern w:val="0"/>
                  <w:szCs w:val="22"/>
                  <w:lang w:val="en-US"/>
                  <w14:ligatures w14:val="none"/>
                </w:rPr>
                <w:id w:val="-1797435603"/>
                <w14:checkbox>
                  <w14:checked w14:val="0"/>
                  <w14:checkedState w14:val="2612" w14:font="MS Gothic"/>
                  <w14:uncheckedState w14:val="2610" w14:font="MS Gothic"/>
                </w14:checkbox>
              </w:sdtPr>
              <w:sdtEndPr/>
              <w:sdtContent>
                <w:r w:rsidR="00F44003">
                  <w:rPr>
                    <w:rFonts w:ascii="MS Gothic" w:eastAsia="MS Gothic" w:hAnsi="MS Gothic" w:cs="Calibri" w:hint="eastAsia"/>
                    <w:kern w:val="0"/>
                    <w:szCs w:val="22"/>
                    <w:lang w:val="en-US"/>
                    <w14:ligatures w14:val="none"/>
                  </w:rPr>
                  <w:t>☐</w:t>
                </w:r>
              </w:sdtContent>
            </w:sdt>
          </w:p>
        </w:tc>
      </w:tr>
    </w:tbl>
    <w:p w14:paraId="41168F56" w14:textId="1ADB6918" w:rsidR="003427AC" w:rsidRPr="00C54029" w:rsidRDefault="003427AC" w:rsidP="00E3638D">
      <w:pPr>
        <w:snapToGrid w:val="0"/>
        <w:spacing w:after="120" w:line="264" w:lineRule="auto"/>
        <w:ind w:right="-765"/>
        <w:rPr>
          <w:rFonts w:eastAsia="Times New Roman" w:cs="Calibri"/>
          <w:b/>
          <w:bCs/>
          <w:color w:val="1F4E79"/>
          <w:kern w:val="0"/>
          <w:szCs w:val="22"/>
          <w:lang w:eastAsia="en-AU"/>
          <w14:ligatures w14:val="none"/>
        </w:rPr>
      </w:pPr>
    </w:p>
    <w:p w14:paraId="15C417DA" w14:textId="77777777" w:rsidR="001A551A" w:rsidRPr="00AA37AD" w:rsidRDefault="001A551A" w:rsidP="00880765">
      <w:pPr>
        <w:pStyle w:val="Heading1"/>
        <w:spacing w:before="0" w:after="0" w:line="288" w:lineRule="auto"/>
        <w:jc w:val="both"/>
        <w:rPr>
          <w:rFonts w:ascii="Calibri" w:hAnsi="Calibri" w:cs="Calibri"/>
        </w:rPr>
      </w:pPr>
      <w:r w:rsidRPr="00AA37AD">
        <w:rPr>
          <w:rFonts w:ascii="Calibri" w:hAnsi="Calibri" w:cs="Calibri"/>
        </w:rPr>
        <w:t>PROJECT TEAM ROLES &amp; RESPONSIBILITIES</w:t>
      </w:r>
    </w:p>
    <w:p w14:paraId="1ED3B720" w14:textId="3BB7C028" w:rsidR="001A551A" w:rsidRPr="00AA37AD" w:rsidRDefault="00806059" w:rsidP="00880765">
      <w:pPr>
        <w:pStyle w:val="Heading2"/>
        <w:spacing w:before="0" w:after="0" w:line="288" w:lineRule="auto"/>
        <w:jc w:val="both"/>
        <w:rPr>
          <w:rFonts w:cs="Calibri"/>
        </w:rPr>
      </w:pPr>
      <w:r w:rsidRPr="00AA37AD">
        <w:rPr>
          <w:rFonts w:cs="Calibri"/>
        </w:rPr>
        <w:t>Research Category (Select all that apply)</w:t>
      </w:r>
    </w:p>
    <w:bookmarkStart w:id="0" w:name="_Hlk234414377"/>
    <w:p w14:paraId="022F4127" w14:textId="1F7FB792" w:rsidR="0004630A" w:rsidRPr="00AA37AD" w:rsidRDefault="007E1921" w:rsidP="00426DD2">
      <w:pPr>
        <w:pStyle w:val="ListParagraph"/>
        <w:adjustRightInd w:val="0"/>
        <w:snapToGrid w:val="0"/>
        <w:spacing w:after="0" w:line="288" w:lineRule="auto"/>
        <w:ind w:left="576" w:right="-476"/>
        <w:jc w:val="both"/>
        <w:rPr>
          <w:rFonts w:cs="Calibri"/>
          <w:szCs w:val="22"/>
        </w:rPr>
      </w:pPr>
      <w:sdt>
        <w:sdtPr>
          <w:rPr>
            <w:rFonts w:eastAsia="MS Gothic" w:cs="Calibri"/>
            <w:szCs w:val="22"/>
          </w:rPr>
          <w:id w:val="1766182103"/>
          <w14:checkbox>
            <w14:checked w14:val="0"/>
            <w14:checkedState w14:val="2612" w14:font="MS Gothic"/>
            <w14:uncheckedState w14:val="2610" w14:font="MS Gothic"/>
          </w14:checkbox>
        </w:sdtPr>
        <w:sdtEndPr/>
        <w:sdtContent>
          <w:r w:rsidR="00E225E7">
            <w:rPr>
              <w:rFonts w:ascii="MS Gothic" w:eastAsia="MS Gothic" w:hAnsi="MS Gothic" w:cs="Calibri" w:hint="eastAsia"/>
              <w:szCs w:val="22"/>
            </w:rPr>
            <w:t>☐</w:t>
          </w:r>
        </w:sdtContent>
      </w:sdt>
      <w:r w:rsidR="0004630A" w:rsidRPr="00AA37AD">
        <w:rPr>
          <w:rFonts w:cs="Calibri"/>
          <w:szCs w:val="22"/>
        </w:rPr>
        <w:t xml:space="preserve"> Staff Research</w:t>
      </w:r>
    </w:p>
    <w:p w14:paraId="69E321D3" w14:textId="77777777" w:rsidR="0004630A" w:rsidRPr="00AA37AD" w:rsidRDefault="007E1921" w:rsidP="00426DD2">
      <w:pPr>
        <w:pStyle w:val="ListParagraph"/>
        <w:adjustRightInd w:val="0"/>
        <w:snapToGrid w:val="0"/>
        <w:spacing w:after="0" w:line="288" w:lineRule="auto"/>
        <w:ind w:left="576" w:right="-476"/>
        <w:jc w:val="both"/>
        <w:rPr>
          <w:rFonts w:cs="Calibri"/>
          <w:szCs w:val="22"/>
        </w:rPr>
      </w:pPr>
      <w:sdt>
        <w:sdtPr>
          <w:rPr>
            <w:rFonts w:eastAsia="MS Gothic" w:cs="Calibri"/>
            <w:szCs w:val="22"/>
          </w:rPr>
          <w:id w:val="-1105186876"/>
          <w14:checkbox>
            <w14:checked w14:val="0"/>
            <w14:checkedState w14:val="2612" w14:font="MS Gothic"/>
            <w14:uncheckedState w14:val="2610" w14:font="MS Gothic"/>
          </w14:checkbox>
        </w:sdtPr>
        <w:sdtEndPr/>
        <w:sdtContent>
          <w:r w:rsidR="0004630A" w:rsidRPr="00AA37AD">
            <w:rPr>
              <w:rFonts w:ascii="Segoe UI Symbol" w:eastAsia="MS Gothic" w:hAnsi="Segoe UI Symbol" w:cs="Segoe UI Symbol"/>
              <w:szCs w:val="22"/>
            </w:rPr>
            <w:t>☐</w:t>
          </w:r>
        </w:sdtContent>
      </w:sdt>
      <w:r w:rsidR="0004630A" w:rsidRPr="00AA37AD">
        <w:rPr>
          <w:rFonts w:cs="Calibri"/>
          <w:szCs w:val="22"/>
        </w:rPr>
        <w:t xml:space="preserve"> Student research (Please indicate what type of student research)</w:t>
      </w:r>
    </w:p>
    <w:p w14:paraId="49957F62" w14:textId="77777777" w:rsidR="0004630A" w:rsidRPr="00AA37AD" w:rsidRDefault="007E1921" w:rsidP="00426DD2">
      <w:pPr>
        <w:pStyle w:val="ListParagraph"/>
        <w:adjustRightInd w:val="0"/>
        <w:snapToGrid w:val="0"/>
        <w:spacing w:after="0" w:line="288" w:lineRule="auto"/>
        <w:ind w:left="1296" w:right="-476"/>
        <w:jc w:val="both"/>
        <w:rPr>
          <w:rFonts w:cs="Calibri"/>
          <w:szCs w:val="22"/>
        </w:rPr>
      </w:pPr>
      <w:sdt>
        <w:sdtPr>
          <w:rPr>
            <w:rFonts w:eastAsia="MS Gothic" w:cs="Calibri"/>
            <w:szCs w:val="22"/>
          </w:rPr>
          <w:id w:val="-1007592509"/>
          <w14:checkbox>
            <w14:checked w14:val="0"/>
            <w14:checkedState w14:val="2612" w14:font="MS Gothic"/>
            <w14:uncheckedState w14:val="2610" w14:font="MS Gothic"/>
          </w14:checkbox>
        </w:sdtPr>
        <w:sdtEndPr/>
        <w:sdtContent>
          <w:r w:rsidR="0004630A" w:rsidRPr="00AA37AD">
            <w:rPr>
              <w:rFonts w:ascii="Segoe UI Symbol" w:eastAsia="MS Gothic" w:hAnsi="Segoe UI Symbol" w:cs="Segoe UI Symbol"/>
              <w:szCs w:val="22"/>
            </w:rPr>
            <w:t>☐</w:t>
          </w:r>
        </w:sdtContent>
      </w:sdt>
      <w:r w:rsidR="0004630A" w:rsidRPr="00AA37AD">
        <w:rPr>
          <w:rFonts w:cs="Calibri"/>
          <w:szCs w:val="22"/>
        </w:rPr>
        <w:t xml:space="preserve"> Undergraduate research </w:t>
      </w:r>
    </w:p>
    <w:p w14:paraId="0744BA62" w14:textId="77777777" w:rsidR="0004630A" w:rsidRPr="00AA37AD" w:rsidRDefault="007E1921" w:rsidP="00426DD2">
      <w:pPr>
        <w:pStyle w:val="ListParagraph"/>
        <w:adjustRightInd w:val="0"/>
        <w:snapToGrid w:val="0"/>
        <w:spacing w:after="0" w:line="288" w:lineRule="auto"/>
        <w:ind w:left="1296" w:right="-476"/>
        <w:jc w:val="both"/>
        <w:rPr>
          <w:rFonts w:cs="Calibri"/>
          <w:szCs w:val="22"/>
        </w:rPr>
      </w:pPr>
      <w:sdt>
        <w:sdtPr>
          <w:rPr>
            <w:rFonts w:eastAsia="MS Gothic" w:cs="Calibri"/>
            <w:szCs w:val="22"/>
          </w:rPr>
          <w:id w:val="-1796287571"/>
          <w14:checkbox>
            <w14:checked w14:val="0"/>
            <w14:checkedState w14:val="2612" w14:font="MS Gothic"/>
            <w14:uncheckedState w14:val="2610" w14:font="MS Gothic"/>
          </w14:checkbox>
        </w:sdtPr>
        <w:sdtEndPr/>
        <w:sdtContent>
          <w:r w:rsidR="0004630A" w:rsidRPr="00AA37AD">
            <w:rPr>
              <w:rFonts w:ascii="Segoe UI Symbol" w:eastAsia="MS Gothic" w:hAnsi="Segoe UI Symbol" w:cs="Segoe UI Symbol"/>
              <w:szCs w:val="22"/>
            </w:rPr>
            <w:t>☐</w:t>
          </w:r>
        </w:sdtContent>
      </w:sdt>
      <w:r w:rsidR="0004630A" w:rsidRPr="00AA37AD">
        <w:rPr>
          <w:rFonts w:cs="Calibri"/>
          <w:szCs w:val="22"/>
        </w:rPr>
        <w:t xml:space="preserve"> Honours research</w:t>
      </w:r>
      <w:r w:rsidR="0004630A" w:rsidRPr="00AA37AD">
        <w:rPr>
          <w:rFonts w:cs="Calibri"/>
          <w:szCs w:val="22"/>
        </w:rPr>
        <w:tab/>
      </w:r>
    </w:p>
    <w:p w14:paraId="72AEE4AA" w14:textId="59CECB5E" w:rsidR="0004630A" w:rsidRPr="00AA37AD" w:rsidRDefault="007E1921" w:rsidP="00426DD2">
      <w:pPr>
        <w:pStyle w:val="ListParagraph"/>
        <w:adjustRightInd w:val="0"/>
        <w:snapToGrid w:val="0"/>
        <w:spacing w:after="0" w:line="288" w:lineRule="auto"/>
        <w:ind w:left="1296" w:right="-476"/>
        <w:jc w:val="both"/>
        <w:rPr>
          <w:rFonts w:cs="Calibri"/>
          <w:szCs w:val="22"/>
        </w:rPr>
      </w:pPr>
      <w:sdt>
        <w:sdtPr>
          <w:rPr>
            <w:rFonts w:eastAsia="MS Gothic" w:cs="Calibri"/>
            <w:szCs w:val="22"/>
          </w:rPr>
          <w:id w:val="-183819668"/>
          <w14:checkbox>
            <w14:checked w14:val="0"/>
            <w14:checkedState w14:val="2612" w14:font="MS Gothic"/>
            <w14:uncheckedState w14:val="2610" w14:font="MS Gothic"/>
          </w14:checkbox>
        </w:sdtPr>
        <w:sdtEndPr/>
        <w:sdtContent>
          <w:r w:rsidR="00426DD2">
            <w:rPr>
              <w:rFonts w:ascii="MS Gothic" w:eastAsia="MS Gothic" w:hAnsi="MS Gothic" w:cs="Calibri" w:hint="eastAsia"/>
              <w:szCs w:val="22"/>
            </w:rPr>
            <w:t>☐</w:t>
          </w:r>
        </w:sdtContent>
      </w:sdt>
      <w:r w:rsidR="0004630A" w:rsidRPr="00AA37AD">
        <w:rPr>
          <w:rFonts w:cs="Calibri"/>
          <w:szCs w:val="22"/>
        </w:rPr>
        <w:t xml:space="preserve"> Postgraduate research - Masters</w:t>
      </w:r>
    </w:p>
    <w:p w14:paraId="3A874E43" w14:textId="77777777" w:rsidR="0004630A" w:rsidRPr="00AA37AD" w:rsidRDefault="007E1921" w:rsidP="00426DD2">
      <w:pPr>
        <w:pStyle w:val="ListParagraph"/>
        <w:adjustRightInd w:val="0"/>
        <w:snapToGrid w:val="0"/>
        <w:spacing w:after="0" w:line="288" w:lineRule="auto"/>
        <w:ind w:left="1296" w:right="-476"/>
        <w:jc w:val="both"/>
        <w:rPr>
          <w:rFonts w:cs="Calibri"/>
          <w:szCs w:val="22"/>
        </w:rPr>
      </w:pPr>
      <w:sdt>
        <w:sdtPr>
          <w:rPr>
            <w:rFonts w:eastAsia="MS Gothic" w:cs="Calibri"/>
            <w:szCs w:val="22"/>
          </w:rPr>
          <w:id w:val="-488713311"/>
          <w14:checkbox>
            <w14:checked w14:val="0"/>
            <w14:checkedState w14:val="2612" w14:font="MS Gothic"/>
            <w14:uncheckedState w14:val="2610" w14:font="MS Gothic"/>
          </w14:checkbox>
        </w:sdtPr>
        <w:sdtEndPr/>
        <w:sdtContent>
          <w:r w:rsidR="0004630A" w:rsidRPr="00AA37AD">
            <w:rPr>
              <w:rFonts w:ascii="Segoe UI Symbol" w:eastAsia="MS Gothic" w:hAnsi="Segoe UI Symbol" w:cs="Segoe UI Symbol"/>
              <w:szCs w:val="22"/>
            </w:rPr>
            <w:t>☐</w:t>
          </w:r>
        </w:sdtContent>
      </w:sdt>
      <w:r w:rsidR="0004630A" w:rsidRPr="00AA37AD">
        <w:rPr>
          <w:rFonts w:cs="Calibri"/>
          <w:szCs w:val="22"/>
        </w:rPr>
        <w:t xml:space="preserve"> Postgraduate research - Coursework </w:t>
      </w:r>
    </w:p>
    <w:p w14:paraId="73D22798" w14:textId="77777777" w:rsidR="0004630A" w:rsidRPr="00AA37AD" w:rsidRDefault="007E1921" w:rsidP="00426DD2">
      <w:pPr>
        <w:pStyle w:val="ListParagraph"/>
        <w:adjustRightInd w:val="0"/>
        <w:snapToGrid w:val="0"/>
        <w:spacing w:after="0" w:line="288" w:lineRule="auto"/>
        <w:ind w:left="1296" w:right="-476"/>
        <w:jc w:val="both"/>
        <w:rPr>
          <w:rFonts w:cs="Calibri"/>
          <w:szCs w:val="22"/>
        </w:rPr>
      </w:pPr>
      <w:sdt>
        <w:sdtPr>
          <w:rPr>
            <w:rFonts w:eastAsia="MS Gothic" w:cs="Calibri"/>
            <w:szCs w:val="22"/>
          </w:rPr>
          <w:id w:val="1081420195"/>
          <w14:checkbox>
            <w14:checked w14:val="0"/>
            <w14:checkedState w14:val="2612" w14:font="MS Gothic"/>
            <w14:uncheckedState w14:val="2610" w14:font="MS Gothic"/>
          </w14:checkbox>
        </w:sdtPr>
        <w:sdtEndPr/>
        <w:sdtContent>
          <w:r w:rsidR="0004630A" w:rsidRPr="00AA37AD">
            <w:rPr>
              <w:rFonts w:ascii="Segoe UI Symbol" w:eastAsia="MS Gothic" w:hAnsi="Segoe UI Symbol" w:cs="Segoe UI Symbol"/>
              <w:szCs w:val="22"/>
            </w:rPr>
            <w:t>☐</w:t>
          </w:r>
        </w:sdtContent>
      </w:sdt>
      <w:r w:rsidR="0004630A" w:rsidRPr="00AA37AD">
        <w:rPr>
          <w:rFonts w:cs="Calibri"/>
          <w:szCs w:val="22"/>
        </w:rPr>
        <w:t xml:space="preserve"> Postgraduate research - PhD </w:t>
      </w:r>
    </w:p>
    <w:p w14:paraId="6045E874" w14:textId="21B65487" w:rsidR="0004630A" w:rsidRPr="00AA37AD" w:rsidRDefault="00EE7792" w:rsidP="00426DD2">
      <w:pPr>
        <w:pStyle w:val="ListParagraph"/>
        <w:adjustRightInd w:val="0"/>
        <w:snapToGrid w:val="0"/>
        <w:spacing w:after="120" w:line="288" w:lineRule="auto"/>
        <w:ind w:left="1296" w:right="-476"/>
        <w:jc w:val="both"/>
        <w:rPr>
          <w:rFonts w:cs="Calibri"/>
          <w:szCs w:val="22"/>
        </w:rPr>
      </w:pPr>
      <w:r w:rsidRPr="00EE7792">
        <w:rPr>
          <w:rFonts w:eastAsia="MS Gothic" w:cs="Calibri"/>
          <w:szCs w:val="22"/>
        </w:rPr>
        <w:t xml:space="preserve"> </w:t>
      </w:r>
      <w:sdt>
        <w:sdtPr>
          <w:rPr>
            <w:rFonts w:eastAsia="MS Gothic" w:cs="Calibri"/>
            <w:szCs w:val="22"/>
          </w:rPr>
          <w:id w:val="2083252530"/>
          <w14:checkbox>
            <w14:checked w14:val="0"/>
            <w14:checkedState w14:val="2612" w14:font="MS Gothic"/>
            <w14:uncheckedState w14:val="2610" w14:font="MS Gothic"/>
          </w14:checkbox>
        </w:sdtPr>
        <w:sdtEndPr/>
        <w:sdtContent>
          <w:r w:rsidRPr="00AA37AD">
            <w:rPr>
              <w:rFonts w:ascii="Segoe UI Symbol" w:eastAsia="MS Gothic" w:hAnsi="Segoe UI Symbol" w:cs="Segoe UI Symbol"/>
              <w:szCs w:val="22"/>
            </w:rPr>
            <w:t>☐</w:t>
          </w:r>
        </w:sdtContent>
      </w:sdt>
      <w:r w:rsidR="0004630A" w:rsidRPr="00AA37AD">
        <w:rPr>
          <w:rFonts w:cs="Calibri"/>
          <w:szCs w:val="22"/>
        </w:rPr>
        <w:t xml:space="preserve"> Contract/Consultancy research </w:t>
      </w:r>
    </w:p>
    <w:bookmarkEnd w:id="0"/>
    <w:p w14:paraId="11DBF35E" w14:textId="031A6529" w:rsidR="00561BF3" w:rsidRPr="0006774F" w:rsidRDefault="00494E44" w:rsidP="00E44800">
      <w:pPr>
        <w:pStyle w:val="Heading2"/>
      </w:pPr>
      <w:r w:rsidRPr="00E44800">
        <w:t>Principal</w:t>
      </w:r>
      <w:r w:rsidRPr="00AA37AD">
        <w:t xml:space="preserve"> Investigator</w:t>
      </w:r>
      <w:bookmarkStart w:id="1" w:name="_Hlk234414416"/>
    </w:p>
    <w:tbl>
      <w:tblPr>
        <w:tblStyle w:val="TableGrid"/>
        <w:tblW w:w="0" w:type="auto"/>
        <w:tblLook w:val="04A0" w:firstRow="1" w:lastRow="0" w:firstColumn="1" w:lastColumn="0" w:noHBand="0" w:noVBand="1"/>
      </w:tblPr>
      <w:tblGrid>
        <w:gridCol w:w="2263"/>
        <w:gridCol w:w="6753"/>
      </w:tblGrid>
      <w:tr w:rsidR="000F3848" w14:paraId="0A55229B" w14:textId="77777777" w:rsidTr="5CC0836A">
        <w:tc>
          <w:tcPr>
            <w:tcW w:w="9016" w:type="dxa"/>
            <w:gridSpan w:val="2"/>
            <w:shd w:val="clear" w:color="auto" w:fill="DAE9F7" w:themeFill="text2" w:themeFillTint="1A"/>
          </w:tcPr>
          <w:p w14:paraId="634933CD" w14:textId="622B511C" w:rsidR="000F3848" w:rsidRDefault="000F3848" w:rsidP="000F3848">
            <w:pPr>
              <w:pStyle w:val="Question"/>
            </w:pPr>
            <w:r>
              <w:t>Principal Investigator</w:t>
            </w:r>
          </w:p>
        </w:tc>
      </w:tr>
      <w:tr w:rsidR="009F0538" w14:paraId="0CB96206" w14:textId="77777777" w:rsidTr="5CC0836A">
        <w:tc>
          <w:tcPr>
            <w:tcW w:w="2263" w:type="dxa"/>
          </w:tcPr>
          <w:p w14:paraId="6168F5DC" w14:textId="42E59892" w:rsidR="009F0538" w:rsidRDefault="009F0538" w:rsidP="00302098">
            <w:pPr>
              <w:pStyle w:val="Question"/>
            </w:pPr>
            <w:r>
              <w:t>Title and Name</w:t>
            </w:r>
          </w:p>
        </w:tc>
        <w:tc>
          <w:tcPr>
            <w:tcW w:w="6753" w:type="dxa"/>
          </w:tcPr>
          <w:p w14:paraId="12ACDD7B" w14:textId="33E84572" w:rsidR="009F0538" w:rsidRDefault="009F0538" w:rsidP="009F0538"/>
        </w:tc>
      </w:tr>
      <w:tr w:rsidR="009F0538" w14:paraId="1DF122AA" w14:textId="77777777" w:rsidTr="5CC0836A">
        <w:tc>
          <w:tcPr>
            <w:tcW w:w="2263" w:type="dxa"/>
          </w:tcPr>
          <w:p w14:paraId="3EF22558" w14:textId="3739257A" w:rsidR="009F0538" w:rsidRDefault="009F0538" w:rsidP="00302098">
            <w:pPr>
              <w:pStyle w:val="Question"/>
            </w:pPr>
            <w:r>
              <w:t>Institution</w:t>
            </w:r>
          </w:p>
        </w:tc>
        <w:tc>
          <w:tcPr>
            <w:tcW w:w="6753" w:type="dxa"/>
          </w:tcPr>
          <w:p w14:paraId="6A8F7E67" w14:textId="77777777" w:rsidR="009F0538" w:rsidRDefault="009F0538" w:rsidP="009F0538"/>
        </w:tc>
      </w:tr>
      <w:tr w:rsidR="009F0538" w14:paraId="41693C68" w14:textId="77777777" w:rsidTr="5CC0836A">
        <w:tc>
          <w:tcPr>
            <w:tcW w:w="2263" w:type="dxa"/>
          </w:tcPr>
          <w:p w14:paraId="46CBA727" w14:textId="221FD3B0" w:rsidR="009F0538" w:rsidRDefault="009F0538" w:rsidP="00302098">
            <w:pPr>
              <w:pStyle w:val="Question"/>
            </w:pPr>
            <w:r>
              <w:t>School/Department</w:t>
            </w:r>
          </w:p>
        </w:tc>
        <w:tc>
          <w:tcPr>
            <w:tcW w:w="6753" w:type="dxa"/>
          </w:tcPr>
          <w:p w14:paraId="0DD86361" w14:textId="77777777" w:rsidR="009F0538" w:rsidRDefault="009F0538" w:rsidP="009F0538"/>
        </w:tc>
      </w:tr>
      <w:tr w:rsidR="009F0538" w14:paraId="000B8DC6" w14:textId="77777777" w:rsidTr="5CC0836A">
        <w:tc>
          <w:tcPr>
            <w:tcW w:w="2263" w:type="dxa"/>
          </w:tcPr>
          <w:p w14:paraId="7D3F3626" w14:textId="4029AD7F" w:rsidR="009F0538" w:rsidRDefault="009F0538" w:rsidP="00302098">
            <w:pPr>
              <w:pStyle w:val="Question"/>
            </w:pPr>
            <w:r>
              <w:t>Position</w:t>
            </w:r>
          </w:p>
        </w:tc>
        <w:tc>
          <w:tcPr>
            <w:tcW w:w="6753" w:type="dxa"/>
          </w:tcPr>
          <w:p w14:paraId="7D0D3DDF" w14:textId="77777777" w:rsidR="009F0538" w:rsidRDefault="009F0538" w:rsidP="009F0538"/>
        </w:tc>
      </w:tr>
      <w:tr w:rsidR="009F0538" w14:paraId="722A9EC3" w14:textId="77777777" w:rsidTr="5CC0836A">
        <w:tc>
          <w:tcPr>
            <w:tcW w:w="2263" w:type="dxa"/>
          </w:tcPr>
          <w:p w14:paraId="564A9ED9" w14:textId="788F3579" w:rsidR="009F0538" w:rsidRDefault="009F0538" w:rsidP="00302098">
            <w:pPr>
              <w:pStyle w:val="Question"/>
            </w:pPr>
            <w:r>
              <w:t>Staff ID</w:t>
            </w:r>
          </w:p>
        </w:tc>
        <w:tc>
          <w:tcPr>
            <w:tcW w:w="6753" w:type="dxa"/>
          </w:tcPr>
          <w:p w14:paraId="07BCD456" w14:textId="77777777" w:rsidR="009F0538" w:rsidRDefault="009F0538" w:rsidP="009F0538"/>
        </w:tc>
      </w:tr>
      <w:tr w:rsidR="009F0538" w14:paraId="31A2EC25" w14:textId="77777777" w:rsidTr="5CC0836A">
        <w:tc>
          <w:tcPr>
            <w:tcW w:w="2263" w:type="dxa"/>
          </w:tcPr>
          <w:p w14:paraId="68198F88" w14:textId="52D5A6AA" w:rsidR="009F0538" w:rsidRDefault="009F0538" w:rsidP="00302098">
            <w:pPr>
              <w:pStyle w:val="Question"/>
            </w:pPr>
            <w:r>
              <w:t>Email</w:t>
            </w:r>
          </w:p>
        </w:tc>
        <w:tc>
          <w:tcPr>
            <w:tcW w:w="6753" w:type="dxa"/>
          </w:tcPr>
          <w:p w14:paraId="37A43570" w14:textId="77777777" w:rsidR="009F0538" w:rsidRDefault="009F0538" w:rsidP="009F0538"/>
        </w:tc>
      </w:tr>
      <w:tr w:rsidR="009F0538" w14:paraId="5B13F30D" w14:textId="77777777" w:rsidTr="5CC0836A">
        <w:tc>
          <w:tcPr>
            <w:tcW w:w="2263" w:type="dxa"/>
          </w:tcPr>
          <w:p w14:paraId="62F2FA6B" w14:textId="53012E67" w:rsidR="009F0538" w:rsidRDefault="689A2B84" w:rsidP="00302098">
            <w:pPr>
              <w:pStyle w:val="Question"/>
            </w:pPr>
            <w:r>
              <w:t>Mobile Phone</w:t>
            </w:r>
          </w:p>
        </w:tc>
        <w:tc>
          <w:tcPr>
            <w:tcW w:w="6753" w:type="dxa"/>
          </w:tcPr>
          <w:p w14:paraId="1E7DCC51" w14:textId="77777777" w:rsidR="009F0538" w:rsidRDefault="009F0538" w:rsidP="009F0538"/>
        </w:tc>
      </w:tr>
      <w:tr w:rsidR="000F3848" w14:paraId="241305F2" w14:textId="77777777" w:rsidTr="5CC0836A">
        <w:tc>
          <w:tcPr>
            <w:tcW w:w="2263" w:type="dxa"/>
          </w:tcPr>
          <w:p w14:paraId="5DF771B3" w14:textId="09EEEA79" w:rsidR="000F3848" w:rsidRDefault="000F3848" w:rsidP="00302098">
            <w:pPr>
              <w:pStyle w:val="Question"/>
            </w:pPr>
            <w:r w:rsidRPr="00AA37AD">
              <w:rPr>
                <w:rFonts w:eastAsia="SimSun"/>
                <w:szCs w:val="22"/>
              </w:rPr>
              <w:t>Expertise in support of the Project</w:t>
            </w:r>
          </w:p>
        </w:tc>
        <w:tc>
          <w:tcPr>
            <w:tcW w:w="6753" w:type="dxa"/>
          </w:tcPr>
          <w:p w14:paraId="78D1CF84" w14:textId="77777777" w:rsidR="000F3848" w:rsidRDefault="000F3848" w:rsidP="009F0538"/>
        </w:tc>
      </w:tr>
      <w:tr w:rsidR="000F3848" w14:paraId="4A1D6877" w14:textId="77777777" w:rsidTr="5CC0836A">
        <w:tc>
          <w:tcPr>
            <w:tcW w:w="2263" w:type="dxa"/>
          </w:tcPr>
          <w:p w14:paraId="7D98684C" w14:textId="681BFF06" w:rsidR="000F3848" w:rsidRPr="00AA37AD" w:rsidRDefault="000F3848" w:rsidP="00302098">
            <w:pPr>
              <w:pStyle w:val="Question"/>
              <w:rPr>
                <w:rFonts w:eastAsia="SimSun"/>
                <w:szCs w:val="22"/>
              </w:rPr>
            </w:pPr>
            <w:r w:rsidRPr="00AA37AD">
              <w:rPr>
                <w:rFonts w:eastAsia="SimSun"/>
                <w:szCs w:val="22"/>
              </w:rPr>
              <w:t>Responsibilities on Project</w:t>
            </w:r>
          </w:p>
        </w:tc>
        <w:tc>
          <w:tcPr>
            <w:tcW w:w="6753" w:type="dxa"/>
          </w:tcPr>
          <w:p w14:paraId="5AE624C4" w14:textId="77777777" w:rsidR="000F3848" w:rsidRDefault="000F3848" w:rsidP="009F0538"/>
        </w:tc>
      </w:tr>
      <w:tr w:rsidR="000F3848" w14:paraId="16476961" w14:textId="77777777" w:rsidTr="5CC0836A">
        <w:tc>
          <w:tcPr>
            <w:tcW w:w="2263" w:type="dxa"/>
          </w:tcPr>
          <w:p w14:paraId="361D0A80" w14:textId="3752FF19" w:rsidR="000F3848" w:rsidRPr="00AA37AD" w:rsidRDefault="000F3848" w:rsidP="00302098">
            <w:pPr>
              <w:pStyle w:val="Question"/>
              <w:rPr>
                <w:rFonts w:eastAsia="SimSun"/>
                <w:szCs w:val="22"/>
              </w:rPr>
            </w:pPr>
            <w:r w:rsidRPr="000F3848">
              <w:rPr>
                <w:rFonts w:eastAsia="SimSun"/>
                <w:szCs w:val="22"/>
              </w:rPr>
              <w:t>Formal Qualifications</w:t>
            </w:r>
          </w:p>
        </w:tc>
        <w:tc>
          <w:tcPr>
            <w:tcW w:w="6753" w:type="dxa"/>
          </w:tcPr>
          <w:p w14:paraId="132890CB" w14:textId="77777777" w:rsidR="000F3848" w:rsidRDefault="000F3848" w:rsidP="009F0538"/>
        </w:tc>
      </w:tr>
    </w:tbl>
    <w:p w14:paraId="27F9314E" w14:textId="77777777" w:rsidR="009F0538" w:rsidRPr="009F0538" w:rsidRDefault="009F0538" w:rsidP="009F0538"/>
    <w:bookmarkEnd w:id="1"/>
    <w:p w14:paraId="0AFDF51A" w14:textId="77777777" w:rsidR="00D777F6" w:rsidRPr="00D777F6" w:rsidRDefault="00205E30" w:rsidP="00E44800">
      <w:pPr>
        <w:pStyle w:val="Heading2"/>
        <w:rPr>
          <w:sz w:val="24"/>
          <w:szCs w:val="24"/>
        </w:rPr>
      </w:pPr>
      <w:r w:rsidRPr="00AA37AD">
        <w:rPr>
          <w:rFonts w:eastAsia="SimSun"/>
        </w:rPr>
        <w:lastRenderedPageBreak/>
        <w:t>Co-</w:t>
      </w:r>
      <w:r w:rsidRPr="00AA37AD">
        <w:t>Investigator</w:t>
      </w:r>
      <w:r w:rsidRPr="00AA37AD">
        <w:rPr>
          <w:rFonts w:eastAsia="SimSun"/>
        </w:rPr>
        <w:t>(s)</w:t>
      </w:r>
      <w:r w:rsidR="006C1DE3" w:rsidRPr="00AA37AD">
        <w:rPr>
          <w:rFonts w:eastAsia="SimSun"/>
        </w:rPr>
        <w:t xml:space="preserve"> </w:t>
      </w:r>
    </w:p>
    <w:p w14:paraId="3FAD71D0" w14:textId="0CF95B87" w:rsidR="002F2B59" w:rsidRDefault="006C1DE3" w:rsidP="00BE4D20">
      <w:pPr>
        <w:pStyle w:val="Instructions"/>
      </w:pPr>
      <w:r w:rsidRPr="00EC3A66">
        <w:t>(Copy for each member of the research team as applicable)</w:t>
      </w:r>
    </w:p>
    <w:tbl>
      <w:tblPr>
        <w:tblStyle w:val="TableGrid"/>
        <w:tblW w:w="0" w:type="auto"/>
        <w:tblLook w:val="04A0" w:firstRow="1" w:lastRow="0" w:firstColumn="1" w:lastColumn="0" w:noHBand="0" w:noVBand="1"/>
      </w:tblPr>
      <w:tblGrid>
        <w:gridCol w:w="2263"/>
        <w:gridCol w:w="6753"/>
      </w:tblGrid>
      <w:tr w:rsidR="00C52DC3" w14:paraId="4FF9E6BA" w14:textId="77777777" w:rsidTr="00C52DC3">
        <w:tc>
          <w:tcPr>
            <w:tcW w:w="9016" w:type="dxa"/>
            <w:gridSpan w:val="2"/>
            <w:shd w:val="clear" w:color="auto" w:fill="DAE9F7" w:themeFill="text2" w:themeFillTint="1A"/>
          </w:tcPr>
          <w:p w14:paraId="7EE91C91" w14:textId="07D119AF" w:rsidR="00C52DC3" w:rsidRDefault="00C52DC3" w:rsidP="00C52DC3">
            <w:pPr>
              <w:pStyle w:val="Question"/>
            </w:pPr>
            <w:r>
              <w:t>Co-Investigator # 1</w:t>
            </w:r>
          </w:p>
        </w:tc>
      </w:tr>
      <w:tr w:rsidR="00C52DC3" w14:paraId="618F4F7A" w14:textId="77777777" w:rsidTr="00E82D9B">
        <w:tc>
          <w:tcPr>
            <w:tcW w:w="2263" w:type="dxa"/>
          </w:tcPr>
          <w:p w14:paraId="411557BE" w14:textId="0066F324" w:rsidR="00C52DC3" w:rsidRDefault="00C52DC3" w:rsidP="00C52DC3">
            <w:pPr>
              <w:pStyle w:val="Question"/>
            </w:pPr>
            <w:r>
              <w:t>Title and Name</w:t>
            </w:r>
          </w:p>
        </w:tc>
        <w:tc>
          <w:tcPr>
            <w:tcW w:w="6753" w:type="dxa"/>
          </w:tcPr>
          <w:p w14:paraId="6AD3FC9F" w14:textId="77777777" w:rsidR="00C52DC3" w:rsidRDefault="00C52DC3" w:rsidP="00C52DC3"/>
        </w:tc>
      </w:tr>
      <w:tr w:rsidR="00C52DC3" w14:paraId="063990B6" w14:textId="77777777" w:rsidTr="00E82D9B">
        <w:tc>
          <w:tcPr>
            <w:tcW w:w="2263" w:type="dxa"/>
          </w:tcPr>
          <w:p w14:paraId="51E8F4EE" w14:textId="088A69AC" w:rsidR="00C52DC3" w:rsidRDefault="00C52DC3" w:rsidP="00C52DC3">
            <w:pPr>
              <w:pStyle w:val="Question"/>
            </w:pPr>
            <w:r>
              <w:t>Institution</w:t>
            </w:r>
          </w:p>
        </w:tc>
        <w:tc>
          <w:tcPr>
            <w:tcW w:w="6753" w:type="dxa"/>
          </w:tcPr>
          <w:p w14:paraId="710920BB" w14:textId="77777777" w:rsidR="00C52DC3" w:rsidRDefault="00C52DC3" w:rsidP="00C52DC3"/>
        </w:tc>
      </w:tr>
      <w:tr w:rsidR="00C52DC3" w14:paraId="50F6A22F" w14:textId="77777777" w:rsidTr="00E82D9B">
        <w:tc>
          <w:tcPr>
            <w:tcW w:w="2263" w:type="dxa"/>
          </w:tcPr>
          <w:p w14:paraId="69714372" w14:textId="4104AACD" w:rsidR="00C52DC3" w:rsidRDefault="00C52DC3" w:rsidP="00C52DC3">
            <w:pPr>
              <w:pStyle w:val="Question"/>
            </w:pPr>
            <w:r>
              <w:t>School/Department</w:t>
            </w:r>
          </w:p>
        </w:tc>
        <w:tc>
          <w:tcPr>
            <w:tcW w:w="6753" w:type="dxa"/>
          </w:tcPr>
          <w:p w14:paraId="3935687F" w14:textId="77777777" w:rsidR="00C52DC3" w:rsidRDefault="00C52DC3" w:rsidP="00C52DC3"/>
        </w:tc>
      </w:tr>
      <w:tr w:rsidR="00C52DC3" w14:paraId="19D74866" w14:textId="77777777" w:rsidTr="00E82D9B">
        <w:tc>
          <w:tcPr>
            <w:tcW w:w="2263" w:type="dxa"/>
          </w:tcPr>
          <w:p w14:paraId="20B8BAF2" w14:textId="6B194EFB" w:rsidR="00C52DC3" w:rsidRDefault="00C52DC3" w:rsidP="00C52DC3">
            <w:pPr>
              <w:pStyle w:val="Question"/>
            </w:pPr>
            <w:r>
              <w:t>Position</w:t>
            </w:r>
          </w:p>
        </w:tc>
        <w:tc>
          <w:tcPr>
            <w:tcW w:w="6753" w:type="dxa"/>
          </w:tcPr>
          <w:p w14:paraId="69E88F88" w14:textId="77777777" w:rsidR="00C52DC3" w:rsidRDefault="00C52DC3" w:rsidP="00C52DC3"/>
        </w:tc>
      </w:tr>
      <w:tr w:rsidR="00C52DC3" w14:paraId="0478B1C0" w14:textId="77777777" w:rsidTr="00E82D9B">
        <w:tc>
          <w:tcPr>
            <w:tcW w:w="2263" w:type="dxa"/>
          </w:tcPr>
          <w:p w14:paraId="73012B6C" w14:textId="44F7DFE8" w:rsidR="00C52DC3" w:rsidRDefault="00C52DC3" w:rsidP="00C52DC3">
            <w:pPr>
              <w:pStyle w:val="Question"/>
            </w:pPr>
            <w:r>
              <w:t>Staff ID</w:t>
            </w:r>
          </w:p>
        </w:tc>
        <w:tc>
          <w:tcPr>
            <w:tcW w:w="6753" w:type="dxa"/>
          </w:tcPr>
          <w:p w14:paraId="0EEBBB2F" w14:textId="77777777" w:rsidR="00C52DC3" w:rsidRDefault="00C52DC3" w:rsidP="00C52DC3"/>
        </w:tc>
      </w:tr>
      <w:tr w:rsidR="00C52DC3" w14:paraId="140752B6" w14:textId="77777777" w:rsidTr="00E82D9B">
        <w:tc>
          <w:tcPr>
            <w:tcW w:w="2263" w:type="dxa"/>
          </w:tcPr>
          <w:p w14:paraId="2547C4A7" w14:textId="74559055" w:rsidR="00C52DC3" w:rsidRDefault="00C52DC3" w:rsidP="00C52DC3">
            <w:pPr>
              <w:pStyle w:val="Question"/>
            </w:pPr>
            <w:r>
              <w:t>Email</w:t>
            </w:r>
          </w:p>
        </w:tc>
        <w:tc>
          <w:tcPr>
            <w:tcW w:w="6753" w:type="dxa"/>
          </w:tcPr>
          <w:p w14:paraId="4D501375" w14:textId="77777777" w:rsidR="00C52DC3" w:rsidRDefault="00C52DC3" w:rsidP="00C52DC3"/>
        </w:tc>
      </w:tr>
      <w:tr w:rsidR="00C52DC3" w14:paraId="1B6993D1" w14:textId="77777777" w:rsidTr="00E82D9B">
        <w:tc>
          <w:tcPr>
            <w:tcW w:w="2263" w:type="dxa"/>
          </w:tcPr>
          <w:p w14:paraId="77FCD679" w14:textId="118F10E8" w:rsidR="00C52DC3" w:rsidRDefault="00C52DC3" w:rsidP="00C52DC3">
            <w:pPr>
              <w:pStyle w:val="Question"/>
            </w:pPr>
            <w:r>
              <w:t>Mobile Phone</w:t>
            </w:r>
          </w:p>
        </w:tc>
        <w:tc>
          <w:tcPr>
            <w:tcW w:w="6753" w:type="dxa"/>
          </w:tcPr>
          <w:p w14:paraId="39BCCF4D" w14:textId="77777777" w:rsidR="00C52DC3" w:rsidRDefault="00C52DC3" w:rsidP="00C52DC3"/>
        </w:tc>
      </w:tr>
      <w:tr w:rsidR="00C52DC3" w14:paraId="5D71E7BA" w14:textId="77777777" w:rsidTr="00E82D9B">
        <w:tc>
          <w:tcPr>
            <w:tcW w:w="2263" w:type="dxa"/>
          </w:tcPr>
          <w:p w14:paraId="5AEEF407" w14:textId="388849DB" w:rsidR="00C52DC3" w:rsidRDefault="00C52DC3" w:rsidP="00C52DC3">
            <w:pPr>
              <w:pStyle w:val="Question"/>
            </w:pPr>
            <w:r w:rsidRPr="00AA37AD">
              <w:rPr>
                <w:rFonts w:eastAsia="SimSun"/>
                <w:szCs w:val="22"/>
              </w:rPr>
              <w:t>Expertise in support of the Project</w:t>
            </w:r>
          </w:p>
        </w:tc>
        <w:tc>
          <w:tcPr>
            <w:tcW w:w="6753" w:type="dxa"/>
          </w:tcPr>
          <w:p w14:paraId="1C149A58" w14:textId="77777777" w:rsidR="00C52DC3" w:rsidRDefault="00C52DC3" w:rsidP="00C52DC3"/>
        </w:tc>
      </w:tr>
      <w:tr w:rsidR="00C52DC3" w14:paraId="6DB8769B" w14:textId="77777777" w:rsidTr="00E82D9B">
        <w:tc>
          <w:tcPr>
            <w:tcW w:w="2263" w:type="dxa"/>
          </w:tcPr>
          <w:p w14:paraId="01D9E861" w14:textId="5F862B87" w:rsidR="00C52DC3" w:rsidRDefault="00C52DC3" w:rsidP="00C52DC3">
            <w:pPr>
              <w:pStyle w:val="Question"/>
            </w:pPr>
            <w:r w:rsidRPr="00AA37AD">
              <w:rPr>
                <w:rFonts w:eastAsia="SimSun"/>
                <w:szCs w:val="22"/>
              </w:rPr>
              <w:t>Responsibilities on Project</w:t>
            </w:r>
          </w:p>
        </w:tc>
        <w:tc>
          <w:tcPr>
            <w:tcW w:w="6753" w:type="dxa"/>
          </w:tcPr>
          <w:p w14:paraId="1FB494AD" w14:textId="77777777" w:rsidR="00C52DC3" w:rsidRDefault="00C52DC3" w:rsidP="00C52DC3"/>
        </w:tc>
      </w:tr>
      <w:tr w:rsidR="00C52DC3" w14:paraId="15CE2581" w14:textId="77777777" w:rsidTr="00E82D9B">
        <w:tc>
          <w:tcPr>
            <w:tcW w:w="2263" w:type="dxa"/>
          </w:tcPr>
          <w:p w14:paraId="00C15701" w14:textId="3940B322" w:rsidR="00C52DC3" w:rsidRDefault="00C52DC3" w:rsidP="00C52DC3">
            <w:pPr>
              <w:pStyle w:val="Question"/>
            </w:pPr>
            <w:r w:rsidRPr="000F3848">
              <w:rPr>
                <w:rFonts w:eastAsia="SimSun"/>
                <w:szCs w:val="22"/>
              </w:rPr>
              <w:t>Formal Qualifications</w:t>
            </w:r>
          </w:p>
        </w:tc>
        <w:tc>
          <w:tcPr>
            <w:tcW w:w="6753" w:type="dxa"/>
          </w:tcPr>
          <w:p w14:paraId="143379A3" w14:textId="77777777" w:rsidR="00C52DC3" w:rsidRDefault="00C52DC3" w:rsidP="00C52DC3"/>
        </w:tc>
      </w:tr>
    </w:tbl>
    <w:p w14:paraId="2AA6D22B" w14:textId="77777777" w:rsidR="00061C29" w:rsidRPr="00910657" w:rsidRDefault="00061C29" w:rsidP="00910657"/>
    <w:p w14:paraId="71645A01" w14:textId="77777777" w:rsidR="006C1DE3" w:rsidRPr="00AA37AD" w:rsidRDefault="0004545F" w:rsidP="00880765">
      <w:pPr>
        <w:pStyle w:val="Heading2"/>
        <w:spacing w:before="0" w:after="0" w:line="288" w:lineRule="auto"/>
        <w:jc w:val="both"/>
        <w:rPr>
          <w:rFonts w:eastAsia="SimSun" w:cs="Calibri"/>
          <w:sz w:val="24"/>
          <w:szCs w:val="24"/>
        </w:rPr>
      </w:pPr>
      <w:r w:rsidRPr="00AA37AD">
        <w:rPr>
          <w:rFonts w:cs="Calibri"/>
        </w:rPr>
        <w:t>Student Investigator</w:t>
      </w:r>
      <w:r w:rsidR="00944B7A" w:rsidRPr="00AA37AD">
        <w:rPr>
          <w:rFonts w:cs="Calibri"/>
        </w:rPr>
        <w:t xml:space="preserve"> </w:t>
      </w:r>
      <w:bookmarkStart w:id="2" w:name="_Hlk234414471"/>
      <w:r w:rsidR="006C1DE3" w:rsidRPr="00EC3A66">
        <w:rPr>
          <w:rFonts w:eastAsia="SimSun" w:cs="Calibri"/>
          <w:b w:val="0"/>
          <w:bCs/>
          <w:i/>
          <w:iCs/>
          <w:color w:val="C00000"/>
          <w:sz w:val="22"/>
          <w:szCs w:val="22"/>
        </w:rPr>
        <w:t>(Copy for each member of the research team as applicable)</w:t>
      </w:r>
    </w:p>
    <w:tbl>
      <w:tblPr>
        <w:tblStyle w:val="TableGrid"/>
        <w:tblW w:w="0" w:type="auto"/>
        <w:tblLook w:val="04A0" w:firstRow="1" w:lastRow="0" w:firstColumn="1" w:lastColumn="0" w:noHBand="0" w:noVBand="1"/>
      </w:tblPr>
      <w:tblGrid>
        <w:gridCol w:w="2263"/>
        <w:gridCol w:w="6753"/>
      </w:tblGrid>
      <w:tr w:rsidR="00F70B67" w14:paraId="0E45CAB3" w14:textId="77777777" w:rsidTr="00F70B67">
        <w:tc>
          <w:tcPr>
            <w:tcW w:w="9016" w:type="dxa"/>
            <w:gridSpan w:val="2"/>
            <w:shd w:val="clear" w:color="auto" w:fill="DAE9F7" w:themeFill="text2" w:themeFillTint="1A"/>
          </w:tcPr>
          <w:p w14:paraId="61121894" w14:textId="7F07CD7F" w:rsidR="00F70B67" w:rsidRDefault="00F70B67" w:rsidP="00F70B67">
            <w:pPr>
              <w:pStyle w:val="Question"/>
              <w:rPr>
                <w:rFonts w:eastAsia="SimSun"/>
                <w:szCs w:val="22"/>
              </w:rPr>
            </w:pPr>
            <w:r>
              <w:rPr>
                <w:rFonts w:eastAsia="SimSun"/>
                <w:szCs w:val="22"/>
              </w:rPr>
              <w:t>Student Investigator # 1</w:t>
            </w:r>
          </w:p>
        </w:tc>
      </w:tr>
      <w:bookmarkEnd w:id="2"/>
      <w:tr w:rsidR="00F70B67" w14:paraId="7C5D2A60" w14:textId="77777777" w:rsidTr="00E82D9B">
        <w:tc>
          <w:tcPr>
            <w:tcW w:w="2263" w:type="dxa"/>
          </w:tcPr>
          <w:p w14:paraId="577B10E6" w14:textId="1E5D5FD6" w:rsidR="00F70B67" w:rsidRDefault="00F70B67" w:rsidP="00F70B67">
            <w:pPr>
              <w:pStyle w:val="Question"/>
              <w:rPr>
                <w:rFonts w:eastAsia="SimSun"/>
                <w:szCs w:val="22"/>
              </w:rPr>
            </w:pPr>
            <w:r>
              <w:t>Title and Name</w:t>
            </w:r>
          </w:p>
        </w:tc>
        <w:tc>
          <w:tcPr>
            <w:tcW w:w="6753" w:type="dxa"/>
          </w:tcPr>
          <w:p w14:paraId="27442571" w14:textId="77777777" w:rsidR="00F70B67" w:rsidRDefault="00F70B67" w:rsidP="00F70B67">
            <w:pPr>
              <w:pStyle w:val="Question"/>
              <w:rPr>
                <w:rFonts w:eastAsia="SimSun"/>
                <w:szCs w:val="22"/>
              </w:rPr>
            </w:pPr>
          </w:p>
        </w:tc>
      </w:tr>
      <w:tr w:rsidR="00F70B67" w14:paraId="557382F3" w14:textId="77777777" w:rsidTr="00E82D9B">
        <w:tc>
          <w:tcPr>
            <w:tcW w:w="2263" w:type="dxa"/>
          </w:tcPr>
          <w:p w14:paraId="1D2FAC46" w14:textId="7F326224" w:rsidR="00F70B67" w:rsidRDefault="00F70B67" w:rsidP="00F70B67">
            <w:pPr>
              <w:pStyle w:val="Question"/>
              <w:rPr>
                <w:rFonts w:eastAsia="SimSun"/>
                <w:szCs w:val="22"/>
              </w:rPr>
            </w:pPr>
            <w:r>
              <w:t>Institution</w:t>
            </w:r>
          </w:p>
        </w:tc>
        <w:tc>
          <w:tcPr>
            <w:tcW w:w="6753" w:type="dxa"/>
          </w:tcPr>
          <w:p w14:paraId="48F0B599" w14:textId="77777777" w:rsidR="00F70B67" w:rsidRDefault="00F70B67" w:rsidP="00F70B67">
            <w:pPr>
              <w:pStyle w:val="Question"/>
              <w:rPr>
                <w:rFonts w:eastAsia="SimSun"/>
                <w:szCs w:val="22"/>
              </w:rPr>
            </w:pPr>
          </w:p>
        </w:tc>
      </w:tr>
      <w:tr w:rsidR="00F70B67" w14:paraId="544466E8" w14:textId="77777777" w:rsidTr="00E82D9B">
        <w:tc>
          <w:tcPr>
            <w:tcW w:w="2263" w:type="dxa"/>
          </w:tcPr>
          <w:p w14:paraId="4B739259" w14:textId="4AEBF145" w:rsidR="00F70B67" w:rsidRDefault="00F70B67" w:rsidP="00F70B67">
            <w:pPr>
              <w:pStyle w:val="Question"/>
              <w:rPr>
                <w:rFonts w:eastAsia="SimSun"/>
                <w:szCs w:val="22"/>
              </w:rPr>
            </w:pPr>
            <w:r>
              <w:t>School/Department</w:t>
            </w:r>
          </w:p>
        </w:tc>
        <w:tc>
          <w:tcPr>
            <w:tcW w:w="6753" w:type="dxa"/>
          </w:tcPr>
          <w:p w14:paraId="2BC233A7" w14:textId="77777777" w:rsidR="00F70B67" w:rsidRDefault="00F70B67" w:rsidP="00F70B67">
            <w:pPr>
              <w:pStyle w:val="Question"/>
              <w:rPr>
                <w:rFonts w:eastAsia="SimSun"/>
                <w:szCs w:val="22"/>
              </w:rPr>
            </w:pPr>
          </w:p>
        </w:tc>
      </w:tr>
      <w:tr w:rsidR="00F70B67" w14:paraId="3A244F85" w14:textId="77777777" w:rsidTr="00E82D9B">
        <w:tc>
          <w:tcPr>
            <w:tcW w:w="2263" w:type="dxa"/>
          </w:tcPr>
          <w:p w14:paraId="5F2CB8EE" w14:textId="5893B703" w:rsidR="00F70B67" w:rsidRDefault="00F70B67" w:rsidP="00F70B67">
            <w:pPr>
              <w:pStyle w:val="Question"/>
              <w:rPr>
                <w:rFonts w:eastAsia="SimSun"/>
                <w:szCs w:val="22"/>
              </w:rPr>
            </w:pPr>
            <w:r>
              <w:t>Position</w:t>
            </w:r>
          </w:p>
        </w:tc>
        <w:tc>
          <w:tcPr>
            <w:tcW w:w="6753" w:type="dxa"/>
          </w:tcPr>
          <w:p w14:paraId="51BF7CD1" w14:textId="77777777" w:rsidR="00F70B67" w:rsidRDefault="00F70B67" w:rsidP="00F70B67">
            <w:pPr>
              <w:pStyle w:val="Question"/>
              <w:rPr>
                <w:rFonts w:eastAsia="SimSun"/>
                <w:szCs w:val="22"/>
              </w:rPr>
            </w:pPr>
          </w:p>
        </w:tc>
      </w:tr>
      <w:tr w:rsidR="00F70B67" w14:paraId="007EC2B6" w14:textId="77777777" w:rsidTr="00E82D9B">
        <w:tc>
          <w:tcPr>
            <w:tcW w:w="2263" w:type="dxa"/>
          </w:tcPr>
          <w:p w14:paraId="1E0B62E2" w14:textId="62A15E9A" w:rsidR="00F70B67" w:rsidRDefault="00F70B67" w:rsidP="00F70B67">
            <w:pPr>
              <w:pStyle w:val="Question"/>
              <w:rPr>
                <w:rFonts w:eastAsia="SimSun"/>
                <w:szCs w:val="22"/>
              </w:rPr>
            </w:pPr>
            <w:r>
              <w:t>Student ID</w:t>
            </w:r>
          </w:p>
        </w:tc>
        <w:tc>
          <w:tcPr>
            <w:tcW w:w="6753" w:type="dxa"/>
          </w:tcPr>
          <w:p w14:paraId="35DD291B" w14:textId="77777777" w:rsidR="00F70B67" w:rsidRDefault="00F70B67" w:rsidP="00F70B67">
            <w:pPr>
              <w:pStyle w:val="Question"/>
              <w:rPr>
                <w:rFonts w:eastAsia="SimSun"/>
                <w:szCs w:val="22"/>
              </w:rPr>
            </w:pPr>
          </w:p>
        </w:tc>
      </w:tr>
      <w:tr w:rsidR="00F70B67" w14:paraId="5831B6D9" w14:textId="77777777" w:rsidTr="00E82D9B">
        <w:tc>
          <w:tcPr>
            <w:tcW w:w="2263" w:type="dxa"/>
          </w:tcPr>
          <w:p w14:paraId="1A0061B0" w14:textId="0BD2E218" w:rsidR="00F70B67" w:rsidRDefault="00F70B67" w:rsidP="00F70B67">
            <w:pPr>
              <w:pStyle w:val="Question"/>
              <w:rPr>
                <w:rFonts w:eastAsia="SimSun"/>
                <w:szCs w:val="22"/>
              </w:rPr>
            </w:pPr>
            <w:r>
              <w:t>Email</w:t>
            </w:r>
          </w:p>
        </w:tc>
        <w:tc>
          <w:tcPr>
            <w:tcW w:w="6753" w:type="dxa"/>
          </w:tcPr>
          <w:p w14:paraId="1BB05ECE" w14:textId="77777777" w:rsidR="00F70B67" w:rsidRDefault="00F70B67" w:rsidP="00F70B67">
            <w:pPr>
              <w:pStyle w:val="Question"/>
              <w:rPr>
                <w:rFonts w:eastAsia="SimSun"/>
                <w:szCs w:val="22"/>
              </w:rPr>
            </w:pPr>
          </w:p>
        </w:tc>
      </w:tr>
      <w:tr w:rsidR="00F70B67" w14:paraId="10C5A926" w14:textId="77777777" w:rsidTr="00E82D9B">
        <w:tc>
          <w:tcPr>
            <w:tcW w:w="2263" w:type="dxa"/>
          </w:tcPr>
          <w:p w14:paraId="06409943" w14:textId="34385E7A" w:rsidR="00F70B67" w:rsidRDefault="00F70B67" w:rsidP="00F70B67">
            <w:pPr>
              <w:pStyle w:val="Question"/>
              <w:rPr>
                <w:rFonts w:eastAsia="SimSun"/>
                <w:szCs w:val="22"/>
              </w:rPr>
            </w:pPr>
            <w:r>
              <w:t>Mobile Phone</w:t>
            </w:r>
          </w:p>
        </w:tc>
        <w:tc>
          <w:tcPr>
            <w:tcW w:w="6753" w:type="dxa"/>
          </w:tcPr>
          <w:p w14:paraId="774442DA" w14:textId="77777777" w:rsidR="00F70B67" w:rsidRDefault="00F70B67" w:rsidP="00F70B67">
            <w:pPr>
              <w:pStyle w:val="Question"/>
              <w:rPr>
                <w:rFonts w:eastAsia="SimSun"/>
                <w:szCs w:val="22"/>
              </w:rPr>
            </w:pPr>
          </w:p>
        </w:tc>
      </w:tr>
      <w:tr w:rsidR="00F70B67" w14:paraId="41813A9F" w14:textId="77777777" w:rsidTr="00E82D9B">
        <w:tc>
          <w:tcPr>
            <w:tcW w:w="2263" w:type="dxa"/>
          </w:tcPr>
          <w:p w14:paraId="09F6C557" w14:textId="4276FA8D" w:rsidR="00F70B67" w:rsidRDefault="0085396F" w:rsidP="00F70B67">
            <w:pPr>
              <w:pStyle w:val="Question"/>
              <w:rPr>
                <w:rFonts w:eastAsia="SimSun"/>
                <w:szCs w:val="22"/>
              </w:rPr>
            </w:pPr>
            <w:r>
              <w:rPr>
                <w:rFonts w:eastAsia="SimSun"/>
                <w:szCs w:val="22"/>
              </w:rPr>
              <w:t>Role on Project</w:t>
            </w:r>
          </w:p>
        </w:tc>
        <w:tc>
          <w:tcPr>
            <w:tcW w:w="6753" w:type="dxa"/>
          </w:tcPr>
          <w:p w14:paraId="5AFD465D" w14:textId="77777777" w:rsidR="00F70B67" w:rsidRDefault="00F70B67" w:rsidP="00F70B67">
            <w:pPr>
              <w:pStyle w:val="Question"/>
              <w:rPr>
                <w:rFonts w:eastAsia="SimSun"/>
                <w:szCs w:val="22"/>
              </w:rPr>
            </w:pPr>
          </w:p>
        </w:tc>
      </w:tr>
      <w:tr w:rsidR="0085396F" w14:paraId="55C5B696" w14:textId="77777777" w:rsidTr="00E82D9B">
        <w:tc>
          <w:tcPr>
            <w:tcW w:w="2263" w:type="dxa"/>
          </w:tcPr>
          <w:p w14:paraId="75165FA3" w14:textId="32C55E84" w:rsidR="0085396F" w:rsidRDefault="0085396F" w:rsidP="00F70B67">
            <w:pPr>
              <w:pStyle w:val="Question"/>
              <w:rPr>
                <w:rFonts w:eastAsia="SimSun"/>
                <w:szCs w:val="22"/>
              </w:rPr>
            </w:pPr>
            <w:r>
              <w:rPr>
                <w:rFonts w:eastAsia="SimSun"/>
                <w:szCs w:val="22"/>
              </w:rPr>
              <w:lastRenderedPageBreak/>
              <w:t xml:space="preserve">Responsibilities on </w:t>
            </w:r>
            <w:r w:rsidR="00D11416">
              <w:rPr>
                <w:rFonts w:eastAsia="SimSun"/>
                <w:szCs w:val="22"/>
              </w:rPr>
              <w:t>Project</w:t>
            </w:r>
          </w:p>
        </w:tc>
        <w:tc>
          <w:tcPr>
            <w:tcW w:w="6753" w:type="dxa"/>
          </w:tcPr>
          <w:p w14:paraId="765FD6F0" w14:textId="77777777" w:rsidR="0085396F" w:rsidRDefault="0085396F" w:rsidP="00F70B67">
            <w:pPr>
              <w:pStyle w:val="Question"/>
              <w:rPr>
                <w:rFonts w:eastAsia="SimSun"/>
                <w:szCs w:val="22"/>
              </w:rPr>
            </w:pPr>
          </w:p>
        </w:tc>
      </w:tr>
      <w:tr w:rsidR="00D76FB7" w14:paraId="7D1ED003" w14:textId="77777777" w:rsidTr="00D76FB7">
        <w:tc>
          <w:tcPr>
            <w:tcW w:w="9016" w:type="dxa"/>
            <w:gridSpan w:val="2"/>
          </w:tcPr>
          <w:p w14:paraId="1D5FBE93" w14:textId="15AD17CC" w:rsidR="00D76FB7" w:rsidRDefault="00D76FB7" w:rsidP="00F70B67">
            <w:pPr>
              <w:pStyle w:val="Question"/>
              <w:rPr>
                <w:rFonts w:eastAsia="SimSun"/>
                <w:szCs w:val="22"/>
              </w:rPr>
            </w:pPr>
            <w:r w:rsidRPr="00D11416">
              <w:rPr>
                <w:rFonts w:eastAsia="SimSun"/>
                <w:szCs w:val="22"/>
              </w:rPr>
              <w:t>Formal Qualifications including name of current program/degree being pursued:</w:t>
            </w:r>
          </w:p>
        </w:tc>
      </w:tr>
      <w:tr w:rsidR="00D76FB7" w14:paraId="775044CD" w14:textId="77777777" w:rsidTr="00D76FB7">
        <w:tc>
          <w:tcPr>
            <w:tcW w:w="9016" w:type="dxa"/>
            <w:gridSpan w:val="2"/>
          </w:tcPr>
          <w:p w14:paraId="466A4E72" w14:textId="6E51C458" w:rsidR="00D76FB7" w:rsidRDefault="00D76FB7" w:rsidP="00F70B67">
            <w:pPr>
              <w:pStyle w:val="Question"/>
              <w:rPr>
                <w:rFonts w:eastAsia="SimSun"/>
                <w:szCs w:val="22"/>
              </w:rPr>
            </w:pPr>
            <w:r w:rsidRPr="00D11416">
              <w:rPr>
                <w:rFonts w:eastAsia="SimSun"/>
                <w:b w:val="0"/>
                <w:bCs/>
                <w:szCs w:val="22"/>
              </w:rPr>
              <w:t>Insert Text here</w:t>
            </w:r>
          </w:p>
        </w:tc>
      </w:tr>
      <w:tr w:rsidR="00D11416" w14:paraId="30C1F379" w14:textId="77777777">
        <w:tc>
          <w:tcPr>
            <w:tcW w:w="9016" w:type="dxa"/>
            <w:gridSpan w:val="2"/>
          </w:tcPr>
          <w:p w14:paraId="34977074" w14:textId="63828334" w:rsidR="00D11416" w:rsidRDefault="00D11416" w:rsidP="00F70B67">
            <w:pPr>
              <w:pStyle w:val="Question"/>
              <w:rPr>
                <w:rFonts w:eastAsia="SimSun"/>
                <w:szCs w:val="22"/>
              </w:rPr>
            </w:pPr>
            <w:r w:rsidRPr="00AA37AD">
              <w:rPr>
                <w:rFonts w:eastAsia="SimSun"/>
                <w:szCs w:val="22"/>
              </w:rPr>
              <w:t>For Student Research, describe supervisory arrangements, support and training (include sufficient detail for overseas supervision).</w:t>
            </w:r>
          </w:p>
        </w:tc>
      </w:tr>
      <w:tr w:rsidR="00D11416" w14:paraId="197FADE8" w14:textId="77777777">
        <w:tc>
          <w:tcPr>
            <w:tcW w:w="9016" w:type="dxa"/>
            <w:gridSpan w:val="2"/>
          </w:tcPr>
          <w:p w14:paraId="2E58A35B" w14:textId="1455CD8A" w:rsidR="00D11416" w:rsidRPr="00D11416" w:rsidRDefault="00D11416" w:rsidP="00F70B67">
            <w:pPr>
              <w:pStyle w:val="Question"/>
              <w:rPr>
                <w:rFonts w:eastAsia="SimSun"/>
                <w:b w:val="0"/>
                <w:bCs/>
                <w:szCs w:val="22"/>
              </w:rPr>
            </w:pPr>
            <w:r w:rsidRPr="00D11416">
              <w:rPr>
                <w:rFonts w:eastAsia="SimSun"/>
                <w:b w:val="0"/>
                <w:bCs/>
                <w:szCs w:val="22"/>
              </w:rPr>
              <w:t>Insert Text here</w:t>
            </w:r>
          </w:p>
        </w:tc>
      </w:tr>
    </w:tbl>
    <w:p w14:paraId="18F30A4C" w14:textId="2B70A38C" w:rsidR="00944B7A" w:rsidRDefault="00944B7A" w:rsidP="001E670C">
      <w:pPr>
        <w:pStyle w:val="Question"/>
        <w:rPr>
          <w:rFonts w:eastAsia="SimSun"/>
          <w:szCs w:val="22"/>
        </w:rPr>
      </w:pPr>
    </w:p>
    <w:p w14:paraId="2327FDFE" w14:textId="53F8EBA3" w:rsidR="0004545F" w:rsidRPr="00AA37AD" w:rsidRDefault="00FF1BC5" w:rsidP="00881C54">
      <w:pPr>
        <w:pStyle w:val="Heading1"/>
      </w:pPr>
      <w:r w:rsidRPr="00AA37AD">
        <w:t>Project Details</w:t>
      </w:r>
    </w:p>
    <w:p w14:paraId="1B253AAE" w14:textId="51BC3ED0" w:rsidR="00770C38" w:rsidRPr="003E5F47" w:rsidRDefault="00BA6AF7" w:rsidP="00494974">
      <w:pPr>
        <w:pStyle w:val="Heading2"/>
        <w:spacing w:before="0" w:after="0" w:line="288" w:lineRule="auto"/>
        <w:jc w:val="both"/>
      </w:pPr>
      <w:r w:rsidRPr="00AA37AD">
        <w:t>Disclosure of Interest</w:t>
      </w:r>
      <w:r w:rsidR="00E4528D" w:rsidRPr="00AA37AD">
        <w:t>s</w:t>
      </w:r>
      <w:r w:rsidR="00090A1A">
        <w:t xml:space="preserve"> </w:t>
      </w:r>
      <w:r w:rsidR="00090A1A" w:rsidRPr="009E61BC">
        <w:t>(If no, please proceed to Section 2.2)</w:t>
      </w:r>
    </w:p>
    <w:p w14:paraId="7AD1C48E" w14:textId="16DC1D46" w:rsidR="007130D4" w:rsidDel="007130D4" w:rsidRDefault="007130D4" w:rsidP="00DA6160">
      <w:pPr>
        <w:pStyle w:val="Heading3"/>
        <w:numPr>
          <w:ilvl w:val="0"/>
          <w:numId w:val="0"/>
        </w:numPr>
        <w:spacing w:before="0" w:after="0"/>
        <w:ind w:left="720"/>
      </w:pPr>
    </w:p>
    <w:tbl>
      <w:tblPr>
        <w:tblStyle w:val="TableGrid"/>
        <w:tblW w:w="0" w:type="auto"/>
        <w:tblInd w:w="-5" w:type="dxa"/>
        <w:tblLook w:val="04A0" w:firstRow="1" w:lastRow="0" w:firstColumn="1" w:lastColumn="0" w:noHBand="0" w:noVBand="1"/>
      </w:tblPr>
      <w:tblGrid>
        <w:gridCol w:w="9021"/>
      </w:tblGrid>
      <w:tr w:rsidR="007130D4" w14:paraId="109FF9D4" w14:textId="77777777" w:rsidTr="00494974">
        <w:tc>
          <w:tcPr>
            <w:tcW w:w="9021" w:type="dxa"/>
          </w:tcPr>
          <w:p w14:paraId="233C587F" w14:textId="77777777" w:rsidR="00B277FA" w:rsidRPr="00AA37AD" w:rsidRDefault="00B277FA" w:rsidP="00B277FA">
            <w:pPr>
              <w:pStyle w:val="Heading3"/>
              <w:spacing w:before="0" w:after="0"/>
            </w:pPr>
            <w:r w:rsidRPr="00AA37AD">
              <w:t xml:space="preserve">Does any member of the research team have an actual, potential or perceived conflict of interest with the research? </w:t>
            </w:r>
            <w:r w:rsidRPr="00AA37AD">
              <w:tab/>
            </w:r>
          </w:p>
          <w:p w14:paraId="5F1156B5" w14:textId="77777777" w:rsidR="007130D4" w:rsidRDefault="007E1921" w:rsidP="00741BF4">
            <w:pPr>
              <w:ind w:left="641"/>
            </w:pPr>
            <w:sdt>
              <w:sdtPr>
                <w:rPr>
                  <w:rFonts w:eastAsia="MS Gothic"/>
                </w:rPr>
                <w:id w:val="393169777"/>
                <w14:checkbox>
                  <w14:checked w14:val="0"/>
                  <w14:checkedState w14:val="2612" w14:font="MS Gothic"/>
                  <w14:uncheckedState w14:val="2610" w14:font="MS Gothic"/>
                </w14:checkbox>
              </w:sdtPr>
              <w:sdtEndPr/>
              <w:sdtContent>
                <w:r w:rsidR="00741BF4">
                  <w:rPr>
                    <w:rFonts w:ascii="MS Gothic" w:eastAsia="MS Gothic" w:hAnsi="MS Gothic" w:hint="eastAsia"/>
                  </w:rPr>
                  <w:t>☐</w:t>
                </w:r>
              </w:sdtContent>
            </w:sdt>
            <w:r w:rsidR="00B277FA" w:rsidRPr="00AA37AD">
              <w:t xml:space="preserve"> Yes   </w:t>
            </w:r>
            <w:sdt>
              <w:sdtPr>
                <w:id w:val="2036763441"/>
                <w14:checkbox>
                  <w14:checked w14:val="0"/>
                  <w14:checkedState w14:val="2612" w14:font="MS Gothic"/>
                  <w14:uncheckedState w14:val="2610" w14:font="MS Gothic"/>
                </w14:checkbox>
              </w:sdtPr>
              <w:sdtEndPr/>
              <w:sdtContent>
                <w:r w:rsidR="00B277FA" w:rsidRPr="00AA37AD">
                  <w:rPr>
                    <w:rFonts w:ascii="Segoe UI Symbol" w:eastAsia="MS Gothic" w:hAnsi="Segoe UI Symbol" w:cs="Segoe UI Symbol"/>
                  </w:rPr>
                  <w:t>☐</w:t>
                </w:r>
              </w:sdtContent>
            </w:sdt>
            <w:r w:rsidR="00B277FA" w:rsidRPr="00AA37AD">
              <w:t xml:space="preserve">  No</w:t>
            </w:r>
          </w:p>
          <w:p w14:paraId="526011B8" w14:textId="77777777" w:rsidR="00804741" w:rsidRDefault="00804741" w:rsidP="00804741">
            <w:pPr>
              <w:pStyle w:val="Heading3"/>
              <w:numPr>
                <w:ilvl w:val="0"/>
                <w:numId w:val="0"/>
              </w:numPr>
              <w:ind w:left="720" w:hanging="720"/>
            </w:pPr>
            <w:r w:rsidRPr="00AA37AD">
              <w:t>If yes, please describe the nature of the conflict of interest</w:t>
            </w:r>
            <w:r>
              <w:t>.</w:t>
            </w:r>
          </w:p>
          <w:p w14:paraId="4DB02ABB" w14:textId="77777777" w:rsidR="00804741" w:rsidRDefault="00804741" w:rsidP="0003553C">
            <w:pPr>
              <w:rPr>
                <w:rFonts w:eastAsia="SimSun"/>
                <w:bCs/>
                <w:szCs w:val="22"/>
              </w:rPr>
            </w:pPr>
            <w:r w:rsidRPr="00D11416">
              <w:rPr>
                <w:rFonts w:eastAsia="SimSun"/>
                <w:bCs/>
                <w:szCs w:val="22"/>
              </w:rPr>
              <w:t>Insert Text here</w:t>
            </w:r>
          </w:p>
          <w:p w14:paraId="1530EA7A" w14:textId="4A94A5F8" w:rsidR="00633F90" w:rsidRDefault="00633F90" w:rsidP="0003553C"/>
        </w:tc>
      </w:tr>
      <w:tr w:rsidR="007130D4" w14:paraId="7242FFAF" w14:textId="77777777" w:rsidTr="00494974">
        <w:tc>
          <w:tcPr>
            <w:tcW w:w="9021" w:type="dxa"/>
          </w:tcPr>
          <w:p w14:paraId="50AE1768" w14:textId="77777777" w:rsidR="00F12AF4" w:rsidRPr="00AA37AD" w:rsidRDefault="00F12AF4" w:rsidP="00F12AF4">
            <w:pPr>
              <w:pStyle w:val="Heading3"/>
              <w:spacing w:before="0" w:after="0"/>
            </w:pPr>
            <w:r w:rsidRPr="00AA37AD">
              <w:t xml:space="preserve">Outline your plan to eliminate, mitigate or manage any known or potential conflicts </w:t>
            </w:r>
          </w:p>
          <w:p w14:paraId="705644BE" w14:textId="77777777" w:rsidR="007130D4" w:rsidRDefault="003C311D" w:rsidP="00DA6160">
            <w:pPr>
              <w:pStyle w:val="Heading3"/>
              <w:numPr>
                <w:ilvl w:val="0"/>
                <w:numId w:val="0"/>
              </w:numPr>
              <w:spacing w:before="0" w:after="0"/>
              <w:rPr>
                <w:rFonts w:eastAsia="SimSun"/>
                <w:b w:val="0"/>
                <w:bCs/>
                <w:szCs w:val="22"/>
              </w:rPr>
            </w:pPr>
            <w:r w:rsidRPr="00D11416">
              <w:rPr>
                <w:rFonts w:eastAsia="SimSun"/>
                <w:b w:val="0"/>
                <w:bCs/>
                <w:szCs w:val="22"/>
              </w:rPr>
              <w:t>Insert Text here</w:t>
            </w:r>
          </w:p>
          <w:p w14:paraId="37EBF5D7" w14:textId="3CF0130C" w:rsidR="00633F90" w:rsidRPr="00633F90" w:rsidRDefault="00633F90" w:rsidP="00633F90"/>
        </w:tc>
      </w:tr>
    </w:tbl>
    <w:p w14:paraId="45F950EB" w14:textId="0422BD3D" w:rsidR="000451F0" w:rsidRPr="001C2C9A" w:rsidRDefault="005419E0" w:rsidP="001C2C9A">
      <w:pPr>
        <w:pStyle w:val="Heading2"/>
        <w:spacing w:before="120" w:after="0" w:line="360" w:lineRule="auto"/>
        <w:jc w:val="both"/>
        <w:rPr>
          <w:rFonts w:cs="Calibri"/>
        </w:rPr>
      </w:pPr>
      <w:r w:rsidRPr="00AA37AD">
        <w:rPr>
          <w:rFonts w:cs="Calibri"/>
        </w:rPr>
        <w:t>Institutional Responsibility</w:t>
      </w:r>
    </w:p>
    <w:tbl>
      <w:tblPr>
        <w:tblStyle w:val="TableGrid"/>
        <w:tblW w:w="0" w:type="auto"/>
        <w:tblLook w:val="04A0" w:firstRow="1" w:lastRow="0" w:firstColumn="1" w:lastColumn="0" w:noHBand="0" w:noVBand="1"/>
      </w:tblPr>
      <w:tblGrid>
        <w:gridCol w:w="9016"/>
      </w:tblGrid>
      <w:tr w:rsidR="000347DC" w14:paraId="71799853" w14:textId="77777777" w:rsidTr="000347DC">
        <w:tc>
          <w:tcPr>
            <w:tcW w:w="9016" w:type="dxa"/>
          </w:tcPr>
          <w:p w14:paraId="069741AA" w14:textId="77777777" w:rsidR="000347DC" w:rsidRDefault="000347DC" w:rsidP="000347DC">
            <w:pPr>
              <w:pStyle w:val="Heading3"/>
              <w:spacing w:before="0" w:after="0" w:line="240" w:lineRule="auto"/>
              <w:jc w:val="both"/>
              <w:rPr>
                <w:rFonts w:cs="Calibri"/>
              </w:rPr>
            </w:pPr>
            <w:r w:rsidRPr="00AA37AD">
              <w:rPr>
                <w:rFonts w:cs="Calibri"/>
              </w:rPr>
              <w:t>Is the project single institution or multi-institution?</w:t>
            </w:r>
          </w:p>
          <w:p w14:paraId="06A9556C" w14:textId="77777777" w:rsidR="00075647" w:rsidRPr="00075647" w:rsidRDefault="00075647" w:rsidP="00075647"/>
          <w:p w14:paraId="48C2C17C" w14:textId="77777777" w:rsidR="000347DC" w:rsidRDefault="007E1921" w:rsidP="0003553C">
            <w:pPr>
              <w:pStyle w:val="ListParagraph"/>
              <w:adjustRightInd w:val="0"/>
              <w:snapToGrid w:val="0"/>
              <w:spacing w:line="240" w:lineRule="auto"/>
              <w:ind w:left="0" w:right="-477" w:firstLine="720"/>
              <w:rPr>
                <w:rFonts w:cs="Calibri"/>
                <w:b/>
                <w:bCs/>
                <w:szCs w:val="22"/>
              </w:rPr>
            </w:pPr>
            <w:sdt>
              <w:sdtPr>
                <w:rPr>
                  <w:rFonts w:eastAsia="MS Gothic" w:cs="Calibri"/>
                  <w:szCs w:val="22"/>
                </w:rPr>
                <w:id w:val="1203520853"/>
                <w14:checkbox>
                  <w14:checked w14:val="0"/>
                  <w14:checkedState w14:val="2612" w14:font="MS Gothic"/>
                  <w14:uncheckedState w14:val="2610" w14:font="MS Gothic"/>
                </w14:checkbox>
              </w:sdtPr>
              <w:sdtEndPr/>
              <w:sdtContent>
                <w:r w:rsidR="000347DC">
                  <w:rPr>
                    <w:rFonts w:ascii="MS Gothic" w:eastAsia="MS Gothic" w:hAnsi="MS Gothic" w:cs="Calibri" w:hint="eastAsia"/>
                    <w:szCs w:val="22"/>
                  </w:rPr>
                  <w:t>☐</w:t>
                </w:r>
              </w:sdtContent>
            </w:sdt>
            <w:r w:rsidR="000347DC" w:rsidRPr="00AA37AD">
              <w:rPr>
                <w:rFonts w:cs="Calibri"/>
                <w:szCs w:val="22"/>
              </w:rPr>
              <w:t xml:space="preserve">Single institution </w:t>
            </w:r>
            <w:r w:rsidR="000347DC" w:rsidRPr="00AA37AD">
              <w:rPr>
                <w:rFonts w:cs="Calibri"/>
                <w:b/>
                <w:bCs/>
                <w:szCs w:val="22"/>
              </w:rPr>
              <w:t>(LTU Only)</w:t>
            </w:r>
            <w:r w:rsidR="000347DC" w:rsidRPr="00AA37AD">
              <w:rPr>
                <w:rFonts w:cs="Calibri"/>
                <w:b/>
                <w:bCs/>
                <w:szCs w:val="22"/>
              </w:rPr>
              <w:tab/>
            </w:r>
            <w:r w:rsidR="000347DC" w:rsidRPr="00AA37AD">
              <w:rPr>
                <w:rFonts w:cs="Calibri"/>
                <w:szCs w:val="22"/>
              </w:rPr>
              <w:t xml:space="preserve">    </w:t>
            </w:r>
            <w:sdt>
              <w:sdtPr>
                <w:rPr>
                  <w:rFonts w:cs="Calibri"/>
                  <w:szCs w:val="22"/>
                </w:rPr>
                <w:id w:val="696896909"/>
                <w14:checkbox>
                  <w14:checked w14:val="0"/>
                  <w14:checkedState w14:val="2612" w14:font="MS Gothic"/>
                  <w14:uncheckedState w14:val="2610" w14:font="MS Gothic"/>
                </w14:checkbox>
              </w:sdtPr>
              <w:sdtEndPr/>
              <w:sdtContent>
                <w:r w:rsidR="000347DC" w:rsidRPr="00AA37AD">
                  <w:rPr>
                    <w:rFonts w:ascii="Segoe UI Symbol" w:eastAsia="MS Gothic" w:hAnsi="Segoe UI Symbol" w:cs="Segoe UI Symbol"/>
                    <w:szCs w:val="22"/>
                  </w:rPr>
                  <w:t>☐</w:t>
                </w:r>
              </w:sdtContent>
            </w:sdt>
            <w:r w:rsidR="000347DC" w:rsidRPr="00AA37AD">
              <w:rPr>
                <w:rFonts w:cs="Calibri"/>
                <w:szCs w:val="22"/>
              </w:rPr>
              <w:t xml:space="preserve">Multi-Institution </w:t>
            </w:r>
            <w:r w:rsidR="000347DC" w:rsidRPr="00AA37AD">
              <w:rPr>
                <w:rFonts w:cs="Calibri"/>
                <w:b/>
                <w:bCs/>
                <w:szCs w:val="22"/>
              </w:rPr>
              <w:t>(LTU and others)</w:t>
            </w:r>
          </w:p>
          <w:p w14:paraId="2707CE14" w14:textId="4F48C585" w:rsidR="00E5238A" w:rsidRPr="0003553C" w:rsidRDefault="00E5238A" w:rsidP="0003553C">
            <w:pPr>
              <w:pStyle w:val="ListParagraph"/>
              <w:adjustRightInd w:val="0"/>
              <w:snapToGrid w:val="0"/>
              <w:spacing w:line="240" w:lineRule="auto"/>
              <w:ind w:left="0" w:right="-477" w:firstLine="720"/>
              <w:rPr>
                <w:rFonts w:cs="Calibri"/>
                <w:b/>
                <w:bCs/>
                <w:szCs w:val="22"/>
              </w:rPr>
            </w:pPr>
          </w:p>
        </w:tc>
      </w:tr>
      <w:tr w:rsidR="000347DC" w14:paraId="7D2D3975" w14:textId="77777777" w:rsidTr="000347DC">
        <w:tc>
          <w:tcPr>
            <w:tcW w:w="9016" w:type="dxa"/>
          </w:tcPr>
          <w:p w14:paraId="176639F6" w14:textId="77777777" w:rsidR="001C2C9A" w:rsidRPr="00AA37AD" w:rsidRDefault="001C2C9A" w:rsidP="001C2C9A">
            <w:pPr>
              <w:pStyle w:val="Heading3"/>
              <w:spacing w:before="0" w:after="0" w:line="240" w:lineRule="auto"/>
              <w:jc w:val="both"/>
              <w:rPr>
                <w:rFonts w:cs="Calibri"/>
              </w:rPr>
            </w:pPr>
            <w:r w:rsidRPr="00AA37AD">
              <w:rPr>
                <w:rFonts w:cs="Calibri"/>
              </w:rPr>
              <w:t xml:space="preserve">Does La Trobe University have overall responsibility for the project? </w:t>
            </w:r>
          </w:p>
          <w:p w14:paraId="7525F6B6" w14:textId="77777777" w:rsidR="000347DC" w:rsidRDefault="007E1921" w:rsidP="00034F55">
            <w:pPr>
              <w:spacing w:line="240" w:lineRule="auto"/>
              <w:ind w:firstLine="720"/>
            </w:pPr>
            <w:sdt>
              <w:sdtPr>
                <w:rPr>
                  <w:rFonts w:eastAsia="MS Gothic"/>
                </w:rPr>
                <w:id w:val="234445586"/>
                <w14:checkbox>
                  <w14:checked w14:val="0"/>
                  <w14:checkedState w14:val="2612" w14:font="MS Gothic"/>
                  <w14:uncheckedState w14:val="2610" w14:font="MS Gothic"/>
                </w14:checkbox>
              </w:sdtPr>
              <w:sdtEndPr/>
              <w:sdtContent>
                <w:r w:rsidR="001C2C9A">
                  <w:rPr>
                    <w:rFonts w:ascii="MS Gothic" w:eastAsia="MS Gothic" w:hAnsi="MS Gothic" w:hint="eastAsia"/>
                  </w:rPr>
                  <w:t>☐</w:t>
                </w:r>
              </w:sdtContent>
            </w:sdt>
            <w:r w:rsidR="001C2C9A" w:rsidRPr="00AA37AD">
              <w:t xml:space="preserve">  Yes   </w:t>
            </w:r>
            <w:sdt>
              <w:sdtPr>
                <w:id w:val="339203339"/>
                <w14:checkbox>
                  <w14:checked w14:val="0"/>
                  <w14:checkedState w14:val="2612" w14:font="MS Gothic"/>
                  <w14:uncheckedState w14:val="2610" w14:font="MS Gothic"/>
                </w14:checkbox>
              </w:sdtPr>
              <w:sdtEndPr/>
              <w:sdtContent>
                <w:r w:rsidR="001C2C9A">
                  <w:rPr>
                    <w:rFonts w:ascii="MS Gothic" w:eastAsia="MS Gothic" w:hAnsi="MS Gothic" w:hint="eastAsia"/>
                  </w:rPr>
                  <w:t>☐</w:t>
                </w:r>
              </w:sdtContent>
            </w:sdt>
            <w:r w:rsidR="001C2C9A" w:rsidRPr="00AA37AD">
              <w:t xml:space="preserve">  No</w:t>
            </w:r>
          </w:p>
          <w:p w14:paraId="6A7C110B" w14:textId="77777777" w:rsidR="00075647" w:rsidRDefault="00075647" w:rsidP="00034F55">
            <w:pPr>
              <w:spacing w:line="240" w:lineRule="auto"/>
              <w:ind w:firstLine="720"/>
            </w:pPr>
          </w:p>
          <w:p w14:paraId="4C76A06C" w14:textId="77777777" w:rsidR="00034F55" w:rsidRPr="00AA37AD" w:rsidRDefault="00034F55" w:rsidP="00034F55">
            <w:pPr>
              <w:pStyle w:val="Heading3"/>
              <w:numPr>
                <w:ilvl w:val="0"/>
                <w:numId w:val="0"/>
              </w:numPr>
              <w:spacing w:before="0" w:after="0" w:line="240" w:lineRule="auto"/>
              <w:ind w:left="720" w:hanging="720"/>
              <w:jc w:val="both"/>
              <w:rPr>
                <w:rFonts w:cs="Calibri"/>
              </w:rPr>
            </w:pPr>
            <w:r w:rsidRPr="00AA37AD">
              <w:rPr>
                <w:rFonts w:cs="Calibri"/>
              </w:rPr>
              <w:t>If LTU does not have overall responsibility, what institution holds that role?</w:t>
            </w:r>
          </w:p>
          <w:p w14:paraId="401A66AE" w14:textId="77777777" w:rsidR="00034F55" w:rsidRDefault="00034F55" w:rsidP="00034F55">
            <w:pPr>
              <w:spacing w:line="240" w:lineRule="auto"/>
              <w:rPr>
                <w:rFonts w:eastAsia="SimSun"/>
                <w:bCs/>
                <w:szCs w:val="22"/>
              </w:rPr>
            </w:pPr>
            <w:r w:rsidRPr="00D11416">
              <w:rPr>
                <w:rFonts w:eastAsia="SimSun"/>
                <w:bCs/>
                <w:szCs w:val="22"/>
              </w:rPr>
              <w:t>Insert Text here</w:t>
            </w:r>
          </w:p>
          <w:p w14:paraId="60D597CB" w14:textId="0F3AA0B4" w:rsidR="00633F90" w:rsidRDefault="00633F90" w:rsidP="00034F55">
            <w:pPr>
              <w:spacing w:line="240" w:lineRule="auto"/>
            </w:pPr>
          </w:p>
        </w:tc>
      </w:tr>
      <w:tr w:rsidR="000347DC" w14:paraId="5D2C6572" w14:textId="77777777" w:rsidTr="000347DC">
        <w:tc>
          <w:tcPr>
            <w:tcW w:w="9016" w:type="dxa"/>
          </w:tcPr>
          <w:p w14:paraId="20309CFE" w14:textId="77777777" w:rsidR="001C2C9A" w:rsidRPr="00AA37AD" w:rsidRDefault="001C2C9A" w:rsidP="001C2C9A">
            <w:pPr>
              <w:pStyle w:val="Heading3"/>
              <w:spacing w:before="0" w:after="0" w:line="276" w:lineRule="auto"/>
              <w:jc w:val="both"/>
              <w:rPr>
                <w:rFonts w:cs="Calibri"/>
              </w:rPr>
            </w:pPr>
            <w:r w:rsidRPr="00AA37AD">
              <w:rPr>
                <w:rFonts w:cs="Calibri"/>
              </w:rPr>
              <w:t>Will separate site authorisations be required?</w:t>
            </w:r>
          </w:p>
          <w:p w14:paraId="3423D197" w14:textId="04038EEC" w:rsidR="000347DC" w:rsidRDefault="001C2C9A" w:rsidP="001C2C9A">
            <w:pPr>
              <w:spacing w:line="276" w:lineRule="auto"/>
            </w:pPr>
            <w:r w:rsidRPr="00AA37AD">
              <w:t xml:space="preserve"> </w:t>
            </w:r>
            <w:r>
              <w:tab/>
            </w:r>
            <w:sdt>
              <w:sdtPr>
                <w:rPr>
                  <w:rFonts w:eastAsia="MS Gothic"/>
                </w:rPr>
                <w:id w:val="-1541195343"/>
                <w14:checkbox>
                  <w14:checked w14:val="0"/>
                  <w14:checkedState w14:val="2612" w14:font="MS Gothic"/>
                  <w14:uncheckedState w14:val="2610" w14:font="MS Gothic"/>
                </w14:checkbox>
              </w:sdtPr>
              <w:sdtEndPr/>
              <w:sdtContent>
                <w:r w:rsidRPr="00AA37AD">
                  <w:rPr>
                    <w:rFonts w:ascii="Segoe UI Symbol" w:eastAsia="MS Gothic" w:hAnsi="Segoe UI Symbol" w:cs="Segoe UI Symbol"/>
                  </w:rPr>
                  <w:t>☐</w:t>
                </w:r>
              </w:sdtContent>
            </w:sdt>
            <w:r w:rsidRPr="00AA37AD">
              <w:t xml:space="preserve">  Yes   </w:t>
            </w:r>
            <w:sdt>
              <w:sdtPr>
                <w:id w:val="-2093308593"/>
                <w14:checkbox>
                  <w14:checked w14:val="0"/>
                  <w14:checkedState w14:val="2612" w14:font="MS Gothic"/>
                  <w14:uncheckedState w14:val="2610" w14:font="MS Gothic"/>
                </w14:checkbox>
              </w:sdtPr>
              <w:sdtEndPr/>
              <w:sdtContent>
                <w:r w:rsidRPr="00AA37AD">
                  <w:rPr>
                    <w:rFonts w:ascii="Segoe UI Symbol" w:hAnsi="Segoe UI Symbol" w:cs="Segoe UI Symbol"/>
                  </w:rPr>
                  <w:t>☐</w:t>
                </w:r>
              </w:sdtContent>
            </w:sdt>
            <w:r w:rsidRPr="00AA37AD">
              <w:t xml:space="preserve">  No</w:t>
            </w:r>
          </w:p>
        </w:tc>
      </w:tr>
    </w:tbl>
    <w:p w14:paraId="666F76A7" w14:textId="77777777" w:rsidR="000347DC" w:rsidRPr="00AA37AD" w:rsidRDefault="000347DC" w:rsidP="001C2E7A">
      <w:pPr>
        <w:spacing w:line="276" w:lineRule="auto"/>
      </w:pPr>
    </w:p>
    <w:p w14:paraId="6FCBAB7A" w14:textId="17083163" w:rsidR="00B63934" w:rsidRPr="00AA37AD" w:rsidRDefault="00B63934" w:rsidP="00880765">
      <w:pPr>
        <w:pStyle w:val="Heading2"/>
        <w:spacing w:before="0" w:after="0" w:line="288" w:lineRule="auto"/>
        <w:jc w:val="both"/>
        <w:rPr>
          <w:rFonts w:cs="Calibri"/>
        </w:rPr>
      </w:pPr>
      <w:r w:rsidRPr="00AA37AD">
        <w:rPr>
          <w:rFonts w:cs="Calibri"/>
        </w:rPr>
        <w:lastRenderedPageBreak/>
        <w:t>Funding</w:t>
      </w:r>
    </w:p>
    <w:p w14:paraId="54BCCF02" w14:textId="2405037C" w:rsidR="002D4704" w:rsidRDefault="002D4704" w:rsidP="000C7389">
      <w:pPr>
        <w:ind w:firstLine="576"/>
      </w:pPr>
    </w:p>
    <w:tbl>
      <w:tblPr>
        <w:tblStyle w:val="TableGrid"/>
        <w:tblW w:w="0" w:type="auto"/>
        <w:tblLook w:val="04A0" w:firstRow="1" w:lastRow="0" w:firstColumn="1" w:lastColumn="0" w:noHBand="0" w:noVBand="1"/>
      </w:tblPr>
      <w:tblGrid>
        <w:gridCol w:w="9016"/>
      </w:tblGrid>
      <w:tr w:rsidR="00ED1311" w14:paraId="4AF7107F" w14:textId="77777777" w:rsidTr="35AFCDCE">
        <w:tc>
          <w:tcPr>
            <w:tcW w:w="9016" w:type="dxa"/>
          </w:tcPr>
          <w:p w14:paraId="4F086618" w14:textId="77777777" w:rsidR="0092089D" w:rsidRPr="00A32818" w:rsidRDefault="0092089D" w:rsidP="0092089D">
            <w:pPr>
              <w:pStyle w:val="Heading3"/>
              <w:rPr>
                <w:b w:val="0"/>
                <w:bCs/>
                <w:szCs w:val="22"/>
                <w:u w:val="single"/>
              </w:rPr>
            </w:pPr>
            <w:r w:rsidRPr="00AA37AD">
              <w:t>Are sufficient and appropriate resources available to support the conduct of this project?</w:t>
            </w:r>
            <w:r w:rsidRPr="00A32818">
              <w:t xml:space="preserve"> </w:t>
            </w:r>
            <w:r w:rsidRPr="00EC3A66">
              <w:rPr>
                <w:b w:val="0"/>
                <w:bCs/>
                <w:i/>
                <w:iCs/>
                <w:color w:val="C00000"/>
                <w:szCs w:val="22"/>
              </w:rPr>
              <w:t xml:space="preserve">(If no, please proceed to Section </w:t>
            </w:r>
            <w:r>
              <w:rPr>
                <w:b w:val="0"/>
                <w:bCs/>
                <w:i/>
                <w:iCs/>
                <w:color w:val="C00000"/>
                <w:szCs w:val="22"/>
              </w:rPr>
              <w:t>2.4</w:t>
            </w:r>
            <w:r w:rsidRPr="00EC3A66">
              <w:rPr>
                <w:b w:val="0"/>
                <w:bCs/>
                <w:i/>
                <w:iCs/>
                <w:color w:val="C00000"/>
                <w:szCs w:val="22"/>
              </w:rPr>
              <w:t>)</w:t>
            </w:r>
          </w:p>
          <w:p w14:paraId="0A592522" w14:textId="77777777" w:rsidR="0092089D" w:rsidRPr="00AA37AD" w:rsidRDefault="007E1921" w:rsidP="0092089D">
            <w:pPr>
              <w:pStyle w:val="ListParagraph"/>
              <w:adjustRightInd w:val="0"/>
              <w:snapToGrid w:val="0"/>
              <w:spacing w:line="240" w:lineRule="auto"/>
              <w:ind w:right="-477"/>
              <w:jc w:val="both"/>
              <w:rPr>
                <w:rFonts w:cs="Calibri"/>
                <w:szCs w:val="22"/>
              </w:rPr>
            </w:pPr>
            <w:sdt>
              <w:sdtPr>
                <w:rPr>
                  <w:rFonts w:cs="Calibri"/>
                  <w:szCs w:val="22"/>
                </w:rPr>
                <w:id w:val="766430087"/>
                <w14:checkbox>
                  <w14:checked w14:val="0"/>
                  <w14:checkedState w14:val="2612" w14:font="MS Gothic"/>
                  <w14:uncheckedState w14:val="2610" w14:font="MS Gothic"/>
                </w14:checkbox>
              </w:sdtPr>
              <w:sdtEndPr/>
              <w:sdtContent>
                <w:r w:rsidR="0092089D">
                  <w:rPr>
                    <w:rFonts w:ascii="MS Gothic" w:eastAsia="MS Gothic" w:hAnsi="MS Gothic" w:cs="Calibri" w:hint="eastAsia"/>
                    <w:szCs w:val="22"/>
                  </w:rPr>
                  <w:t>☐</w:t>
                </w:r>
              </w:sdtContent>
            </w:sdt>
            <w:r w:rsidR="0092089D" w:rsidRPr="00AA37AD">
              <w:rPr>
                <w:rFonts w:cs="Calibri"/>
                <w:szCs w:val="22"/>
              </w:rPr>
              <w:t xml:space="preserve"> - Fully supported</w:t>
            </w:r>
          </w:p>
          <w:p w14:paraId="18F2467F" w14:textId="77777777" w:rsidR="0092089D" w:rsidRPr="00AA37AD" w:rsidRDefault="007E1921" w:rsidP="0092089D">
            <w:pPr>
              <w:pStyle w:val="ListParagraph"/>
              <w:adjustRightInd w:val="0"/>
              <w:snapToGrid w:val="0"/>
              <w:spacing w:line="240" w:lineRule="auto"/>
              <w:ind w:right="-477"/>
              <w:jc w:val="both"/>
              <w:rPr>
                <w:rFonts w:cs="Calibri"/>
                <w:szCs w:val="22"/>
              </w:rPr>
            </w:pPr>
            <w:sdt>
              <w:sdtPr>
                <w:rPr>
                  <w:rFonts w:cs="Calibri"/>
                  <w:szCs w:val="22"/>
                </w:rPr>
                <w:id w:val="1352689672"/>
                <w14:checkbox>
                  <w14:checked w14:val="0"/>
                  <w14:checkedState w14:val="2612" w14:font="MS Gothic"/>
                  <w14:uncheckedState w14:val="2610" w14:font="MS Gothic"/>
                </w14:checkbox>
              </w:sdtPr>
              <w:sdtEndPr/>
              <w:sdtContent>
                <w:r w:rsidR="0092089D" w:rsidRPr="00AA37AD">
                  <w:rPr>
                    <w:rFonts w:ascii="Segoe UI Symbol" w:eastAsia="MS Gothic" w:hAnsi="Segoe UI Symbol" w:cs="Segoe UI Symbol"/>
                    <w:szCs w:val="22"/>
                  </w:rPr>
                  <w:t>☐</w:t>
                </w:r>
              </w:sdtContent>
            </w:sdt>
            <w:r w:rsidR="0092089D" w:rsidRPr="00AA37AD">
              <w:rPr>
                <w:rFonts w:cs="Calibri"/>
                <w:szCs w:val="22"/>
              </w:rPr>
              <w:t xml:space="preserve"> - Partially supported</w:t>
            </w:r>
          </w:p>
          <w:p w14:paraId="21873202" w14:textId="77777777" w:rsidR="0092089D" w:rsidRPr="00AA37AD" w:rsidRDefault="007E1921" w:rsidP="0092089D">
            <w:pPr>
              <w:pStyle w:val="ListParagraph"/>
              <w:adjustRightInd w:val="0"/>
              <w:snapToGrid w:val="0"/>
              <w:spacing w:line="240" w:lineRule="auto"/>
              <w:ind w:right="-477"/>
              <w:jc w:val="both"/>
              <w:rPr>
                <w:rFonts w:cs="Calibri"/>
                <w:szCs w:val="22"/>
              </w:rPr>
            </w:pPr>
            <w:sdt>
              <w:sdtPr>
                <w:rPr>
                  <w:rFonts w:cs="Calibri"/>
                  <w:szCs w:val="22"/>
                </w:rPr>
                <w:id w:val="1648396453"/>
                <w14:checkbox>
                  <w14:checked w14:val="0"/>
                  <w14:checkedState w14:val="2612" w14:font="MS Gothic"/>
                  <w14:uncheckedState w14:val="2610" w14:font="MS Gothic"/>
                </w14:checkbox>
              </w:sdtPr>
              <w:sdtEndPr/>
              <w:sdtContent>
                <w:r w:rsidR="0092089D" w:rsidRPr="00AA37AD">
                  <w:rPr>
                    <w:rFonts w:ascii="Segoe UI Symbol" w:eastAsia="MS Gothic" w:hAnsi="Segoe UI Symbol" w:cs="Segoe UI Symbol"/>
                    <w:szCs w:val="22"/>
                  </w:rPr>
                  <w:t>☐</w:t>
                </w:r>
              </w:sdtContent>
            </w:sdt>
            <w:r w:rsidR="0092089D" w:rsidRPr="00AA37AD">
              <w:rPr>
                <w:rFonts w:cs="Calibri"/>
                <w:szCs w:val="22"/>
              </w:rPr>
              <w:t xml:space="preserve"> – Under application/seeking funding</w:t>
            </w:r>
          </w:p>
          <w:p w14:paraId="5A962F39" w14:textId="69972EAC" w:rsidR="0092089D" w:rsidRPr="00AA37AD" w:rsidRDefault="007E1921" w:rsidP="35AFCDCE">
            <w:pPr>
              <w:pStyle w:val="ListParagraph"/>
              <w:adjustRightInd w:val="0"/>
              <w:snapToGrid w:val="0"/>
              <w:spacing w:line="240" w:lineRule="auto"/>
              <w:ind w:right="-477"/>
              <w:jc w:val="both"/>
              <w:rPr>
                <w:rFonts w:cs="Calibri"/>
              </w:rPr>
            </w:pPr>
            <w:sdt>
              <w:sdtPr>
                <w:rPr>
                  <w:rFonts w:cs="Calibri"/>
                </w:rPr>
                <w:id w:val="2011795668"/>
                <w14:checkbox>
                  <w14:checked w14:val="0"/>
                  <w14:checkedState w14:val="2612" w14:font="MS Gothic"/>
                  <w14:uncheckedState w14:val="2610" w14:font="MS Gothic"/>
                </w14:checkbox>
              </w:sdtPr>
              <w:sdtEndPr/>
              <w:sdtContent>
                <w:r w:rsidR="214BD266" w:rsidRPr="35AFCDCE">
                  <w:rPr>
                    <w:rFonts w:ascii="Segoe UI Symbol" w:eastAsia="MS Gothic" w:hAnsi="Segoe UI Symbol" w:cs="Segoe UI Symbol"/>
                  </w:rPr>
                  <w:t>☐</w:t>
                </w:r>
              </w:sdtContent>
            </w:sdt>
            <w:r w:rsidR="214BD266" w:rsidRPr="35AFCDCE">
              <w:rPr>
                <w:rFonts w:cs="Calibri"/>
              </w:rPr>
              <w:t xml:space="preserve"> – No funding received –</w:t>
            </w:r>
            <w:r w:rsidR="214BD266" w:rsidRPr="35AFCDCE">
              <w:rPr>
                <w:rFonts w:cs="Calibri"/>
                <w:color w:val="EE0000"/>
              </w:rPr>
              <w:t>proceed to Section 2.</w:t>
            </w:r>
            <w:r w:rsidR="51649B5F" w:rsidRPr="35AFCDCE">
              <w:rPr>
                <w:rFonts w:cs="Calibri"/>
                <w:color w:val="EE0000"/>
              </w:rPr>
              <w:t>4</w:t>
            </w:r>
          </w:p>
          <w:p w14:paraId="12D9615F" w14:textId="67E67AE3" w:rsidR="00ED1311" w:rsidRDefault="008C71E2" w:rsidP="004F15F9">
            <w:pPr>
              <w:pStyle w:val="Question"/>
              <w:numPr>
                <w:ilvl w:val="0"/>
                <w:numId w:val="30"/>
              </w:numPr>
            </w:pPr>
            <w:r>
              <w:t>Source</w:t>
            </w:r>
          </w:p>
          <w:p w14:paraId="3996C2E4" w14:textId="26B1101A" w:rsidR="005A6499" w:rsidRPr="005A6499" w:rsidRDefault="005A6499" w:rsidP="005A6499">
            <w:r w:rsidRPr="00D11416">
              <w:rPr>
                <w:rFonts w:eastAsia="SimSun"/>
                <w:bCs/>
                <w:szCs w:val="22"/>
              </w:rPr>
              <w:t>Insert Text here</w:t>
            </w:r>
            <w:r w:rsidR="00860DB7">
              <w:rPr>
                <w:rFonts w:eastAsia="SimSun"/>
                <w:bCs/>
                <w:szCs w:val="22"/>
              </w:rPr>
              <w:t xml:space="preserve"> (Add PRIME project proposal </w:t>
            </w:r>
            <w:r w:rsidR="00EA7F26">
              <w:rPr>
                <w:rFonts w:eastAsia="SimSun"/>
                <w:bCs/>
                <w:szCs w:val="22"/>
              </w:rPr>
              <w:t>title</w:t>
            </w:r>
            <w:r w:rsidR="00860DB7">
              <w:rPr>
                <w:rFonts w:eastAsia="SimSun"/>
                <w:bCs/>
                <w:szCs w:val="22"/>
              </w:rPr>
              <w:t xml:space="preserve"> if applicable to link Ethics to correct </w:t>
            </w:r>
            <w:r w:rsidR="00EA7F26">
              <w:rPr>
                <w:rFonts w:eastAsia="SimSun"/>
                <w:bCs/>
                <w:szCs w:val="22"/>
              </w:rPr>
              <w:t>grant).</w:t>
            </w:r>
          </w:p>
          <w:p w14:paraId="374FE430" w14:textId="100540B7" w:rsidR="008C71E2" w:rsidRDefault="008C71E2" w:rsidP="004F15F9">
            <w:pPr>
              <w:pStyle w:val="Question"/>
              <w:numPr>
                <w:ilvl w:val="0"/>
                <w:numId w:val="30"/>
              </w:numPr>
            </w:pPr>
            <w:r>
              <w:t>Amount Specific to this project</w:t>
            </w:r>
          </w:p>
          <w:p w14:paraId="479219DD" w14:textId="0EF1CF65" w:rsidR="005A6499" w:rsidRPr="005A6499" w:rsidRDefault="005A6499" w:rsidP="005A6499">
            <w:r w:rsidRPr="00D11416">
              <w:rPr>
                <w:rFonts w:eastAsia="SimSun"/>
                <w:bCs/>
                <w:szCs w:val="22"/>
              </w:rPr>
              <w:t>Insert Text here</w:t>
            </w:r>
          </w:p>
        </w:tc>
      </w:tr>
      <w:tr w:rsidR="00ED1311" w14:paraId="67319060" w14:textId="77777777" w:rsidTr="35AFCDCE">
        <w:tc>
          <w:tcPr>
            <w:tcW w:w="9016" w:type="dxa"/>
          </w:tcPr>
          <w:p w14:paraId="35D469D1" w14:textId="77777777" w:rsidR="0092089D" w:rsidRPr="00AA37AD" w:rsidRDefault="0092089D" w:rsidP="0092089D">
            <w:pPr>
              <w:pStyle w:val="Heading3"/>
              <w:spacing w:before="0" w:after="0" w:line="288" w:lineRule="auto"/>
              <w:jc w:val="both"/>
              <w:rPr>
                <w:rFonts w:cs="Calibri"/>
              </w:rPr>
            </w:pPr>
            <w:r w:rsidRPr="00AA37AD">
              <w:rPr>
                <w:rFonts w:eastAsia="SimSun" w:cs="Calibri"/>
              </w:rPr>
              <w:t>Will the research proceed without funding?</w:t>
            </w:r>
            <w:r w:rsidRPr="00AA37AD">
              <w:rPr>
                <w:rFonts w:cs="Calibri"/>
              </w:rPr>
              <w:t xml:space="preserve"> </w:t>
            </w:r>
          </w:p>
          <w:p w14:paraId="30EC5004" w14:textId="77777777" w:rsidR="0092089D" w:rsidRDefault="007E1921" w:rsidP="0092089D">
            <w:pPr>
              <w:ind w:firstLine="720"/>
            </w:pPr>
            <w:sdt>
              <w:sdtPr>
                <w:rPr>
                  <w:rFonts w:eastAsia="MS Gothic"/>
                </w:rPr>
                <w:id w:val="1276059361"/>
                <w14:checkbox>
                  <w14:checked w14:val="0"/>
                  <w14:checkedState w14:val="2612" w14:font="MS Gothic"/>
                  <w14:uncheckedState w14:val="2610" w14:font="MS Gothic"/>
                </w14:checkbox>
              </w:sdtPr>
              <w:sdtEndPr/>
              <w:sdtContent>
                <w:r w:rsidR="0092089D" w:rsidRPr="00AA37AD">
                  <w:rPr>
                    <w:rFonts w:ascii="Segoe UI Symbol" w:eastAsia="MS Gothic" w:hAnsi="Segoe UI Symbol" w:cs="Segoe UI Symbol"/>
                  </w:rPr>
                  <w:t>☐</w:t>
                </w:r>
              </w:sdtContent>
            </w:sdt>
            <w:r w:rsidR="0092089D" w:rsidRPr="00AA37AD">
              <w:t xml:space="preserve">  Yes   </w:t>
            </w:r>
            <w:sdt>
              <w:sdtPr>
                <w:id w:val="-111977421"/>
                <w14:checkbox>
                  <w14:checked w14:val="0"/>
                  <w14:checkedState w14:val="2612" w14:font="MS Gothic"/>
                  <w14:uncheckedState w14:val="2610" w14:font="MS Gothic"/>
                </w14:checkbox>
              </w:sdtPr>
              <w:sdtEndPr/>
              <w:sdtContent>
                <w:r w:rsidR="0092089D" w:rsidRPr="00AA37AD">
                  <w:rPr>
                    <w:rFonts w:ascii="Segoe UI Symbol" w:hAnsi="Segoe UI Symbol" w:cs="Segoe UI Symbol"/>
                  </w:rPr>
                  <w:t>☐</w:t>
                </w:r>
              </w:sdtContent>
            </w:sdt>
            <w:r w:rsidR="0092089D" w:rsidRPr="00AA37AD">
              <w:t xml:space="preserve">  No</w:t>
            </w:r>
          </w:p>
          <w:p w14:paraId="0340C77C" w14:textId="77777777" w:rsidR="00ED1311" w:rsidRDefault="00ED1311" w:rsidP="000C7389"/>
        </w:tc>
      </w:tr>
      <w:tr w:rsidR="00ED1311" w14:paraId="0D1806AF" w14:textId="77777777" w:rsidTr="35AFCDCE">
        <w:tc>
          <w:tcPr>
            <w:tcW w:w="9016" w:type="dxa"/>
          </w:tcPr>
          <w:p w14:paraId="76F55727" w14:textId="77777777" w:rsidR="0092089D" w:rsidRDefault="0092089D" w:rsidP="0092089D">
            <w:pPr>
              <w:pStyle w:val="Heading3"/>
              <w:spacing w:before="0" w:after="0" w:line="288" w:lineRule="auto"/>
              <w:jc w:val="both"/>
              <w:rPr>
                <w:rFonts w:cs="Calibri"/>
              </w:rPr>
            </w:pPr>
            <w:r w:rsidRPr="00AA37AD">
              <w:rPr>
                <w:rFonts w:cs="Calibri"/>
              </w:rPr>
              <w:t xml:space="preserve">Please describe the implications for the project if funding is not obtained. </w:t>
            </w:r>
          </w:p>
          <w:p w14:paraId="6EAB2101" w14:textId="77777777" w:rsidR="00ED1311" w:rsidRDefault="0092089D" w:rsidP="000C7389">
            <w:pPr>
              <w:rPr>
                <w:rFonts w:eastAsia="SimSun"/>
                <w:bCs/>
                <w:szCs w:val="22"/>
              </w:rPr>
            </w:pPr>
            <w:r w:rsidRPr="00D11416">
              <w:rPr>
                <w:rFonts w:eastAsia="SimSun"/>
                <w:bCs/>
                <w:szCs w:val="22"/>
              </w:rPr>
              <w:t>Insert Text here</w:t>
            </w:r>
          </w:p>
          <w:p w14:paraId="737C92C8" w14:textId="425BEFDC" w:rsidR="00803F6E" w:rsidRDefault="00803F6E" w:rsidP="000C7389"/>
        </w:tc>
      </w:tr>
      <w:tr w:rsidR="00ED1311" w14:paraId="3DFC0FC6" w14:textId="77777777" w:rsidTr="35AFCDCE">
        <w:tc>
          <w:tcPr>
            <w:tcW w:w="9016" w:type="dxa"/>
          </w:tcPr>
          <w:p w14:paraId="6F636CDC" w14:textId="77777777" w:rsidR="004F15F9" w:rsidRPr="00AA37AD" w:rsidRDefault="004F15F9" w:rsidP="004F15F9">
            <w:pPr>
              <w:pStyle w:val="Heading3"/>
              <w:spacing w:before="0" w:after="0" w:line="288" w:lineRule="auto"/>
              <w:jc w:val="both"/>
              <w:rPr>
                <w:rFonts w:cs="Calibri"/>
                <w:szCs w:val="22"/>
              </w:rPr>
            </w:pPr>
            <w:r w:rsidRPr="00AA37AD">
              <w:rPr>
                <w:rFonts w:cs="Calibri"/>
                <w:szCs w:val="22"/>
              </w:rPr>
              <w:t xml:space="preserve">If the project is internationally funded, have you completed the LTU </w:t>
            </w:r>
            <w:hyperlink r:id="rId12" w:history="1">
              <w:r w:rsidRPr="00AA37AD">
                <w:rPr>
                  <w:rStyle w:val="Hyperlink"/>
                  <w:rFonts w:cs="Calibri"/>
                  <w:szCs w:val="22"/>
                </w:rPr>
                <w:t>Foreign Engagement Risk Assessment Tool</w:t>
              </w:r>
            </w:hyperlink>
            <w:r w:rsidRPr="00AA37AD">
              <w:rPr>
                <w:rFonts w:cs="Calibri"/>
                <w:szCs w:val="22"/>
              </w:rPr>
              <w:t xml:space="preserve"> and acted accordingly based on the results?</w:t>
            </w:r>
          </w:p>
          <w:p w14:paraId="6DC51D25" w14:textId="4F069F1C" w:rsidR="00ED1311" w:rsidRDefault="007E1921" w:rsidP="004F15F9">
            <w:pPr>
              <w:ind w:left="641"/>
            </w:pPr>
            <w:sdt>
              <w:sdtPr>
                <w:rPr>
                  <w:rFonts w:eastAsia="MS Gothic"/>
                </w:rPr>
                <w:id w:val="1117635985"/>
                <w14:checkbox>
                  <w14:checked w14:val="0"/>
                  <w14:checkedState w14:val="2612" w14:font="MS Gothic"/>
                  <w14:uncheckedState w14:val="2610" w14:font="MS Gothic"/>
                </w14:checkbox>
              </w:sdtPr>
              <w:sdtEndPr/>
              <w:sdtContent>
                <w:r w:rsidR="004F15F9" w:rsidRPr="004F15F9">
                  <w:rPr>
                    <w:rFonts w:ascii="MS Gothic" w:eastAsia="MS Gothic" w:hAnsi="MS Gothic" w:hint="eastAsia"/>
                  </w:rPr>
                  <w:t>☐</w:t>
                </w:r>
              </w:sdtContent>
            </w:sdt>
            <w:r w:rsidR="004F15F9" w:rsidRPr="00AA37AD">
              <w:t xml:space="preserve">  Yes   </w:t>
            </w:r>
            <w:sdt>
              <w:sdtPr>
                <w:id w:val="-1494952835"/>
                <w14:checkbox>
                  <w14:checked w14:val="0"/>
                  <w14:checkedState w14:val="2612" w14:font="MS Gothic"/>
                  <w14:uncheckedState w14:val="2610" w14:font="MS Gothic"/>
                </w14:checkbox>
              </w:sdtPr>
              <w:sdtEndPr/>
              <w:sdtContent>
                <w:r w:rsidR="004F15F9" w:rsidRPr="00AA37AD">
                  <w:rPr>
                    <w:rFonts w:ascii="Segoe UI Symbol" w:hAnsi="Segoe UI Symbol" w:cs="Segoe UI Symbol"/>
                  </w:rPr>
                  <w:t>☐</w:t>
                </w:r>
              </w:sdtContent>
            </w:sdt>
            <w:r w:rsidR="004F15F9" w:rsidRPr="00AA37AD">
              <w:t xml:space="preserve">  No</w:t>
            </w:r>
          </w:p>
        </w:tc>
      </w:tr>
    </w:tbl>
    <w:p w14:paraId="6A2799E0" w14:textId="77777777" w:rsidR="00ED1311" w:rsidRPr="00AA37AD" w:rsidRDefault="00ED1311" w:rsidP="000C7389">
      <w:pPr>
        <w:ind w:firstLine="576"/>
      </w:pPr>
    </w:p>
    <w:p w14:paraId="3F292F85" w14:textId="297A9966" w:rsidR="00B63934" w:rsidRPr="00AA37AD" w:rsidRDefault="00B63934" w:rsidP="00880765">
      <w:pPr>
        <w:pStyle w:val="Heading2"/>
        <w:spacing w:before="0" w:after="0" w:line="288" w:lineRule="auto"/>
        <w:jc w:val="both"/>
        <w:rPr>
          <w:rFonts w:cs="Calibri"/>
        </w:rPr>
      </w:pPr>
      <w:r w:rsidRPr="00AA37AD">
        <w:rPr>
          <w:rFonts w:cs="Calibri"/>
        </w:rPr>
        <w:t>Pr</w:t>
      </w:r>
      <w:r w:rsidR="00B64917" w:rsidRPr="00AA37AD">
        <w:rPr>
          <w:rFonts w:cs="Calibri"/>
        </w:rPr>
        <w:t>oject location</w:t>
      </w:r>
      <w:r w:rsidR="00F96FF1">
        <w:rPr>
          <w:rFonts w:cs="Calibri"/>
        </w:rPr>
        <w:t xml:space="preserve"> and timeframes</w:t>
      </w:r>
    </w:p>
    <w:tbl>
      <w:tblPr>
        <w:tblStyle w:val="TableGrid"/>
        <w:tblW w:w="0" w:type="auto"/>
        <w:tblLook w:val="04A0" w:firstRow="1" w:lastRow="0" w:firstColumn="1" w:lastColumn="0" w:noHBand="0" w:noVBand="1"/>
      </w:tblPr>
      <w:tblGrid>
        <w:gridCol w:w="9016"/>
      </w:tblGrid>
      <w:tr w:rsidR="00F96FF1" w14:paraId="5E9D5FFA" w14:textId="77777777" w:rsidTr="00F96FF1">
        <w:tc>
          <w:tcPr>
            <w:tcW w:w="9016" w:type="dxa"/>
          </w:tcPr>
          <w:p w14:paraId="2A635CBE" w14:textId="77777777" w:rsidR="00F96FF1" w:rsidRPr="00AA37AD" w:rsidRDefault="00F96FF1" w:rsidP="00F96FF1">
            <w:pPr>
              <w:pStyle w:val="Heading3"/>
              <w:spacing w:before="0" w:after="0" w:line="288" w:lineRule="auto"/>
              <w:jc w:val="both"/>
              <w:rPr>
                <w:rFonts w:cs="Calibri"/>
              </w:rPr>
            </w:pPr>
            <w:r w:rsidRPr="00AA37AD">
              <w:rPr>
                <w:rFonts w:cs="Calibri"/>
              </w:rPr>
              <w:t>Where will the project be conducted (select all that apply)</w:t>
            </w:r>
          </w:p>
          <w:p w14:paraId="4AAB641E" w14:textId="0A59ED18" w:rsidR="004467A7" w:rsidRDefault="007E1921" w:rsidP="00D03B34">
            <w:pPr>
              <w:spacing w:after="120" w:line="360" w:lineRule="auto"/>
              <w:ind w:left="576"/>
              <w:rPr>
                <w:rFonts w:cs="Calibri"/>
                <w:szCs w:val="22"/>
              </w:rPr>
            </w:pPr>
            <w:sdt>
              <w:sdtPr>
                <w:rPr>
                  <w:rFonts w:eastAsia="MS Gothic" w:cs="Calibri"/>
                  <w:b/>
                  <w:bCs/>
                  <w:szCs w:val="22"/>
                </w:rPr>
                <w:id w:val="1646622957"/>
                <w14:checkbox>
                  <w14:checked w14:val="0"/>
                  <w14:checkedState w14:val="2612" w14:font="MS Gothic"/>
                  <w14:uncheckedState w14:val="2610" w14:font="MS Gothic"/>
                </w14:checkbox>
              </w:sdtPr>
              <w:sdtEndPr/>
              <w:sdtContent>
                <w:r w:rsidR="00D03B34">
                  <w:rPr>
                    <w:rFonts w:ascii="MS Gothic" w:eastAsia="MS Gothic" w:hAnsi="MS Gothic" w:cs="Calibri" w:hint="eastAsia"/>
                    <w:b/>
                    <w:bCs/>
                    <w:szCs w:val="22"/>
                  </w:rPr>
                  <w:t>☐</w:t>
                </w:r>
              </w:sdtContent>
            </w:sdt>
            <w:r w:rsidR="00F96FF1" w:rsidRPr="00AA37AD">
              <w:rPr>
                <w:rFonts w:cs="Calibri"/>
                <w:b/>
                <w:bCs/>
                <w:szCs w:val="22"/>
              </w:rPr>
              <w:t xml:space="preserve"> </w:t>
            </w:r>
            <w:r w:rsidR="00F96FF1" w:rsidRPr="00AA37AD">
              <w:rPr>
                <w:rFonts w:cs="Calibri"/>
                <w:szCs w:val="22"/>
              </w:rPr>
              <w:t>Victoria</w:t>
            </w:r>
            <w:r w:rsidR="00F96FF1" w:rsidRPr="00AA37AD">
              <w:rPr>
                <w:rFonts w:cs="Calibri"/>
                <w:szCs w:val="22"/>
              </w:rPr>
              <w:br/>
            </w:r>
            <w:sdt>
              <w:sdtPr>
                <w:rPr>
                  <w:rFonts w:eastAsia="MS Gothic" w:cs="Calibri"/>
                  <w:b/>
                  <w:bCs/>
                  <w:szCs w:val="22"/>
                </w:rPr>
                <w:id w:val="-2029863454"/>
                <w14:checkbox>
                  <w14:checked w14:val="0"/>
                  <w14:checkedState w14:val="2612" w14:font="MS Gothic"/>
                  <w14:uncheckedState w14:val="2610" w14:font="MS Gothic"/>
                </w14:checkbox>
              </w:sdtPr>
              <w:sdtEndPr/>
              <w:sdtContent>
                <w:r w:rsidR="00F96FF1" w:rsidRPr="00AA37AD">
                  <w:rPr>
                    <w:rFonts w:ascii="Segoe UI Symbol" w:eastAsia="MS Gothic" w:hAnsi="Segoe UI Symbol" w:cs="Segoe UI Symbol"/>
                    <w:b/>
                    <w:bCs/>
                    <w:szCs w:val="22"/>
                  </w:rPr>
                  <w:t>☐</w:t>
                </w:r>
              </w:sdtContent>
            </w:sdt>
            <w:r w:rsidR="00F96FF1" w:rsidRPr="00AA37AD">
              <w:rPr>
                <w:rFonts w:cs="Calibri"/>
                <w:szCs w:val="22"/>
              </w:rPr>
              <w:t xml:space="preserve"> Online (no specific location)</w:t>
            </w:r>
            <w:r w:rsidR="00F96FF1" w:rsidRPr="00AA37AD">
              <w:rPr>
                <w:rFonts w:cs="Calibri"/>
                <w:szCs w:val="22"/>
              </w:rPr>
              <w:br/>
            </w:r>
            <w:sdt>
              <w:sdtPr>
                <w:rPr>
                  <w:rFonts w:eastAsia="MS Gothic" w:cs="Calibri"/>
                  <w:b/>
                  <w:bCs/>
                  <w:szCs w:val="22"/>
                </w:rPr>
                <w:id w:val="-182213036"/>
                <w14:checkbox>
                  <w14:checked w14:val="0"/>
                  <w14:checkedState w14:val="2612" w14:font="MS Gothic"/>
                  <w14:uncheckedState w14:val="2610" w14:font="MS Gothic"/>
                </w14:checkbox>
              </w:sdtPr>
              <w:sdtEndPr/>
              <w:sdtContent>
                <w:r w:rsidR="00F96FF1" w:rsidRPr="00AA37AD">
                  <w:rPr>
                    <w:rFonts w:ascii="Segoe UI Symbol" w:eastAsia="MS Gothic" w:hAnsi="Segoe UI Symbol" w:cs="Segoe UI Symbol"/>
                    <w:b/>
                    <w:bCs/>
                    <w:szCs w:val="22"/>
                  </w:rPr>
                  <w:t>☐</w:t>
                </w:r>
              </w:sdtContent>
            </w:sdt>
            <w:r w:rsidR="00F96FF1" w:rsidRPr="00AA37AD">
              <w:rPr>
                <w:rFonts w:cs="Calibri"/>
                <w:szCs w:val="22"/>
              </w:rPr>
              <w:t xml:space="preserve"> Other Australian States / Territorie</w:t>
            </w:r>
            <w:r w:rsidR="004467A7">
              <w:rPr>
                <w:rFonts w:cs="Calibri"/>
                <w:szCs w:val="22"/>
              </w:rPr>
              <w:t>s</w:t>
            </w:r>
          </w:p>
          <w:p w14:paraId="3983B8C4" w14:textId="3539D02A" w:rsidR="004467A7" w:rsidRPr="004467A7" w:rsidRDefault="007E1921" w:rsidP="00D03B34">
            <w:pPr>
              <w:spacing w:line="360" w:lineRule="auto"/>
              <w:ind w:left="576"/>
            </w:pPr>
            <w:sdt>
              <w:sdtPr>
                <w:rPr>
                  <w:rFonts w:eastAsia="MS Gothic" w:cs="Calibri"/>
                  <w:b/>
                  <w:bCs/>
                  <w:szCs w:val="22"/>
                </w:rPr>
                <w:id w:val="-98486577"/>
                <w14:checkbox>
                  <w14:checked w14:val="0"/>
                  <w14:checkedState w14:val="2612" w14:font="MS Gothic"/>
                  <w14:uncheckedState w14:val="2610" w14:font="MS Gothic"/>
                </w14:checkbox>
              </w:sdtPr>
              <w:sdtEndPr/>
              <w:sdtContent>
                <w:r w:rsidR="00045FDC">
                  <w:rPr>
                    <w:rFonts w:ascii="MS Gothic" w:eastAsia="MS Gothic" w:hAnsi="MS Gothic" w:cs="Calibri" w:hint="eastAsia"/>
                    <w:b/>
                    <w:bCs/>
                    <w:szCs w:val="22"/>
                  </w:rPr>
                  <w:t>☐</w:t>
                </w:r>
              </w:sdtContent>
            </w:sdt>
            <w:r w:rsidR="007119C9">
              <w:t xml:space="preserve"> </w:t>
            </w:r>
            <w:r w:rsidR="004467A7">
              <w:t xml:space="preserve">Other </w:t>
            </w:r>
            <w:r w:rsidR="00D03B34" w:rsidRPr="006B5963">
              <w:rPr>
                <w:i/>
                <w:iCs/>
                <w:color w:val="C00000"/>
              </w:rPr>
              <w:t>(Please provide details below</w:t>
            </w:r>
            <w:r w:rsidR="00D03B34" w:rsidRPr="00F5622A">
              <w:rPr>
                <w:i/>
                <w:iCs/>
                <w:color w:val="BF4E14" w:themeColor="accent2" w:themeShade="BF"/>
              </w:rPr>
              <w:t>)</w:t>
            </w:r>
          </w:p>
          <w:p w14:paraId="5BAEDE92" w14:textId="074DA9DC" w:rsidR="00F96FF1" w:rsidRDefault="00045FDC" w:rsidP="00F96FF1">
            <w:r w:rsidRPr="00D11416">
              <w:rPr>
                <w:rFonts w:eastAsia="SimSun"/>
                <w:bCs/>
                <w:szCs w:val="22"/>
              </w:rPr>
              <w:t>Insert Text here</w:t>
            </w:r>
          </w:p>
        </w:tc>
      </w:tr>
      <w:tr w:rsidR="00F96FF1" w14:paraId="517DC3D8" w14:textId="77777777" w:rsidTr="00F96FF1">
        <w:tc>
          <w:tcPr>
            <w:tcW w:w="9016" w:type="dxa"/>
          </w:tcPr>
          <w:p w14:paraId="70777D43" w14:textId="54AD0FA6" w:rsidR="00F96FF1" w:rsidRDefault="00E14BC0" w:rsidP="00E14BC0">
            <w:pPr>
              <w:pStyle w:val="Heading3"/>
            </w:pPr>
            <w:r w:rsidRPr="00AA37AD">
              <w:t xml:space="preserve">Anticipated </w:t>
            </w:r>
            <w:r w:rsidR="005653E3">
              <w:t xml:space="preserve">data collection </w:t>
            </w:r>
            <w:r w:rsidRPr="00AA37AD">
              <w:t>Start Date:</w:t>
            </w:r>
            <w:r w:rsidR="00632102">
              <w:t xml:space="preserve"> (</w:t>
            </w:r>
            <w:r w:rsidR="00B822F8">
              <w:t xml:space="preserve">Data collection cannot commence prior </w:t>
            </w:r>
            <w:r w:rsidR="005E5E46">
              <w:t>to Ethics approval).</w:t>
            </w:r>
          </w:p>
          <w:p w14:paraId="5677EAF6" w14:textId="330D623C" w:rsidR="00045FDC" w:rsidRPr="00045FDC" w:rsidRDefault="00045FDC" w:rsidP="00045FDC">
            <w:r w:rsidRPr="00D11416">
              <w:rPr>
                <w:rFonts w:eastAsia="SimSun"/>
                <w:bCs/>
                <w:szCs w:val="22"/>
              </w:rPr>
              <w:t>Insert Text here</w:t>
            </w:r>
          </w:p>
        </w:tc>
      </w:tr>
      <w:tr w:rsidR="00F96FF1" w14:paraId="05E0D4F7" w14:textId="77777777" w:rsidTr="00F96FF1">
        <w:tc>
          <w:tcPr>
            <w:tcW w:w="9016" w:type="dxa"/>
          </w:tcPr>
          <w:p w14:paraId="1BA6EA21" w14:textId="510755D9" w:rsidR="00F96FF1" w:rsidRDefault="00E14BC0" w:rsidP="00E14BC0">
            <w:pPr>
              <w:pStyle w:val="Heading3"/>
            </w:pPr>
            <w:r w:rsidRPr="00AA37AD">
              <w:t>Expected Project Duration</w:t>
            </w:r>
          </w:p>
          <w:p w14:paraId="60CF258F" w14:textId="3420982D" w:rsidR="00F96FF1" w:rsidRDefault="00B95EE3" w:rsidP="0075290F">
            <w:r w:rsidRPr="00D11416">
              <w:rPr>
                <w:rFonts w:eastAsia="SimSun"/>
                <w:bCs/>
                <w:szCs w:val="22"/>
              </w:rPr>
              <w:t>Insert Text here</w:t>
            </w:r>
          </w:p>
        </w:tc>
      </w:tr>
    </w:tbl>
    <w:p w14:paraId="43A6E30B" w14:textId="0A32792D" w:rsidR="003B2237" w:rsidRDefault="003B2237" w:rsidP="003B2237"/>
    <w:p w14:paraId="393226E9" w14:textId="782B1BC1" w:rsidR="00E1389A" w:rsidRPr="00D24EB4" w:rsidRDefault="00C9159B" w:rsidP="00D24EB4">
      <w:pPr>
        <w:pStyle w:val="Heading1"/>
        <w:spacing w:before="120" w:after="0" w:line="360" w:lineRule="auto"/>
        <w:jc w:val="both"/>
        <w:rPr>
          <w:rFonts w:ascii="Calibri" w:eastAsia="SimSun" w:hAnsi="Calibri" w:cs="Calibri"/>
          <w:sz w:val="28"/>
          <w:szCs w:val="32"/>
        </w:rPr>
      </w:pPr>
      <w:r w:rsidRPr="00AA37AD">
        <w:rPr>
          <w:rFonts w:ascii="Calibri" w:eastAsia="SimSun" w:hAnsi="Calibri" w:cs="Calibri"/>
          <w:sz w:val="28"/>
          <w:szCs w:val="32"/>
        </w:rPr>
        <w:lastRenderedPageBreak/>
        <w:t>P</w:t>
      </w:r>
      <w:r w:rsidR="00543B73" w:rsidRPr="00AA37AD">
        <w:rPr>
          <w:rFonts w:ascii="Calibri" w:eastAsia="SimSun" w:hAnsi="Calibri" w:cs="Calibri"/>
          <w:sz w:val="28"/>
          <w:szCs w:val="32"/>
        </w:rPr>
        <w:t>rior review</w:t>
      </w:r>
      <w:r w:rsidRPr="00AA37AD">
        <w:rPr>
          <w:rFonts w:ascii="Calibri" w:eastAsia="SimSun" w:hAnsi="Calibri" w:cs="Calibri"/>
          <w:sz w:val="28"/>
          <w:szCs w:val="32"/>
        </w:rPr>
        <w:t xml:space="preserve"> </w:t>
      </w:r>
    </w:p>
    <w:tbl>
      <w:tblPr>
        <w:tblStyle w:val="TableGrid"/>
        <w:tblW w:w="0" w:type="auto"/>
        <w:tblLook w:val="04A0" w:firstRow="1" w:lastRow="0" w:firstColumn="1" w:lastColumn="0" w:noHBand="0" w:noVBand="1"/>
      </w:tblPr>
      <w:tblGrid>
        <w:gridCol w:w="9016"/>
      </w:tblGrid>
      <w:tr w:rsidR="00F2079E" w14:paraId="61E82FC9" w14:textId="77777777" w:rsidTr="00F2079E">
        <w:tc>
          <w:tcPr>
            <w:tcW w:w="9016" w:type="dxa"/>
          </w:tcPr>
          <w:p w14:paraId="6F852524" w14:textId="77777777" w:rsidR="00F2079E" w:rsidRPr="00AA37AD" w:rsidRDefault="00F2079E" w:rsidP="00F2079E">
            <w:pPr>
              <w:pStyle w:val="Heading3"/>
              <w:spacing w:before="0" w:after="0" w:line="360" w:lineRule="auto"/>
              <w:jc w:val="both"/>
              <w:rPr>
                <w:rFonts w:cs="Calibri"/>
              </w:rPr>
            </w:pPr>
            <w:r w:rsidRPr="00AA37AD">
              <w:rPr>
                <w:rFonts w:cs="Calibri"/>
              </w:rPr>
              <w:t xml:space="preserve">Has the scientific or academic merit of the project been evaluated? </w:t>
            </w:r>
          </w:p>
          <w:p w14:paraId="61EED8AD" w14:textId="6E57022B" w:rsidR="00F2079E" w:rsidRPr="00AA37AD" w:rsidRDefault="007E1921" w:rsidP="00F2079E">
            <w:pPr>
              <w:pStyle w:val="ListParagraph"/>
              <w:adjustRightInd w:val="0"/>
              <w:snapToGrid w:val="0"/>
              <w:spacing w:line="288" w:lineRule="auto"/>
              <w:ind w:left="0" w:right="-477" w:firstLine="720"/>
              <w:jc w:val="both"/>
              <w:rPr>
                <w:rFonts w:cs="Calibri"/>
                <w:szCs w:val="22"/>
              </w:rPr>
            </w:pPr>
            <w:sdt>
              <w:sdtPr>
                <w:rPr>
                  <w:rFonts w:eastAsia="MS Gothic"/>
                </w:rPr>
                <w:id w:val="-1124458800"/>
                <w14:checkbox>
                  <w14:checked w14:val="0"/>
                  <w14:checkedState w14:val="2612" w14:font="MS Gothic"/>
                  <w14:uncheckedState w14:val="2610" w14:font="MS Gothic"/>
                </w14:checkbox>
              </w:sdtPr>
              <w:sdtEndPr/>
              <w:sdtContent>
                <w:r w:rsidR="00F2079E">
                  <w:rPr>
                    <w:rFonts w:ascii="MS Gothic" w:eastAsia="MS Gothic" w:hAnsi="MS Gothic" w:hint="eastAsia"/>
                  </w:rPr>
                  <w:t>☐</w:t>
                </w:r>
              </w:sdtContent>
            </w:sdt>
            <w:r w:rsidR="00F2079E" w:rsidRPr="00AA37AD">
              <w:t xml:space="preserve">  Yes   </w:t>
            </w:r>
            <w:sdt>
              <w:sdtPr>
                <w:id w:val="1467929554"/>
                <w14:checkbox>
                  <w14:checked w14:val="0"/>
                  <w14:checkedState w14:val="2612" w14:font="MS Gothic"/>
                  <w14:uncheckedState w14:val="2610" w14:font="MS Gothic"/>
                </w14:checkbox>
              </w:sdtPr>
              <w:sdtEndPr/>
              <w:sdtContent>
                <w:r w:rsidR="00F2079E" w:rsidRPr="00AA37AD">
                  <w:rPr>
                    <w:rFonts w:ascii="Segoe UI Symbol" w:hAnsi="Segoe UI Symbol" w:cs="Segoe UI Symbol"/>
                  </w:rPr>
                  <w:t>☐</w:t>
                </w:r>
              </w:sdtContent>
            </w:sdt>
            <w:r w:rsidR="00F2079E" w:rsidRPr="00AA37AD">
              <w:t xml:space="preserve">  No</w:t>
            </w:r>
            <w:r w:rsidR="00BA71A6" w:rsidRPr="00EC3A66">
              <w:rPr>
                <w:rFonts w:cs="Calibri"/>
                <w:bCs/>
                <w:i/>
                <w:iCs/>
                <w:color w:val="C00000"/>
                <w:szCs w:val="22"/>
              </w:rPr>
              <w:t xml:space="preserve">(If no, please proceed to Section </w:t>
            </w:r>
            <w:r w:rsidR="00BA71A6">
              <w:rPr>
                <w:rFonts w:cs="Calibri"/>
                <w:bCs/>
                <w:i/>
                <w:iCs/>
                <w:color w:val="C00000"/>
                <w:szCs w:val="22"/>
              </w:rPr>
              <w:t>4</w:t>
            </w:r>
            <w:r w:rsidR="00BA71A6" w:rsidRPr="00EC3A66">
              <w:rPr>
                <w:rFonts w:cs="Calibri"/>
                <w:bCs/>
                <w:i/>
                <w:iCs/>
                <w:color w:val="C00000"/>
                <w:szCs w:val="22"/>
              </w:rPr>
              <w:t>)</w:t>
            </w:r>
          </w:p>
          <w:p w14:paraId="4E67099A" w14:textId="22FB55C4" w:rsidR="00F2079E" w:rsidRDefault="00F2079E" w:rsidP="00F2079E">
            <w:pPr>
              <w:pStyle w:val="ListParagraph"/>
              <w:adjustRightInd w:val="0"/>
              <w:snapToGrid w:val="0"/>
              <w:spacing w:after="120" w:line="240" w:lineRule="auto"/>
              <w:ind w:left="0" w:right="-477"/>
              <w:jc w:val="both"/>
              <w:rPr>
                <w:rFonts w:eastAsia="SimSun" w:cs="Calibri"/>
                <w:szCs w:val="22"/>
              </w:rPr>
            </w:pPr>
            <w:r w:rsidRPr="00AA37AD">
              <w:rPr>
                <w:rFonts w:cs="Calibri"/>
                <w:szCs w:val="22"/>
              </w:rPr>
              <w:t>If yes, please describe:</w:t>
            </w:r>
          </w:p>
        </w:tc>
      </w:tr>
      <w:tr w:rsidR="00F2079E" w14:paraId="38994611" w14:textId="77777777" w:rsidTr="00F2079E">
        <w:tc>
          <w:tcPr>
            <w:tcW w:w="9016" w:type="dxa"/>
          </w:tcPr>
          <w:p w14:paraId="0A82AAF3" w14:textId="77777777" w:rsidR="00D24EB4" w:rsidRPr="00AA37AD" w:rsidRDefault="00D24EB4" w:rsidP="00D24EB4">
            <w:pPr>
              <w:pStyle w:val="Heading3"/>
              <w:spacing w:before="0" w:after="0" w:line="288" w:lineRule="auto"/>
              <w:jc w:val="both"/>
              <w:rPr>
                <w:rFonts w:cs="Calibri"/>
              </w:rPr>
            </w:pPr>
            <w:r w:rsidRPr="00AA37AD">
              <w:rPr>
                <w:rFonts w:cs="Calibri"/>
              </w:rPr>
              <w:t xml:space="preserve">Has this research project undergone prior ethics review? </w:t>
            </w:r>
          </w:p>
          <w:p w14:paraId="51E4E3CC" w14:textId="77777777" w:rsidR="00D24EB4" w:rsidRPr="00AA37AD" w:rsidRDefault="007E1921" w:rsidP="00D24EB4">
            <w:pPr>
              <w:pStyle w:val="ListParagraph"/>
              <w:adjustRightInd w:val="0"/>
              <w:snapToGrid w:val="0"/>
              <w:spacing w:line="288" w:lineRule="auto"/>
              <w:ind w:left="0" w:right="-477" w:firstLine="720"/>
              <w:jc w:val="both"/>
              <w:rPr>
                <w:rFonts w:cs="Calibri"/>
                <w:szCs w:val="22"/>
              </w:rPr>
            </w:pPr>
            <w:sdt>
              <w:sdtPr>
                <w:rPr>
                  <w:rFonts w:eastAsia="MS Gothic"/>
                </w:rPr>
                <w:id w:val="-248666109"/>
                <w14:checkbox>
                  <w14:checked w14:val="0"/>
                  <w14:checkedState w14:val="2612" w14:font="MS Gothic"/>
                  <w14:uncheckedState w14:val="2610" w14:font="MS Gothic"/>
                </w14:checkbox>
              </w:sdtPr>
              <w:sdtEndPr/>
              <w:sdtContent>
                <w:r w:rsidR="00D24EB4" w:rsidRPr="00AA37AD">
                  <w:rPr>
                    <w:rFonts w:ascii="Segoe UI Symbol" w:eastAsia="MS Gothic" w:hAnsi="Segoe UI Symbol" w:cs="Segoe UI Symbol"/>
                  </w:rPr>
                  <w:t>☐</w:t>
                </w:r>
              </w:sdtContent>
            </w:sdt>
            <w:r w:rsidR="00D24EB4" w:rsidRPr="00AA37AD">
              <w:t xml:space="preserve">  Yes   </w:t>
            </w:r>
            <w:sdt>
              <w:sdtPr>
                <w:id w:val="-728757213"/>
                <w14:checkbox>
                  <w14:checked w14:val="0"/>
                  <w14:checkedState w14:val="2612" w14:font="MS Gothic"/>
                  <w14:uncheckedState w14:val="2610" w14:font="MS Gothic"/>
                </w14:checkbox>
              </w:sdtPr>
              <w:sdtEndPr/>
              <w:sdtContent>
                <w:r w:rsidR="00D24EB4" w:rsidRPr="00AA37AD">
                  <w:rPr>
                    <w:rFonts w:ascii="Segoe UI Symbol" w:hAnsi="Segoe UI Symbol" w:cs="Segoe UI Symbol"/>
                  </w:rPr>
                  <w:t>☐</w:t>
                </w:r>
              </w:sdtContent>
            </w:sdt>
            <w:r w:rsidR="00D24EB4" w:rsidRPr="00AA37AD">
              <w:t xml:space="preserve">  No</w:t>
            </w:r>
          </w:p>
          <w:p w14:paraId="237E1FDE" w14:textId="5503F9CD" w:rsidR="00F2079E" w:rsidRDefault="00D24EB4" w:rsidP="00D24EB4">
            <w:pPr>
              <w:pStyle w:val="ListParagraph"/>
              <w:adjustRightInd w:val="0"/>
              <w:snapToGrid w:val="0"/>
              <w:spacing w:after="120" w:line="240" w:lineRule="auto"/>
              <w:ind w:left="0" w:right="-477"/>
              <w:jc w:val="both"/>
              <w:rPr>
                <w:rFonts w:eastAsia="SimSun" w:cs="Calibri"/>
                <w:szCs w:val="22"/>
              </w:rPr>
            </w:pPr>
            <w:r w:rsidRPr="00AA37AD">
              <w:rPr>
                <w:rFonts w:cs="Calibri"/>
                <w:szCs w:val="22"/>
              </w:rPr>
              <w:t>If yes, please describe:</w:t>
            </w:r>
          </w:p>
        </w:tc>
      </w:tr>
      <w:tr w:rsidR="00F2079E" w14:paraId="07D2FD0A" w14:textId="77777777" w:rsidTr="00F2079E">
        <w:tc>
          <w:tcPr>
            <w:tcW w:w="9016" w:type="dxa"/>
          </w:tcPr>
          <w:p w14:paraId="151D1461" w14:textId="77777777" w:rsidR="00D24EB4" w:rsidRPr="00AA37AD" w:rsidRDefault="00D24EB4" w:rsidP="00D24EB4">
            <w:pPr>
              <w:pStyle w:val="Heading3"/>
              <w:spacing w:before="0" w:after="0" w:line="288" w:lineRule="auto"/>
              <w:jc w:val="both"/>
              <w:rPr>
                <w:rFonts w:eastAsia="SimSun" w:cs="Calibri"/>
              </w:rPr>
            </w:pPr>
            <w:r w:rsidRPr="00AA37AD">
              <w:rPr>
                <w:rFonts w:eastAsia="SimSun" w:cs="Calibri"/>
              </w:rPr>
              <w:t xml:space="preserve">Will any further or specialised review of the project be sought?  </w:t>
            </w:r>
          </w:p>
          <w:p w14:paraId="17A39B3E" w14:textId="77777777" w:rsidR="00D24EB4" w:rsidRPr="00AA37AD" w:rsidRDefault="007E1921" w:rsidP="00D24EB4">
            <w:pPr>
              <w:pStyle w:val="ListParagraph"/>
              <w:adjustRightInd w:val="0"/>
              <w:snapToGrid w:val="0"/>
              <w:spacing w:line="288" w:lineRule="auto"/>
              <w:ind w:left="0" w:right="-477" w:firstLine="720"/>
              <w:jc w:val="both"/>
              <w:rPr>
                <w:rFonts w:eastAsia="SimSun" w:cs="Calibri"/>
                <w:szCs w:val="22"/>
              </w:rPr>
            </w:pPr>
            <w:sdt>
              <w:sdtPr>
                <w:rPr>
                  <w:rFonts w:eastAsia="MS Gothic"/>
                </w:rPr>
                <w:id w:val="-1732221482"/>
                <w14:checkbox>
                  <w14:checked w14:val="0"/>
                  <w14:checkedState w14:val="2612" w14:font="MS Gothic"/>
                  <w14:uncheckedState w14:val="2610" w14:font="MS Gothic"/>
                </w14:checkbox>
              </w:sdtPr>
              <w:sdtEndPr/>
              <w:sdtContent>
                <w:r w:rsidR="00D24EB4" w:rsidRPr="00AA37AD">
                  <w:rPr>
                    <w:rFonts w:ascii="Segoe UI Symbol" w:eastAsia="MS Gothic" w:hAnsi="Segoe UI Symbol" w:cs="Segoe UI Symbol"/>
                  </w:rPr>
                  <w:t>☐</w:t>
                </w:r>
              </w:sdtContent>
            </w:sdt>
            <w:r w:rsidR="00D24EB4" w:rsidRPr="00AA37AD">
              <w:t xml:space="preserve">  Yes   </w:t>
            </w:r>
            <w:sdt>
              <w:sdtPr>
                <w:id w:val="712397660"/>
                <w14:checkbox>
                  <w14:checked w14:val="0"/>
                  <w14:checkedState w14:val="2612" w14:font="MS Gothic"/>
                  <w14:uncheckedState w14:val="2610" w14:font="MS Gothic"/>
                </w14:checkbox>
              </w:sdtPr>
              <w:sdtEndPr/>
              <w:sdtContent>
                <w:r w:rsidR="00D24EB4" w:rsidRPr="00AA37AD">
                  <w:rPr>
                    <w:rFonts w:ascii="Segoe UI Symbol" w:hAnsi="Segoe UI Symbol" w:cs="Segoe UI Symbol"/>
                  </w:rPr>
                  <w:t>☐</w:t>
                </w:r>
              </w:sdtContent>
            </w:sdt>
            <w:r w:rsidR="00D24EB4" w:rsidRPr="00AA37AD">
              <w:t xml:space="preserve">  No</w:t>
            </w:r>
          </w:p>
          <w:p w14:paraId="6B21B96A" w14:textId="6C3204DD" w:rsidR="00F2079E" w:rsidRDefault="00D24EB4" w:rsidP="00D24EB4">
            <w:pPr>
              <w:pStyle w:val="ListParagraph"/>
              <w:adjustRightInd w:val="0"/>
              <w:snapToGrid w:val="0"/>
              <w:spacing w:after="120" w:line="240" w:lineRule="auto"/>
              <w:ind w:left="0" w:right="-477"/>
              <w:jc w:val="both"/>
              <w:rPr>
                <w:rFonts w:eastAsia="SimSun" w:cs="Calibri"/>
                <w:szCs w:val="22"/>
              </w:rPr>
            </w:pPr>
            <w:r w:rsidRPr="00AA37AD">
              <w:rPr>
                <w:rFonts w:eastAsia="SimSun" w:cs="Calibri"/>
                <w:szCs w:val="22"/>
              </w:rPr>
              <w:t>If yes, please describe</w:t>
            </w:r>
            <w:r w:rsidR="003138EC">
              <w:rPr>
                <w:rFonts w:eastAsia="SimSun" w:cs="Calibri"/>
                <w:szCs w:val="22"/>
              </w:rPr>
              <w:t>:</w:t>
            </w:r>
          </w:p>
        </w:tc>
      </w:tr>
    </w:tbl>
    <w:p w14:paraId="43B5EA2F" w14:textId="77777777" w:rsidR="00F2079E" w:rsidRPr="008B411D" w:rsidRDefault="00F2079E" w:rsidP="008B411D">
      <w:pPr>
        <w:adjustRightInd w:val="0"/>
        <w:snapToGrid w:val="0"/>
        <w:spacing w:after="120" w:line="240" w:lineRule="auto"/>
        <w:ind w:right="-477"/>
        <w:jc w:val="both"/>
        <w:rPr>
          <w:rFonts w:eastAsia="SimSun" w:cs="Calibri"/>
          <w:szCs w:val="22"/>
        </w:rPr>
      </w:pPr>
    </w:p>
    <w:p w14:paraId="1AA197FF" w14:textId="2828D71E" w:rsidR="00402395" w:rsidRPr="00402395" w:rsidRDefault="00FF1BC5" w:rsidP="00402395">
      <w:pPr>
        <w:pStyle w:val="Heading1"/>
        <w:spacing w:before="0" w:after="0" w:line="288" w:lineRule="auto"/>
        <w:jc w:val="both"/>
        <w:rPr>
          <w:rFonts w:ascii="Calibri" w:hAnsi="Calibri" w:cs="Calibri"/>
        </w:rPr>
      </w:pPr>
      <w:r w:rsidRPr="00AA37AD">
        <w:rPr>
          <w:rFonts w:ascii="Calibri" w:hAnsi="Calibri" w:cs="Calibri"/>
        </w:rPr>
        <w:t>Core information</w:t>
      </w:r>
    </w:p>
    <w:p w14:paraId="04DB16A5" w14:textId="01B728ED" w:rsidR="001111E2" w:rsidRPr="003968B9" w:rsidRDefault="00F51A9A" w:rsidP="003968B9">
      <w:pPr>
        <w:pStyle w:val="Heading2"/>
        <w:spacing w:before="0" w:after="0" w:line="288" w:lineRule="auto"/>
        <w:jc w:val="both"/>
        <w:rPr>
          <w:rFonts w:cs="Calibri"/>
        </w:rPr>
      </w:pPr>
      <w:r w:rsidRPr="00AA37AD">
        <w:rPr>
          <w:rFonts w:cs="Calibri"/>
        </w:rPr>
        <w:t>Project summary</w:t>
      </w:r>
    </w:p>
    <w:tbl>
      <w:tblPr>
        <w:tblStyle w:val="TableGrid"/>
        <w:tblW w:w="9351" w:type="dxa"/>
        <w:tblLook w:val="04A0" w:firstRow="1" w:lastRow="0" w:firstColumn="1" w:lastColumn="0" w:noHBand="0" w:noVBand="1"/>
      </w:tblPr>
      <w:tblGrid>
        <w:gridCol w:w="9351"/>
      </w:tblGrid>
      <w:tr w:rsidR="003968B9" w14:paraId="31757EB7" w14:textId="77777777" w:rsidTr="002A06F7">
        <w:tc>
          <w:tcPr>
            <w:tcW w:w="9351" w:type="dxa"/>
            <w:shd w:val="clear" w:color="auto" w:fill="DAE9F7" w:themeFill="text2" w:themeFillTint="1A"/>
          </w:tcPr>
          <w:p w14:paraId="2456CFFA" w14:textId="7783CB50" w:rsidR="003968B9" w:rsidRDefault="003968B9" w:rsidP="003968B9">
            <w:pPr>
              <w:pStyle w:val="Heading3"/>
              <w:rPr>
                <w:szCs w:val="22"/>
              </w:rPr>
            </w:pPr>
            <w:r w:rsidRPr="00AA37AD">
              <w:t>Provide a brief summary of the research project (plain language, 250 words).</w:t>
            </w:r>
          </w:p>
        </w:tc>
      </w:tr>
      <w:tr w:rsidR="003968B9" w14:paraId="073C64C9" w14:textId="77777777" w:rsidTr="002A06F7">
        <w:tc>
          <w:tcPr>
            <w:tcW w:w="9351" w:type="dxa"/>
          </w:tcPr>
          <w:p w14:paraId="2F6DF882" w14:textId="77777777" w:rsidR="003968B9" w:rsidRDefault="00E108E4" w:rsidP="00E108E4">
            <w:pPr>
              <w:rPr>
                <w:rFonts w:eastAsia="SimSun"/>
              </w:rPr>
            </w:pPr>
            <w:r w:rsidRPr="007A40B9">
              <w:rPr>
                <w:rFonts w:eastAsia="SimSun"/>
              </w:rPr>
              <w:t>Insert text here</w:t>
            </w:r>
          </w:p>
          <w:p w14:paraId="038B049B" w14:textId="5289D55E" w:rsidR="003138EC" w:rsidRDefault="003138EC" w:rsidP="00E108E4"/>
        </w:tc>
      </w:tr>
      <w:tr w:rsidR="00166B20" w14:paraId="3B3B6AC7" w14:textId="77777777" w:rsidTr="002A06F7">
        <w:tc>
          <w:tcPr>
            <w:tcW w:w="9351" w:type="dxa"/>
            <w:shd w:val="clear" w:color="auto" w:fill="DAE9F7" w:themeFill="text2" w:themeFillTint="1A"/>
          </w:tcPr>
          <w:p w14:paraId="5E49407A" w14:textId="17944D9F" w:rsidR="00166B20" w:rsidRPr="00166B20" w:rsidRDefault="00166B20" w:rsidP="00166B20">
            <w:pPr>
              <w:pStyle w:val="Heading3"/>
              <w:spacing w:before="0" w:after="0" w:line="288" w:lineRule="auto"/>
              <w:jc w:val="both"/>
              <w:rPr>
                <w:rFonts w:cs="Calibri"/>
              </w:rPr>
            </w:pPr>
            <w:r w:rsidRPr="00AA37AD">
              <w:rPr>
                <w:rFonts w:cs="Calibri"/>
              </w:rPr>
              <w:t>List five keywords that accurately describe the project's research area or subject matter.</w:t>
            </w:r>
          </w:p>
        </w:tc>
      </w:tr>
      <w:tr w:rsidR="00166B20" w14:paraId="177EA65A" w14:textId="77777777" w:rsidTr="002A06F7">
        <w:tc>
          <w:tcPr>
            <w:tcW w:w="9351" w:type="dxa"/>
          </w:tcPr>
          <w:p w14:paraId="33164DD0" w14:textId="77777777" w:rsidR="00166B20" w:rsidRDefault="00E108E4" w:rsidP="00166B20">
            <w:pPr>
              <w:pStyle w:val="Heading3"/>
              <w:numPr>
                <w:ilvl w:val="0"/>
                <w:numId w:val="0"/>
              </w:numPr>
              <w:spacing w:before="0" w:after="0" w:line="288" w:lineRule="auto"/>
              <w:ind w:left="720" w:hanging="720"/>
              <w:jc w:val="both"/>
              <w:rPr>
                <w:rFonts w:eastAsia="SimSun" w:cs="Calibri"/>
                <w:b w:val="0"/>
                <w:szCs w:val="22"/>
              </w:rPr>
            </w:pPr>
            <w:r w:rsidRPr="007A40B9">
              <w:rPr>
                <w:rFonts w:eastAsia="SimSun" w:cs="Calibri"/>
                <w:b w:val="0"/>
                <w:szCs w:val="22"/>
              </w:rPr>
              <w:t>Insert text here</w:t>
            </w:r>
          </w:p>
          <w:p w14:paraId="56D3D426" w14:textId="0CCB5257" w:rsidR="003138EC" w:rsidRPr="003138EC" w:rsidRDefault="003138EC" w:rsidP="003138EC"/>
        </w:tc>
      </w:tr>
    </w:tbl>
    <w:p w14:paraId="3A515200" w14:textId="199307E5" w:rsidR="000422FD" w:rsidRPr="00AA37AD" w:rsidRDefault="000422FD" w:rsidP="005B7DA1">
      <w:pPr>
        <w:pStyle w:val="ListParagraph"/>
        <w:adjustRightInd w:val="0"/>
        <w:snapToGrid w:val="0"/>
        <w:spacing w:after="0" w:line="288" w:lineRule="auto"/>
        <w:ind w:left="1440" w:right="-477"/>
        <w:jc w:val="both"/>
        <w:rPr>
          <w:rFonts w:cs="Calibri"/>
          <w:szCs w:val="22"/>
        </w:rPr>
      </w:pPr>
    </w:p>
    <w:p w14:paraId="2B57BD46" w14:textId="2E096C60" w:rsidR="00911634" w:rsidRPr="00AA37AD" w:rsidRDefault="00911634" w:rsidP="00C74D62">
      <w:pPr>
        <w:pStyle w:val="Heading2"/>
        <w:spacing w:before="120" w:after="0" w:line="288" w:lineRule="auto"/>
        <w:jc w:val="both"/>
        <w:rPr>
          <w:rFonts w:cs="Calibri"/>
        </w:rPr>
      </w:pPr>
      <w:r w:rsidRPr="00AA37AD">
        <w:rPr>
          <w:rFonts w:cs="Calibri"/>
        </w:rPr>
        <w:t>Project Design</w:t>
      </w:r>
    </w:p>
    <w:p w14:paraId="7F609176" w14:textId="77777777" w:rsidR="00B52C46" w:rsidRPr="00AA37AD" w:rsidRDefault="007E1921" w:rsidP="00292323">
      <w:pPr>
        <w:tabs>
          <w:tab w:val="left" w:pos="2835"/>
        </w:tabs>
        <w:snapToGrid w:val="0"/>
        <w:spacing w:after="0" w:line="288" w:lineRule="auto"/>
        <w:ind w:left="859" w:right="-477" w:hanging="283"/>
        <w:jc w:val="both"/>
        <w:rPr>
          <w:rFonts w:cs="Calibri"/>
          <w:color w:val="000000" w:themeColor="text1"/>
          <w:szCs w:val="22"/>
        </w:rPr>
      </w:pPr>
      <w:sdt>
        <w:sdtPr>
          <w:rPr>
            <w:rFonts w:cs="Calibri"/>
            <w:szCs w:val="22"/>
          </w:rPr>
          <w:id w:val="-1206327472"/>
          <w14:checkbox>
            <w14:checked w14:val="0"/>
            <w14:checkedState w14:val="2612" w14:font="MS Gothic"/>
            <w14:uncheckedState w14:val="2610" w14:font="MS Gothic"/>
          </w14:checkbox>
        </w:sdtPr>
        <w:sdtEndPr/>
        <w:sdtContent>
          <w:r w:rsidR="00B52C46" w:rsidRPr="00AA37AD">
            <w:rPr>
              <w:rFonts w:ascii="Segoe UI Symbol" w:eastAsia="MS Gothic" w:hAnsi="Segoe UI Symbol" w:cs="Segoe UI Symbol"/>
              <w:szCs w:val="22"/>
            </w:rPr>
            <w:t>☐</w:t>
          </w:r>
        </w:sdtContent>
      </w:sdt>
      <w:r w:rsidR="00B52C46" w:rsidRPr="00AA37AD">
        <w:rPr>
          <w:rFonts w:cs="Calibri"/>
          <w:szCs w:val="22"/>
        </w:rPr>
        <w:t xml:space="preserve"> </w:t>
      </w:r>
      <w:r w:rsidR="00B52C46" w:rsidRPr="00AA37AD">
        <w:rPr>
          <w:rFonts w:cs="Calibri"/>
          <w:color w:val="000000" w:themeColor="text1"/>
          <w:szCs w:val="22"/>
        </w:rPr>
        <w:t>Human beings (via active participation) including their associated data exclusive of biospecimens</w:t>
      </w:r>
    </w:p>
    <w:p w14:paraId="36B967D6" w14:textId="77777777" w:rsidR="00B52C46" w:rsidRPr="00AA37AD" w:rsidRDefault="007E1921" w:rsidP="00292323">
      <w:pPr>
        <w:tabs>
          <w:tab w:val="left" w:pos="2835"/>
        </w:tabs>
        <w:snapToGrid w:val="0"/>
        <w:spacing w:after="0" w:line="288" w:lineRule="auto"/>
        <w:ind w:left="576" w:right="-477"/>
        <w:jc w:val="both"/>
        <w:rPr>
          <w:rFonts w:cs="Calibri"/>
          <w:color w:val="000000" w:themeColor="text1"/>
          <w:szCs w:val="22"/>
        </w:rPr>
      </w:pPr>
      <w:sdt>
        <w:sdtPr>
          <w:rPr>
            <w:rFonts w:cs="Calibri"/>
            <w:szCs w:val="22"/>
          </w:rPr>
          <w:id w:val="-1496803133"/>
          <w14:checkbox>
            <w14:checked w14:val="0"/>
            <w14:checkedState w14:val="2612" w14:font="MS Gothic"/>
            <w14:uncheckedState w14:val="2610" w14:font="MS Gothic"/>
          </w14:checkbox>
        </w:sdtPr>
        <w:sdtEndPr/>
        <w:sdtContent>
          <w:r w:rsidR="00B52C46" w:rsidRPr="00AA37AD">
            <w:rPr>
              <w:rFonts w:ascii="Segoe UI Symbol" w:hAnsi="Segoe UI Symbol" w:cs="Segoe UI Symbol"/>
              <w:szCs w:val="22"/>
            </w:rPr>
            <w:t>☐</w:t>
          </w:r>
        </w:sdtContent>
      </w:sdt>
      <w:r w:rsidR="00B52C46" w:rsidRPr="00AA37AD">
        <w:rPr>
          <w:rFonts w:cs="Calibri"/>
          <w:szCs w:val="22"/>
        </w:rPr>
        <w:t xml:space="preserve"> </w:t>
      </w:r>
      <w:r w:rsidR="00B52C46" w:rsidRPr="00AA37AD">
        <w:rPr>
          <w:rFonts w:cs="Calibri"/>
          <w:color w:val="000000" w:themeColor="text1"/>
          <w:szCs w:val="22"/>
        </w:rPr>
        <w:t>Existing (previously collected) data associated with human beings only</w:t>
      </w:r>
    </w:p>
    <w:p w14:paraId="0CB207C0" w14:textId="3A94C766" w:rsidR="00B52C46" w:rsidRPr="00AA37AD" w:rsidRDefault="007E1921" w:rsidP="00292323">
      <w:pPr>
        <w:tabs>
          <w:tab w:val="left" w:pos="2835"/>
        </w:tabs>
        <w:snapToGrid w:val="0"/>
        <w:spacing w:after="0" w:line="288" w:lineRule="auto"/>
        <w:ind w:left="576" w:right="-477"/>
        <w:jc w:val="both"/>
        <w:rPr>
          <w:rFonts w:cs="Calibri"/>
          <w:color w:val="C00000"/>
          <w:szCs w:val="22"/>
        </w:rPr>
      </w:pPr>
      <w:sdt>
        <w:sdtPr>
          <w:rPr>
            <w:rFonts w:cs="Calibri"/>
            <w:szCs w:val="22"/>
          </w:rPr>
          <w:id w:val="-1041437118"/>
          <w14:checkbox>
            <w14:checked w14:val="0"/>
            <w14:checkedState w14:val="2612" w14:font="MS Gothic"/>
            <w14:uncheckedState w14:val="2610" w14:font="MS Gothic"/>
          </w14:checkbox>
        </w:sdtPr>
        <w:sdtEndPr/>
        <w:sdtContent>
          <w:r w:rsidR="00B52C46" w:rsidRPr="00AA37AD">
            <w:rPr>
              <w:rFonts w:ascii="Segoe UI Symbol" w:hAnsi="Segoe UI Symbol" w:cs="Segoe UI Symbol"/>
              <w:szCs w:val="22"/>
            </w:rPr>
            <w:t>☐</w:t>
          </w:r>
        </w:sdtContent>
      </w:sdt>
      <w:r w:rsidR="00B52C46" w:rsidRPr="00AA37AD">
        <w:rPr>
          <w:rFonts w:cs="Calibri"/>
          <w:szCs w:val="22"/>
        </w:rPr>
        <w:t xml:space="preserve"> </w:t>
      </w:r>
      <w:r w:rsidR="00B52C46" w:rsidRPr="00AA37AD">
        <w:rPr>
          <w:rFonts w:cs="Calibri"/>
          <w:color w:val="000000" w:themeColor="text1"/>
          <w:szCs w:val="22"/>
        </w:rPr>
        <w:t xml:space="preserve">Human biospecimens only </w:t>
      </w:r>
      <w:r w:rsidR="007E2FEE" w:rsidRPr="00AA37AD">
        <w:rPr>
          <w:rFonts w:cs="Calibri"/>
          <w:color w:val="000000" w:themeColor="text1"/>
          <w:szCs w:val="22"/>
        </w:rPr>
        <w:t xml:space="preserve">(use the </w:t>
      </w:r>
      <w:hyperlink r:id="rId13" w:history="1">
        <w:r w:rsidR="00CE2343" w:rsidRPr="00AA37AD">
          <w:rPr>
            <w:rStyle w:val="Hyperlink"/>
            <w:rFonts w:cs="Calibri"/>
            <w:szCs w:val="22"/>
          </w:rPr>
          <w:t>Human Research Ethics Application</w:t>
        </w:r>
      </w:hyperlink>
      <w:r w:rsidR="005936F5" w:rsidRPr="00AA37AD">
        <w:rPr>
          <w:rFonts w:cs="Calibri"/>
          <w:color w:val="C00000"/>
          <w:szCs w:val="22"/>
        </w:rPr>
        <w:t xml:space="preserve"> </w:t>
      </w:r>
      <w:r w:rsidR="005936F5" w:rsidRPr="00AA37AD">
        <w:rPr>
          <w:rFonts w:cs="Calibri"/>
          <w:sz w:val="20"/>
          <w:szCs w:val="20"/>
        </w:rPr>
        <w:t>(HREA)</w:t>
      </w:r>
      <w:r w:rsidR="005936F5" w:rsidRPr="00DB72FE">
        <w:rPr>
          <w:rFonts w:cs="Calibri"/>
          <w:color w:val="C00000"/>
          <w:szCs w:val="22"/>
        </w:rPr>
        <w:t xml:space="preserve"> </w:t>
      </w:r>
      <w:r w:rsidR="00DB72FE" w:rsidRPr="00DB72FE">
        <w:rPr>
          <w:rFonts w:cs="Calibri"/>
          <w:color w:val="C00000"/>
          <w:szCs w:val="22"/>
        </w:rPr>
        <w:t>*</w:t>
      </w:r>
    </w:p>
    <w:p w14:paraId="16D83471" w14:textId="67D5F7FC" w:rsidR="00B52C46" w:rsidRPr="00AA37AD" w:rsidRDefault="007E1921" w:rsidP="00292323">
      <w:pPr>
        <w:tabs>
          <w:tab w:val="left" w:pos="2835"/>
        </w:tabs>
        <w:snapToGrid w:val="0"/>
        <w:spacing w:after="0" w:line="288" w:lineRule="auto"/>
        <w:ind w:left="859" w:right="-477" w:hanging="283"/>
        <w:jc w:val="both"/>
        <w:rPr>
          <w:rFonts w:cs="Calibri"/>
          <w:szCs w:val="22"/>
        </w:rPr>
      </w:pPr>
      <w:sdt>
        <w:sdtPr>
          <w:rPr>
            <w:rFonts w:cs="Calibri"/>
            <w:szCs w:val="22"/>
          </w:rPr>
          <w:id w:val="-904300942"/>
          <w14:checkbox>
            <w14:checked w14:val="0"/>
            <w14:checkedState w14:val="2612" w14:font="MS Gothic"/>
            <w14:uncheckedState w14:val="2610" w14:font="MS Gothic"/>
          </w14:checkbox>
        </w:sdtPr>
        <w:sdtEndPr/>
        <w:sdtContent>
          <w:r w:rsidR="00B52C46" w:rsidRPr="00AA37AD">
            <w:rPr>
              <w:rFonts w:ascii="Segoe UI Symbol" w:hAnsi="Segoe UI Symbol" w:cs="Segoe UI Symbol"/>
              <w:szCs w:val="22"/>
            </w:rPr>
            <w:t>☐</w:t>
          </w:r>
        </w:sdtContent>
      </w:sdt>
      <w:r w:rsidR="00B52C46" w:rsidRPr="00AA37AD">
        <w:rPr>
          <w:rFonts w:cs="Calibri"/>
          <w:szCs w:val="22"/>
        </w:rPr>
        <w:t xml:space="preserve"> </w:t>
      </w:r>
      <w:r w:rsidR="00B52C46" w:rsidRPr="00AA37AD">
        <w:rPr>
          <w:rFonts w:cs="Calibri"/>
          <w:color w:val="000000" w:themeColor="text1"/>
          <w:szCs w:val="22"/>
        </w:rPr>
        <w:t xml:space="preserve">Human beings (via active participation) including their associated data and biospecimens </w:t>
      </w:r>
      <w:r w:rsidR="002A6191" w:rsidRPr="00AA37AD">
        <w:rPr>
          <w:rFonts w:cs="Calibri"/>
          <w:color w:val="000000" w:themeColor="text1"/>
          <w:szCs w:val="22"/>
        </w:rPr>
        <w:t xml:space="preserve">(use the </w:t>
      </w:r>
      <w:hyperlink r:id="rId14" w:history="1">
        <w:r w:rsidR="002A6191" w:rsidRPr="00AA37AD">
          <w:rPr>
            <w:rStyle w:val="Hyperlink"/>
            <w:rFonts w:cs="Calibri"/>
            <w:szCs w:val="22"/>
          </w:rPr>
          <w:t>Human Research Ethics Application</w:t>
        </w:r>
      </w:hyperlink>
      <w:r w:rsidR="002A6191" w:rsidRPr="00AA37AD">
        <w:rPr>
          <w:rFonts w:cs="Calibri"/>
          <w:color w:val="C00000"/>
          <w:szCs w:val="22"/>
        </w:rPr>
        <w:t xml:space="preserve"> </w:t>
      </w:r>
      <w:r w:rsidR="002A6191" w:rsidRPr="00AA37AD">
        <w:rPr>
          <w:rFonts w:cs="Calibri"/>
          <w:sz w:val="20"/>
          <w:szCs w:val="20"/>
        </w:rPr>
        <w:t>(HREA)</w:t>
      </w:r>
      <w:r w:rsidR="003138EC" w:rsidRPr="003138EC">
        <w:rPr>
          <w:rFonts w:cs="Calibri"/>
          <w:color w:val="C00000"/>
          <w:sz w:val="20"/>
          <w:szCs w:val="20"/>
        </w:rPr>
        <w:t>*</w:t>
      </w:r>
    </w:p>
    <w:p w14:paraId="73F73979" w14:textId="4AEC742F" w:rsidR="002A6191" w:rsidRPr="00B42454" w:rsidRDefault="00C54029" w:rsidP="00F63929">
      <w:pPr>
        <w:tabs>
          <w:tab w:val="left" w:pos="2835"/>
        </w:tabs>
        <w:snapToGrid w:val="0"/>
        <w:spacing w:after="0" w:line="288" w:lineRule="auto"/>
        <w:ind w:left="-170" w:right="-476"/>
        <w:rPr>
          <w:rFonts w:cs="Calibri"/>
          <w:i/>
          <w:iCs/>
          <w:color w:val="C00000"/>
          <w:sz w:val="20"/>
          <w:szCs w:val="20"/>
        </w:rPr>
      </w:pPr>
      <w:r w:rsidRPr="00B42454">
        <w:rPr>
          <w:rFonts w:ascii="Segoe UI Emoji" w:hAnsi="Segoe UI Emoji" w:cs="Segoe UI Emoji"/>
          <w:i/>
          <w:iCs/>
          <w:color w:val="C00000"/>
          <w:sz w:val="20"/>
          <w:szCs w:val="20"/>
        </w:rPr>
        <w:t>🚩</w:t>
      </w:r>
      <w:r w:rsidR="003138EC">
        <w:rPr>
          <w:rFonts w:ascii="Segoe UI Emoji" w:hAnsi="Segoe UI Emoji" w:cs="Segoe UI Emoji"/>
          <w:i/>
          <w:iCs/>
          <w:color w:val="C00000"/>
          <w:sz w:val="20"/>
          <w:szCs w:val="20"/>
        </w:rPr>
        <w:t xml:space="preserve">* </w:t>
      </w:r>
      <w:r w:rsidRPr="00B42454">
        <w:rPr>
          <w:rFonts w:cs="Calibri"/>
          <w:i/>
          <w:iCs/>
          <w:color w:val="C00000"/>
          <w:sz w:val="20"/>
          <w:szCs w:val="20"/>
        </w:rPr>
        <w:t xml:space="preserve">Please be advised that the HREA has been updated, with </w:t>
      </w:r>
      <w:r w:rsidRPr="00B42454">
        <w:rPr>
          <w:rFonts w:cs="Calibri"/>
          <w:b/>
          <w:bCs/>
          <w:i/>
          <w:iCs/>
          <w:color w:val="C00000"/>
          <w:sz w:val="20"/>
          <w:szCs w:val="20"/>
        </w:rPr>
        <w:t>Version 1.6</w:t>
      </w:r>
      <w:r w:rsidRPr="00B42454">
        <w:rPr>
          <w:rFonts w:cs="Calibri"/>
          <w:i/>
          <w:iCs/>
          <w:color w:val="C00000"/>
          <w:sz w:val="20"/>
          <w:szCs w:val="20"/>
        </w:rPr>
        <w:t xml:space="preserve"> implemented from </w:t>
      </w:r>
      <w:r w:rsidRPr="00B42454">
        <w:rPr>
          <w:rFonts w:cs="Calibri"/>
          <w:b/>
          <w:bCs/>
          <w:i/>
          <w:iCs/>
          <w:color w:val="C00000"/>
          <w:sz w:val="20"/>
          <w:szCs w:val="20"/>
        </w:rPr>
        <w:t>23 June 2026.</w:t>
      </w:r>
      <w:r w:rsidRPr="00B42454">
        <w:rPr>
          <w:rFonts w:cs="Calibri"/>
          <w:i/>
          <w:iCs/>
          <w:color w:val="C00000"/>
          <w:sz w:val="20"/>
          <w:szCs w:val="20"/>
        </w:rPr>
        <w:t xml:space="preserve"> Please ensure that you use the current version of the HREA for all new applications.</w:t>
      </w:r>
    </w:p>
    <w:tbl>
      <w:tblPr>
        <w:tblStyle w:val="TableGrid"/>
        <w:tblW w:w="9072" w:type="dxa"/>
        <w:tblInd w:w="279" w:type="dxa"/>
        <w:tblLook w:val="04A0" w:firstRow="1" w:lastRow="0" w:firstColumn="1" w:lastColumn="0" w:noHBand="0" w:noVBand="1"/>
      </w:tblPr>
      <w:tblGrid>
        <w:gridCol w:w="9072"/>
      </w:tblGrid>
      <w:tr w:rsidR="00D8392E" w14:paraId="13EE4B3E" w14:textId="77777777" w:rsidTr="00103AB3">
        <w:tc>
          <w:tcPr>
            <w:tcW w:w="9072" w:type="dxa"/>
            <w:shd w:val="clear" w:color="auto" w:fill="DAE9F7" w:themeFill="text2" w:themeFillTint="1A"/>
          </w:tcPr>
          <w:p w14:paraId="3965DD79" w14:textId="13793518" w:rsidR="00D8392E" w:rsidRPr="00936129" w:rsidRDefault="0054240E" w:rsidP="00936129">
            <w:pPr>
              <w:pStyle w:val="Heading3"/>
            </w:pPr>
            <w:r w:rsidRPr="00AA37AD">
              <w:lastRenderedPageBreak/>
              <w:t>What are the aims of the project?</w:t>
            </w:r>
            <w:r w:rsidR="00103AB3">
              <w:t xml:space="preserve"> </w:t>
            </w:r>
            <w:r w:rsidRPr="00AA37AD">
              <w:t>Please provide a clear, measurable, and predictive statement describing the expected outcomes of the study. The project aims should follow the SMART principles—being Specific, Measurable, Achievable, Realistic, and Time-bound—and should clearly indicate what the study intends to accomplish within the proposed timeframe.</w:t>
            </w:r>
            <w:r w:rsidRPr="00AA37AD" w:rsidDel="001C7750">
              <w:t xml:space="preserve"> </w:t>
            </w:r>
          </w:p>
        </w:tc>
      </w:tr>
      <w:tr w:rsidR="00D8392E" w14:paraId="408EBFA5" w14:textId="77777777" w:rsidTr="00901384">
        <w:tc>
          <w:tcPr>
            <w:tcW w:w="9072" w:type="dxa"/>
          </w:tcPr>
          <w:p w14:paraId="37C94CA9" w14:textId="1FB06AD6" w:rsidR="00D8392E" w:rsidRPr="007A40B9" w:rsidRDefault="007A40B9" w:rsidP="00D8392E">
            <w:pPr>
              <w:pStyle w:val="Heading3"/>
              <w:numPr>
                <w:ilvl w:val="0"/>
                <w:numId w:val="0"/>
              </w:numPr>
              <w:rPr>
                <w:b w:val="0"/>
              </w:rPr>
            </w:pPr>
            <w:r w:rsidRPr="007A40B9">
              <w:rPr>
                <w:rFonts w:eastAsia="SimSun" w:cs="Calibri"/>
                <w:b w:val="0"/>
                <w:szCs w:val="22"/>
              </w:rPr>
              <w:t>Insert text here</w:t>
            </w:r>
          </w:p>
        </w:tc>
      </w:tr>
      <w:tr w:rsidR="00A57ADC" w14:paraId="20209351" w14:textId="77777777" w:rsidTr="00A57ADC">
        <w:tc>
          <w:tcPr>
            <w:tcW w:w="9072" w:type="dxa"/>
            <w:shd w:val="clear" w:color="auto" w:fill="DAE9F7" w:themeFill="text2" w:themeFillTint="1A"/>
          </w:tcPr>
          <w:p w14:paraId="20E22E8D" w14:textId="77619741" w:rsidR="00A57ADC" w:rsidRPr="00A57ADC" w:rsidRDefault="00A57ADC" w:rsidP="00A57ADC">
            <w:pPr>
              <w:pStyle w:val="Heading3"/>
            </w:pPr>
            <w:r w:rsidRPr="00AA37AD">
              <w:t>Research Questions, Challenges, or Hypotheses. State the research question(s), challenge(s), and/or hypothesis(es) that will guide the study and support the achievement of the project aims.</w:t>
            </w:r>
          </w:p>
        </w:tc>
      </w:tr>
      <w:tr w:rsidR="00A57ADC" w14:paraId="4FE3ECB6" w14:textId="77777777" w:rsidTr="00901384">
        <w:tc>
          <w:tcPr>
            <w:tcW w:w="9072" w:type="dxa"/>
          </w:tcPr>
          <w:p w14:paraId="1CDC70E6" w14:textId="4DFF4F9C" w:rsidR="00A57ADC" w:rsidRPr="007A40B9" w:rsidRDefault="007A40B9" w:rsidP="00A57ADC">
            <w:pPr>
              <w:pStyle w:val="Heading3"/>
              <w:numPr>
                <w:ilvl w:val="0"/>
                <w:numId w:val="0"/>
              </w:numPr>
              <w:spacing w:before="0" w:after="0" w:line="288" w:lineRule="auto"/>
              <w:ind w:left="720" w:hanging="720"/>
              <w:jc w:val="both"/>
              <w:rPr>
                <w:rFonts w:cs="Calibri"/>
                <w:b w:val="0"/>
              </w:rPr>
            </w:pPr>
            <w:r w:rsidRPr="007A40B9">
              <w:rPr>
                <w:rFonts w:eastAsia="SimSun" w:cs="Calibri"/>
                <w:b w:val="0"/>
                <w:szCs w:val="22"/>
              </w:rPr>
              <w:t>Insert text here</w:t>
            </w:r>
          </w:p>
        </w:tc>
      </w:tr>
      <w:tr w:rsidR="00A57ADC" w14:paraId="41B3DB2B" w14:textId="77777777" w:rsidTr="000B52F4">
        <w:tc>
          <w:tcPr>
            <w:tcW w:w="9072" w:type="dxa"/>
            <w:shd w:val="clear" w:color="auto" w:fill="DAE9F7" w:themeFill="text2" w:themeFillTint="1A"/>
          </w:tcPr>
          <w:p w14:paraId="7EA2AC2B" w14:textId="28F04701" w:rsidR="00A57ADC" w:rsidRPr="007A40B9" w:rsidRDefault="00A57ADC" w:rsidP="000C5D97">
            <w:pPr>
              <w:pStyle w:val="Heading3"/>
            </w:pPr>
            <w:r w:rsidRPr="007A40B9">
              <w:t>Literature Review and Rationale</w:t>
            </w:r>
            <w:r w:rsidRPr="007A40B9" w:rsidDel="001E7BD2">
              <w:t xml:space="preserve"> </w:t>
            </w:r>
            <w:r w:rsidRPr="007A40B9">
              <w:t>Provide a brief literature review (approximately 500 words) that summarises the current evidence and knowledge relevant to the project. Identify key themes, findings, and gaps in the literature, and explain how they inform the proposed study.</w:t>
            </w:r>
            <w:r w:rsidR="00DE0345">
              <w:t xml:space="preserve"> Provide full references.</w:t>
            </w:r>
          </w:p>
        </w:tc>
      </w:tr>
      <w:tr w:rsidR="00A57ADC" w14:paraId="40B98A04" w14:textId="77777777" w:rsidTr="00901384">
        <w:tc>
          <w:tcPr>
            <w:tcW w:w="9072" w:type="dxa"/>
          </w:tcPr>
          <w:p w14:paraId="0FA4CF83" w14:textId="4C43A822" w:rsidR="00A57ADC" w:rsidRPr="00AA37AD" w:rsidRDefault="00E108E4" w:rsidP="005C088F">
            <w:pPr>
              <w:pStyle w:val="Heading3"/>
              <w:numPr>
                <w:ilvl w:val="0"/>
                <w:numId w:val="0"/>
              </w:numPr>
              <w:spacing w:before="0" w:after="0" w:line="288" w:lineRule="auto"/>
              <w:ind w:left="720" w:hanging="720"/>
              <w:jc w:val="both"/>
              <w:rPr>
                <w:rFonts w:cs="Calibri"/>
                <w:b w:val="0"/>
              </w:rPr>
            </w:pPr>
            <w:r w:rsidRPr="007A40B9">
              <w:rPr>
                <w:rFonts w:eastAsia="SimSun" w:cs="Calibri"/>
                <w:b w:val="0"/>
                <w:szCs w:val="22"/>
              </w:rPr>
              <w:t>Insert text here</w:t>
            </w:r>
          </w:p>
        </w:tc>
      </w:tr>
      <w:tr w:rsidR="000B52F4" w14:paraId="570AB7D2" w14:textId="77777777" w:rsidTr="005C088F">
        <w:tc>
          <w:tcPr>
            <w:tcW w:w="9072" w:type="dxa"/>
            <w:shd w:val="clear" w:color="auto" w:fill="DAE9F7" w:themeFill="text2" w:themeFillTint="1A"/>
          </w:tcPr>
          <w:p w14:paraId="02E2EF80" w14:textId="5890471B" w:rsidR="000B52F4" w:rsidRPr="005C088F" w:rsidRDefault="005C088F" w:rsidP="005C088F">
            <w:pPr>
              <w:pStyle w:val="Heading3"/>
            </w:pPr>
            <w:r w:rsidRPr="00AA37AD">
              <w:t>Significance and Contribution of the Research</w:t>
            </w:r>
            <w:r w:rsidRPr="00AA37AD" w:rsidDel="00F12510">
              <w:t xml:space="preserve"> </w:t>
            </w:r>
            <w:r w:rsidRPr="00AA37AD">
              <w:t>Explain how the project will address identified gaps in knowledge, contribute to the advancement of research in the field, and/or inform, improve, or strengthen existing policies, practices, or interventions (National Statement 1.1(c)).</w:t>
            </w:r>
          </w:p>
        </w:tc>
      </w:tr>
      <w:tr w:rsidR="000B52F4" w14:paraId="499A747C" w14:textId="77777777" w:rsidTr="00901384">
        <w:tc>
          <w:tcPr>
            <w:tcW w:w="9072" w:type="dxa"/>
          </w:tcPr>
          <w:p w14:paraId="5BD30602" w14:textId="5A960474" w:rsidR="000B52F4" w:rsidRPr="00AA37AD" w:rsidRDefault="00E108E4" w:rsidP="005C088F">
            <w:pPr>
              <w:pStyle w:val="Heading3"/>
              <w:numPr>
                <w:ilvl w:val="0"/>
                <w:numId w:val="0"/>
              </w:numPr>
              <w:spacing w:before="0" w:after="0" w:line="288" w:lineRule="auto"/>
              <w:ind w:left="720" w:hanging="720"/>
              <w:jc w:val="both"/>
              <w:rPr>
                <w:rFonts w:cs="Calibri"/>
                <w:b w:val="0"/>
              </w:rPr>
            </w:pPr>
            <w:r w:rsidRPr="007A40B9">
              <w:rPr>
                <w:rFonts w:eastAsia="SimSun" w:cs="Calibri"/>
                <w:b w:val="0"/>
                <w:szCs w:val="22"/>
              </w:rPr>
              <w:t>Insert text here</w:t>
            </w:r>
          </w:p>
        </w:tc>
      </w:tr>
      <w:tr w:rsidR="005C088F" w14:paraId="2A887281" w14:textId="77777777" w:rsidTr="00976C68">
        <w:tc>
          <w:tcPr>
            <w:tcW w:w="9072" w:type="dxa"/>
            <w:shd w:val="clear" w:color="auto" w:fill="DAE9F7" w:themeFill="text2" w:themeFillTint="1A"/>
          </w:tcPr>
          <w:p w14:paraId="7DC5DBA6" w14:textId="65CF50AD" w:rsidR="005C088F" w:rsidRPr="00976C68" w:rsidRDefault="005C088F" w:rsidP="000C5D97">
            <w:pPr>
              <w:pStyle w:val="Heading3"/>
              <w:rPr>
                <w:szCs w:val="22"/>
              </w:rPr>
            </w:pPr>
            <w:r w:rsidRPr="00A654CD">
              <w:t>Consumer and Community Involvement</w:t>
            </w:r>
            <w:r w:rsidRPr="00F80E16">
              <w:rPr>
                <w:color w:val="153D63" w:themeColor="text2" w:themeTint="E6"/>
                <w:szCs w:val="22"/>
              </w:rPr>
              <w:t xml:space="preserve"> </w:t>
            </w:r>
            <w:r w:rsidRPr="00F80E16">
              <w:rPr>
                <w:szCs w:val="22"/>
              </w:rPr>
              <w:t>(where relevant, for example, health and medical research)</w:t>
            </w:r>
            <w:r>
              <w:rPr>
                <w:szCs w:val="22"/>
              </w:rPr>
              <w:t xml:space="preserve">. </w:t>
            </w:r>
            <w:r w:rsidRPr="00C41CC5">
              <w:t>Where consumer and/or community involvement is relevant to this research, describe how consumers, patients, carers, community members, or other relevant stakeholders have been or will be involved in the design, conduct, governance, and/or dissemination of the research. Where applicable, describe how their perspectives, lived experience, or expertise have informed the research.</w:t>
            </w:r>
          </w:p>
        </w:tc>
      </w:tr>
      <w:tr w:rsidR="005C088F" w14:paraId="344DEB24" w14:textId="77777777" w:rsidTr="00901384">
        <w:tc>
          <w:tcPr>
            <w:tcW w:w="9072" w:type="dxa"/>
          </w:tcPr>
          <w:p w14:paraId="6C487F70" w14:textId="4835C9C1" w:rsidR="005C088F" w:rsidRPr="00AA37AD" w:rsidRDefault="00E108E4" w:rsidP="005C088F">
            <w:pPr>
              <w:pStyle w:val="Heading3"/>
              <w:numPr>
                <w:ilvl w:val="0"/>
                <w:numId w:val="0"/>
              </w:numPr>
              <w:spacing w:before="0" w:after="0" w:line="288" w:lineRule="auto"/>
              <w:ind w:left="720" w:hanging="720"/>
              <w:jc w:val="both"/>
              <w:rPr>
                <w:rFonts w:cs="Calibri"/>
                <w:b w:val="0"/>
              </w:rPr>
            </w:pPr>
            <w:r w:rsidRPr="007A40B9">
              <w:rPr>
                <w:rFonts w:eastAsia="SimSun" w:cs="Calibri"/>
                <w:b w:val="0"/>
                <w:szCs w:val="22"/>
              </w:rPr>
              <w:t>Insert text here</w:t>
            </w:r>
          </w:p>
        </w:tc>
      </w:tr>
    </w:tbl>
    <w:p w14:paraId="06C2100C" w14:textId="5AB0B2AF" w:rsidR="00F412C1" w:rsidRPr="00AA37AD" w:rsidRDefault="00F412C1" w:rsidP="00880765">
      <w:pPr>
        <w:pStyle w:val="Heading3"/>
        <w:numPr>
          <w:ilvl w:val="0"/>
          <w:numId w:val="0"/>
        </w:numPr>
        <w:spacing w:before="0" w:after="0" w:line="288" w:lineRule="auto"/>
        <w:jc w:val="both"/>
        <w:rPr>
          <w:rFonts w:cs="Calibri"/>
          <w:b w:val="0"/>
        </w:rPr>
      </w:pPr>
    </w:p>
    <w:p w14:paraId="481E24EC" w14:textId="5D65AB6F" w:rsidR="00911634" w:rsidRPr="00242B9D" w:rsidRDefault="00911634" w:rsidP="007C2EBF">
      <w:pPr>
        <w:pStyle w:val="Heading2"/>
        <w:spacing w:before="120" w:after="0" w:line="288" w:lineRule="auto"/>
        <w:jc w:val="both"/>
        <w:rPr>
          <w:rFonts w:cs="Calibri"/>
          <w:bCs/>
        </w:rPr>
      </w:pPr>
      <w:r w:rsidRPr="00242B9D">
        <w:rPr>
          <w:rFonts w:cs="Calibri"/>
          <w:bCs/>
        </w:rPr>
        <w:t>Study Approach</w:t>
      </w:r>
    </w:p>
    <w:p w14:paraId="0520634E" w14:textId="77777777" w:rsidR="001463F9" w:rsidRDefault="001C6CB4" w:rsidP="00FB2EEE">
      <w:pPr>
        <w:pStyle w:val="Question"/>
        <w:ind w:firstLine="576"/>
        <w:rPr>
          <w:color w:val="C00000"/>
        </w:rPr>
      </w:pPr>
      <w:r w:rsidRPr="00AA37AD">
        <w:t>What research approach will you be using</w:t>
      </w:r>
      <w:r w:rsidRPr="00F04742">
        <w:t>?</w:t>
      </w:r>
      <w:r w:rsidRPr="00F04742">
        <w:rPr>
          <w:color w:val="C00000"/>
        </w:rPr>
        <w:t xml:space="preserve"> </w:t>
      </w:r>
    </w:p>
    <w:p w14:paraId="57799727" w14:textId="237188E5" w:rsidR="001C6CB4" w:rsidRPr="00C84278" w:rsidRDefault="00F04742" w:rsidP="00C84278">
      <w:pPr>
        <w:pStyle w:val="Instructions"/>
      </w:pPr>
      <w:r w:rsidRPr="00C84278">
        <w:t>(Select one option only from the list below and complete the sections that are applicable to your study.)</w:t>
      </w:r>
    </w:p>
    <w:p w14:paraId="6EA8A5F5" w14:textId="2A864239" w:rsidR="001C6CB4" w:rsidRPr="00C84278" w:rsidRDefault="4B1A95DA" w:rsidP="00C84278">
      <w:pPr>
        <w:pStyle w:val="Instructions"/>
      </w:pPr>
      <w:r w:rsidRPr="367DF217">
        <w:rPr>
          <w:rFonts w:ascii="Segoe UI Emoji" w:hAnsi="Segoe UI Emoji" w:cs="Segoe UI Emoji"/>
        </w:rPr>
        <w:t>🚩</w:t>
      </w:r>
      <w:r w:rsidR="3D468F0D">
        <w:t>If you're unsure which option best describes your study, please select "Other" and provide a detailed description of your research methodology.</w:t>
      </w:r>
    </w:p>
    <w:p w14:paraId="56F38C55" w14:textId="2807013F" w:rsidR="001C6CB4" w:rsidRPr="00AA37AD" w:rsidRDefault="007E1921" w:rsidP="000C5D97">
      <w:pPr>
        <w:spacing w:after="120" w:line="240" w:lineRule="auto"/>
        <w:ind w:left="663"/>
        <w:rPr>
          <w:rFonts w:cs="Calibri"/>
          <w:szCs w:val="22"/>
        </w:rPr>
      </w:pPr>
      <w:sdt>
        <w:sdtPr>
          <w:rPr>
            <w:rFonts w:cs="Calibri"/>
            <w:szCs w:val="22"/>
          </w:rPr>
          <w:id w:val="1866023902"/>
          <w14:checkbox>
            <w14:checked w14:val="0"/>
            <w14:checkedState w14:val="2612" w14:font="MS Gothic"/>
            <w14:uncheckedState w14:val="2610" w14:font="MS Gothic"/>
          </w14:checkbox>
        </w:sdtPr>
        <w:sdtEndPr/>
        <w:sdtContent>
          <w:r w:rsidR="00E225E7">
            <w:rPr>
              <w:rFonts w:ascii="MS Gothic" w:eastAsia="MS Gothic" w:hAnsi="MS Gothic" w:cs="Calibri" w:hint="eastAsia"/>
              <w:szCs w:val="22"/>
            </w:rPr>
            <w:t>☐</w:t>
          </w:r>
        </w:sdtContent>
      </w:sdt>
      <w:r w:rsidR="001C6CB4" w:rsidRPr="00AA37AD">
        <w:rPr>
          <w:rFonts w:cs="Calibri"/>
          <w:szCs w:val="22"/>
        </w:rPr>
        <w:t xml:space="preserve"> Action Research</w:t>
      </w:r>
      <w:r w:rsidR="005139B4">
        <w:rPr>
          <w:rFonts w:cs="Calibri"/>
          <w:szCs w:val="22"/>
        </w:rPr>
        <w:t xml:space="preserve"> </w:t>
      </w:r>
      <w:r w:rsidR="00CE7334">
        <w:rPr>
          <w:rFonts w:cs="Calibri"/>
          <w:szCs w:val="22"/>
        </w:rPr>
        <w:t>(</w:t>
      </w:r>
      <w:r w:rsidR="00716A4F">
        <w:rPr>
          <w:rFonts w:cs="Calibri"/>
          <w:szCs w:val="22"/>
        </w:rPr>
        <w:t>Answer</w:t>
      </w:r>
      <w:r w:rsidR="00B56233">
        <w:rPr>
          <w:rFonts w:cs="Calibri"/>
          <w:szCs w:val="22"/>
        </w:rPr>
        <w:t xml:space="preserve"> </w:t>
      </w:r>
      <w:r w:rsidR="00716A4F">
        <w:rPr>
          <w:rFonts w:cs="Calibri"/>
          <w:szCs w:val="22"/>
        </w:rPr>
        <w:t>S 4.3.1)</w:t>
      </w:r>
      <w:r w:rsidR="001C6CB4" w:rsidRPr="00AA37AD">
        <w:rPr>
          <w:rFonts w:cs="Calibri"/>
          <w:szCs w:val="22"/>
        </w:rPr>
        <w:br/>
      </w:r>
      <w:sdt>
        <w:sdtPr>
          <w:rPr>
            <w:rFonts w:cs="Calibri"/>
            <w:szCs w:val="22"/>
          </w:rPr>
          <w:id w:val="-418020681"/>
          <w14:checkbox>
            <w14:checked w14:val="0"/>
            <w14:checkedState w14:val="2612" w14:font="MS Gothic"/>
            <w14:uncheckedState w14:val="2610" w14:font="MS Gothic"/>
          </w14:checkbox>
        </w:sdtPr>
        <w:sdtEndPr/>
        <w:sdtContent>
          <w:r w:rsidR="001C6CB4" w:rsidRPr="00AA37AD">
            <w:rPr>
              <w:rFonts w:ascii="Segoe UI Symbol" w:eastAsia="MS Gothic" w:hAnsi="Segoe UI Symbol" w:cs="Segoe UI Symbol"/>
              <w:szCs w:val="22"/>
            </w:rPr>
            <w:t>☐</w:t>
          </w:r>
        </w:sdtContent>
      </w:sdt>
      <w:r w:rsidR="001C6CB4" w:rsidRPr="00AA37AD">
        <w:rPr>
          <w:rFonts w:cs="Calibri"/>
          <w:szCs w:val="22"/>
        </w:rPr>
        <w:t xml:space="preserve"> Data Linkage Research</w:t>
      </w:r>
      <w:r w:rsidR="00716A4F">
        <w:rPr>
          <w:rFonts w:cs="Calibri"/>
          <w:szCs w:val="22"/>
        </w:rPr>
        <w:t xml:space="preserve"> (Answer S 4.3.2)</w:t>
      </w:r>
      <w:r w:rsidR="001C6CB4" w:rsidRPr="00AA37AD">
        <w:rPr>
          <w:rFonts w:cs="Calibri"/>
          <w:szCs w:val="22"/>
        </w:rPr>
        <w:br/>
      </w:r>
      <w:sdt>
        <w:sdtPr>
          <w:rPr>
            <w:rFonts w:cs="Calibri"/>
            <w:szCs w:val="22"/>
          </w:rPr>
          <w:id w:val="1225803005"/>
          <w14:checkbox>
            <w14:checked w14:val="0"/>
            <w14:checkedState w14:val="2612" w14:font="MS Gothic"/>
            <w14:uncheckedState w14:val="2610" w14:font="MS Gothic"/>
          </w14:checkbox>
        </w:sdtPr>
        <w:sdtEndPr/>
        <w:sdtContent>
          <w:r w:rsidR="001C6CB4" w:rsidRPr="00AA37AD">
            <w:rPr>
              <w:rFonts w:ascii="Segoe UI Symbol" w:eastAsia="MS Gothic" w:hAnsi="Segoe UI Symbol" w:cs="Segoe UI Symbol"/>
              <w:szCs w:val="22"/>
            </w:rPr>
            <w:t>☐</w:t>
          </w:r>
        </w:sdtContent>
      </w:sdt>
      <w:r w:rsidR="001C6CB4" w:rsidRPr="00AA37AD">
        <w:rPr>
          <w:rFonts w:cs="Calibri"/>
          <w:szCs w:val="22"/>
        </w:rPr>
        <w:t xml:space="preserve"> Ethnographic Research</w:t>
      </w:r>
      <w:r w:rsidR="00716A4F">
        <w:rPr>
          <w:rFonts w:cs="Calibri"/>
          <w:szCs w:val="22"/>
        </w:rPr>
        <w:t xml:space="preserve"> (Answer S 4.3.3)</w:t>
      </w:r>
      <w:r w:rsidR="001C6CB4" w:rsidRPr="00AA37AD">
        <w:rPr>
          <w:rFonts w:cs="Calibri"/>
          <w:szCs w:val="22"/>
        </w:rPr>
        <w:br/>
      </w:r>
      <w:sdt>
        <w:sdtPr>
          <w:rPr>
            <w:rFonts w:cs="Calibri"/>
            <w:szCs w:val="22"/>
          </w:rPr>
          <w:id w:val="1779909659"/>
          <w14:checkbox>
            <w14:checked w14:val="0"/>
            <w14:checkedState w14:val="2612" w14:font="MS Gothic"/>
            <w14:uncheckedState w14:val="2610" w14:font="MS Gothic"/>
          </w14:checkbox>
        </w:sdtPr>
        <w:sdtEndPr/>
        <w:sdtContent>
          <w:r w:rsidR="001C6CB4" w:rsidRPr="00AA37AD">
            <w:rPr>
              <w:rFonts w:ascii="Segoe UI Symbol" w:eastAsia="MS Gothic" w:hAnsi="Segoe UI Symbol" w:cs="Segoe UI Symbol"/>
              <w:szCs w:val="22"/>
            </w:rPr>
            <w:t>☐</w:t>
          </w:r>
        </w:sdtContent>
      </w:sdt>
      <w:r w:rsidR="001C6CB4" w:rsidRPr="00AA37AD">
        <w:rPr>
          <w:rFonts w:cs="Calibri"/>
          <w:szCs w:val="22"/>
        </w:rPr>
        <w:t xml:space="preserve"> Epidemiological Research</w:t>
      </w:r>
      <w:r w:rsidR="00716A4F">
        <w:rPr>
          <w:rFonts w:cs="Calibri"/>
          <w:szCs w:val="22"/>
        </w:rPr>
        <w:t xml:space="preserve"> (Answer S 4.3.4)</w:t>
      </w:r>
      <w:r w:rsidR="001C6CB4" w:rsidRPr="00AA37AD">
        <w:rPr>
          <w:rFonts w:cs="Calibri"/>
          <w:szCs w:val="22"/>
        </w:rPr>
        <w:br/>
      </w:r>
      <w:sdt>
        <w:sdtPr>
          <w:rPr>
            <w:rFonts w:cs="Calibri"/>
            <w:szCs w:val="22"/>
          </w:rPr>
          <w:id w:val="-1103500669"/>
          <w14:checkbox>
            <w14:checked w14:val="0"/>
            <w14:checkedState w14:val="2612" w14:font="MS Gothic"/>
            <w14:uncheckedState w14:val="2610" w14:font="MS Gothic"/>
          </w14:checkbox>
        </w:sdtPr>
        <w:sdtEndPr/>
        <w:sdtContent>
          <w:r w:rsidR="001C6CB4" w:rsidRPr="00AA37AD">
            <w:rPr>
              <w:rFonts w:ascii="Segoe UI Symbol" w:eastAsia="MS Gothic" w:hAnsi="Segoe UI Symbol" w:cs="Segoe UI Symbol"/>
              <w:szCs w:val="22"/>
            </w:rPr>
            <w:t>☐</w:t>
          </w:r>
        </w:sdtContent>
      </w:sdt>
      <w:r w:rsidR="001C6CB4" w:rsidRPr="00AA37AD">
        <w:rPr>
          <w:rFonts w:cs="Calibri"/>
          <w:szCs w:val="22"/>
        </w:rPr>
        <w:t xml:space="preserve"> Interviews or Focus Groups</w:t>
      </w:r>
      <w:r w:rsidR="00716A4F">
        <w:rPr>
          <w:rFonts w:cs="Calibri"/>
          <w:szCs w:val="22"/>
        </w:rPr>
        <w:t xml:space="preserve"> (Answer S 4.3.5)</w:t>
      </w:r>
      <w:r w:rsidR="001C6CB4" w:rsidRPr="00AA37AD">
        <w:rPr>
          <w:rFonts w:cs="Calibri"/>
          <w:szCs w:val="22"/>
        </w:rPr>
        <w:br/>
      </w:r>
      <w:sdt>
        <w:sdtPr>
          <w:rPr>
            <w:rFonts w:cs="Calibri"/>
            <w:szCs w:val="22"/>
          </w:rPr>
          <w:id w:val="577643625"/>
          <w14:checkbox>
            <w14:checked w14:val="0"/>
            <w14:checkedState w14:val="2612" w14:font="MS Gothic"/>
            <w14:uncheckedState w14:val="2610" w14:font="MS Gothic"/>
          </w14:checkbox>
        </w:sdtPr>
        <w:sdtEndPr/>
        <w:sdtContent>
          <w:r w:rsidR="001C6CB4" w:rsidRPr="00AA37AD">
            <w:rPr>
              <w:rFonts w:ascii="Segoe UI Symbol" w:eastAsia="MS Gothic" w:hAnsi="Segoe UI Symbol" w:cs="Segoe UI Symbol"/>
              <w:szCs w:val="22"/>
            </w:rPr>
            <w:t>☐</w:t>
          </w:r>
        </w:sdtContent>
      </w:sdt>
      <w:r w:rsidR="001C6CB4" w:rsidRPr="00AA37AD">
        <w:rPr>
          <w:rFonts w:cs="Calibri"/>
          <w:szCs w:val="22"/>
        </w:rPr>
        <w:t xml:space="preserve"> Observational Research</w:t>
      </w:r>
      <w:r w:rsidR="00716A4F">
        <w:rPr>
          <w:rFonts w:cs="Calibri"/>
          <w:szCs w:val="22"/>
        </w:rPr>
        <w:t xml:space="preserve"> (Answer S 4.3.6)</w:t>
      </w:r>
      <w:r w:rsidR="001C6CB4" w:rsidRPr="00AA37AD">
        <w:rPr>
          <w:rFonts w:cs="Calibri"/>
          <w:szCs w:val="22"/>
        </w:rPr>
        <w:br/>
      </w:r>
      <w:sdt>
        <w:sdtPr>
          <w:rPr>
            <w:rFonts w:cs="Calibri"/>
            <w:szCs w:val="22"/>
          </w:rPr>
          <w:id w:val="1984267160"/>
          <w14:checkbox>
            <w14:checked w14:val="0"/>
            <w14:checkedState w14:val="2612" w14:font="MS Gothic"/>
            <w14:uncheckedState w14:val="2610" w14:font="MS Gothic"/>
          </w14:checkbox>
        </w:sdtPr>
        <w:sdtEndPr/>
        <w:sdtContent>
          <w:r w:rsidR="001C6CB4" w:rsidRPr="00AA37AD">
            <w:rPr>
              <w:rFonts w:ascii="Segoe UI Symbol" w:eastAsia="MS Gothic" w:hAnsi="Segoe UI Symbol" w:cs="Segoe UI Symbol"/>
              <w:szCs w:val="22"/>
            </w:rPr>
            <w:t>☐</w:t>
          </w:r>
        </w:sdtContent>
      </w:sdt>
      <w:r w:rsidR="001C6CB4" w:rsidRPr="00AA37AD">
        <w:rPr>
          <w:rFonts w:cs="Calibri"/>
          <w:szCs w:val="22"/>
        </w:rPr>
        <w:t xml:space="preserve"> Survey Research</w:t>
      </w:r>
      <w:r w:rsidR="00716A4F">
        <w:rPr>
          <w:rFonts w:cs="Calibri"/>
          <w:szCs w:val="22"/>
        </w:rPr>
        <w:t xml:space="preserve"> (Answer S 4.3.7)</w:t>
      </w:r>
      <w:r w:rsidR="001C6CB4" w:rsidRPr="00AA37AD">
        <w:rPr>
          <w:rFonts w:cs="Calibri"/>
          <w:szCs w:val="22"/>
        </w:rPr>
        <w:br/>
      </w:r>
      <w:sdt>
        <w:sdtPr>
          <w:rPr>
            <w:rFonts w:cs="Calibri"/>
            <w:szCs w:val="22"/>
          </w:rPr>
          <w:id w:val="1821540092"/>
          <w14:checkbox>
            <w14:checked w14:val="0"/>
            <w14:checkedState w14:val="2612" w14:font="MS Gothic"/>
            <w14:uncheckedState w14:val="2610" w14:font="MS Gothic"/>
          </w14:checkbox>
        </w:sdtPr>
        <w:sdtEndPr/>
        <w:sdtContent>
          <w:r w:rsidR="001C6CB4" w:rsidRPr="00AA37AD">
            <w:rPr>
              <w:rFonts w:ascii="Segoe UI Symbol" w:eastAsia="MS Gothic" w:hAnsi="Segoe UI Symbol" w:cs="Segoe UI Symbol"/>
              <w:szCs w:val="22"/>
            </w:rPr>
            <w:t>☐</w:t>
          </w:r>
        </w:sdtContent>
      </w:sdt>
      <w:r w:rsidR="001C6CB4" w:rsidRPr="00AA37AD">
        <w:rPr>
          <w:rFonts w:cs="Calibri"/>
          <w:szCs w:val="22"/>
        </w:rPr>
        <w:t xml:space="preserve"> Textual or Document Analysis</w:t>
      </w:r>
      <w:r w:rsidR="00716A4F">
        <w:rPr>
          <w:rFonts w:cs="Calibri"/>
          <w:szCs w:val="22"/>
        </w:rPr>
        <w:t xml:space="preserve"> (Answer S 4.3.8)</w:t>
      </w:r>
      <w:r w:rsidR="001C6CB4" w:rsidRPr="00AA37AD">
        <w:rPr>
          <w:rFonts w:cs="Calibri"/>
          <w:szCs w:val="22"/>
        </w:rPr>
        <w:br/>
      </w:r>
      <w:sdt>
        <w:sdtPr>
          <w:rPr>
            <w:rFonts w:cs="Calibri"/>
            <w:szCs w:val="22"/>
          </w:rPr>
          <w:id w:val="583805414"/>
          <w14:checkbox>
            <w14:checked w14:val="0"/>
            <w14:checkedState w14:val="2612" w14:font="MS Gothic"/>
            <w14:uncheckedState w14:val="2610" w14:font="MS Gothic"/>
          </w14:checkbox>
        </w:sdtPr>
        <w:sdtEndPr/>
        <w:sdtContent>
          <w:r w:rsidR="001C6CB4" w:rsidRPr="00AA37AD">
            <w:rPr>
              <w:rFonts w:ascii="Segoe UI Symbol" w:eastAsia="MS Gothic" w:hAnsi="Segoe UI Symbol" w:cs="Segoe UI Symbol"/>
              <w:szCs w:val="22"/>
            </w:rPr>
            <w:t>☐</w:t>
          </w:r>
        </w:sdtContent>
      </w:sdt>
      <w:r w:rsidR="001C6CB4" w:rsidRPr="00AA37AD">
        <w:rPr>
          <w:rFonts w:cs="Calibri"/>
          <w:szCs w:val="22"/>
        </w:rPr>
        <w:t xml:space="preserve"> ‘Other’ </w:t>
      </w:r>
      <w:r w:rsidR="001C6CB4" w:rsidRPr="000C5D97">
        <w:rPr>
          <w:rFonts w:cs="Calibri"/>
          <w:szCs w:val="22"/>
        </w:rPr>
        <w:t>research approach, including mixed method</w:t>
      </w:r>
      <w:r w:rsidR="00220DF7" w:rsidRPr="000C5D97">
        <w:rPr>
          <w:rFonts w:cs="Calibri"/>
          <w:szCs w:val="22"/>
        </w:rPr>
        <w:t>s (</w:t>
      </w:r>
      <w:r w:rsidR="004F3C97">
        <w:rPr>
          <w:rFonts w:cs="Calibri"/>
          <w:szCs w:val="22"/>
        </w:rPr>
        <w:t>E</w:t>
      </w:r>
      <w:r w:rsidR="00220DF7">
        <w:rPr>
          <w:rFonts w:cs="Calibri"/>
          <w:szCs w:val="22"/>
        </w:rPr>
        <w:t xml:space="preserve">xplain here and </w:t>
      </w:r>
      <w:r w:rsidR="004F3C97">
        <w:rPr>
          <w:rFonts w:cs="Calibri"/>
          <w:szCs w:val="22"/>
        </w:rPr>
        <w:t>answer S 4.3.9)</w:t>
      </w:r>
      <w:r w:rsidR="001C6CB4" w:rsidRPr="00AA37AD">
        <w:rPr>
          <w:rFonts w:cs="Calibri"/>
          <w:szCs w:val="22"/>
        </w:rPr>
        <w:t xml:space="preserve"> </w:t>
      </w:r>
      <w:sdt>
        <w:sdtPr>
          <w:rPr>
            <w:rFonts w:cs="Calibri"/>
            <w:szCs w:val="22"/>
          </w:rPr>
          <w:id w:val="2017105301"/>
          <w:placeholder>
            <w:docPart w:val="00190662DBBC4F16A8556B33CE9BF1FD"/>
          </w:placeholder>
          <w:showingPlcHdr/>
          <w:text/>
        </w:sdtPr>
        <w:sdtEndPr/>
        <w:sdtContent>
          <w:r w:rsidR="001C6CB4" w:rsidRPr="00AA37AD">
            <w:rPr>
              <w:rStyle w:val="PlaceholderText"/>
              <w:rFonts w:cs="Calibri"/>
              <w:bdr w:val="single" w:sz="4" w:space="0" w:color="auto"/>
            </w:rPr>
            <w:t>Click or tap here to enter text.</w:t>
          </w:r>
        </w:sdtContent>
      </w:sdt>
      <w:r w:rsidR="001C6CB4" w:rsidRPr="00AA37AD">
        <w:rPr>
          <w:rFonts w:cs="Calibri"/>
          <w:b/>
          <w:bCs/>
          <w:szCs w:val="22"/>
        </w:rPr>
        <w:t xml:space="preserve"> </w:t>
      </w:r>
    </w:p>
    <w:tbl>
      <w:tblPr>
        <w:tblStyle w:val="TableGrid"/>
        <w:tblW w:w="0" w:type="auto"/>
        <w:tblLook w:val="04A0" w:firstRow="1" w:lastRow="0" w:firstColumn="1" w:lastColumn="0" w:noHBand="0" w:noVBand="1"/>
      </w:tblPr>
      <w:tblGrid>
        <w:gridCol w:w="9016"/>
      </w:tblGrid>
      <w:tr w:rsidR="005B3637" w14:paraId="325B0EE2" w14:textId="77777777" w:rsidTr="002A06F7">
        <w:tc>
          <w:tcPr>
            <w:tcW w:w="9016" w:type="dxa"/>
            <w:shd w:val="clear" w:color="auto" w:fill="DAE9F7" w:themeFill="text2" w:themeFillTint="1A"/>
          </w:tcPr>
          <w:p w14:paraId="3C3E0538" w14:textId="5B12176F" w:rsidR="005B3637" w:rsidRDefault="00DE76F8" w:rsidP="00C86266">
            <w:pPr>
              <w:pStyle w:val="Question"/>
            </w:pPr>
            <w:r w:rsidRPr="00AA37AD">
              <w:t xml:space="preserve">Briefly describe the study design, </w:t>
            </w:r>
            <w:r w:rsidR="00976C68" w:rsidRPr="00AA37AD">
              <w:t>including</w:t>
            </w:r>
            <w:r w:rsidR="00C86266" w:rsidRPr="00AA37AD">
              <w:t xml:space="preserve"> </w:t>
            </w:r>
            <w:r w:rsidR="001E26A1">
              <w:t>h</w:t>
            </w:r>
            <w:r w:rsidR="00C86266" w:rsidRPr="00AA37AD">
              <w:t>ow</w:t>
            </w:r>
            <w:r w:rsidRPr="00AA37AD">
              <w:t xml:space="preserve"> data will be collected </w:t>
            </w:r>
            <w:r w:rsidR="001E26A1">
              <w:t>and h</w:t>
            </w:r>
            <w:r w:rsidRPr="00AA37AD">
              <w:t>ow data will be analysed</w:t>
            </w:r>
          </w:p>
        </w:tc>
      </w:tr>
      <w:tr w:rsidR="005B3637" w14:paraId="1F808437" w14:textId="77777777" w:rsidTr="002A06F7">
        <w:tc>
          <w:tcPr>
            <w:tcW w:w="9016" w:type="dxa"/>
          </w:tcPr>
          <w:p w14:paraId="6A56D043" w14:textId="49280764" w:rsidR="005B3637" w:rsidRDefault="007A40B9" w:rsidP="007A4168">
            <w:pPr>
              <w:spacing w:after="120" w:line="264" w:lineRule="auto"/>
              <w:jc w:val="both"/>
              <w:rPr>
                <w:rFonts w:cs="Calibri"/>
                <w:szCs w:val="22"/>
              </w:rPr>
            </w:pPr>
            <w:r w:rsidRPr="00201C75">
              <w:rPr>
                <w:rFonts w:eastAsia="SimSun" w:cs="Calibri"/>
                <w:bCs/>
                <w:szCs w:val="22"/>
              </w:rPr>
              <w:t>Insert text here</w:t>
            </w:r>
          </w:p>
        </w:tc>
      </w:tr>
    </w:tbl>
    <w:p w14:paraId="20A14FE8" w14:textId="1F0A871F" w:rsidR="001C6CB4" w:rsidRDefault="001C6CB4" w:rsidP="007A4168">
      <w:pPr>
        <w:spacing w:after="120" w:line="264" w:lineRule="auto"/>
        <w:jc w:val="both"/>
        <w:rPr>
          <w:rFonts w:cs="Calibri"/>
          <w:szCs w:val="22"/>
        </w:rPr>
      </w:pPr>
    </w:p>
    <w:tbl>
      <w:tblPr>
        <w:tblStyle w:val="TableGrid"/>
        <w:tblW w:w="0" w:type="auto"/>
        <w:tblLook w:val="04A0" w:firstRow="1" w:lastRow="0" w:firstColumn="1" w:lastColumn="0" w:noHBand="0" w:noVBand="1"/>
      </w:tblPr>
      <w:tblGrid>
        <w:gridCol w:w="9016"/>
      </w:tblGrid>
      <w:tr w:rsidR="007C4695" w14:paraId="47746192" w14:textId="77777777" w:rsidTr="7CDA2817">
        <w:tc>
          <w:tcPr>
            <w:tcW w:w="9016" w:type="dxa"/>
            <w:shd w:val="clear" w:color="auto" w:fill="F2F2F2" w:themeFill="background1" w:themeFillShade="F2"/>
          </w:tcPr>
          <w:p w14:paraId="41AA9073" w14:textId="2D7F0E3E" w:rsidR="007C4695" w:rsidRPr="00221D9B" w:rsidRDefault="007C4695" w:rsidP="00221D9B">
            <w:pPr>
              <w:pStyle w:val="Heading3"/>
            </w:pPr>
            <w:r w:rsidRPr="00AA37AD">
              <w:t>Action Research</w:t>
            </w:r>
          </w:p>
        </w:tc>
      </w:tr>
      <w:tr w:rsidR="007C4695" w14:paraId="0345A5D6" w14:textId="77777777" w:rsidTr="7CDA2817">
        <w:tc>
          <w:tcPr>
            <w:tcW w:w="9016" w:type="dxa"/>
          </w:tcPr>
          <w:p w14:paraId="0E6C5673" w14:textId="77777777" w:rsidR="00221D9B" w:rsidRPr="003F0B06" w:rsidRDefault="00221D9B" w:rsidP="00221D9B">
            <w:pPr>
              <w:pStyle w:val="Question"/>
              <w:numPr>
                <w:ilvl w:val="0"/>
                <w:numId w:val="15"/>
              </w:numPr>
              <w:rPr>
                <w:rFonts w:cs="Calibri"/>
                <w:szCs w:val="22"/>
              </w:rPr>
            </w:pPr>
            <w:r w:rsidRPr="003F0B06">
              <w:rPr>
                <w:rFonts w:cs="Calibri"/>
                <w:szCs w:val="22"/>
              </w:rPr>
              <w:t>What issue or research question is being addressed?</w:t>
            </w:r>
          </w:p>
          <w:p w14:paraId="6D3D333F" w14:textId="7D234ED2" w:rsidR="00221D9B" w:rsidRPr="00AA37AD" w:rsidRDefault="00104CD1" w:rsidP="00221D9B">
            <w:pPr>
              <w:spacing w:after="120" w:line="264" w:lineRule="auto"/>
              <w:jc w:val="both"/>
              <w:rPr>
                <w:rFonts w:cs="Calibri"/>
                <w:szCs w:val="22"/>
              </w:rPr>
            </w:pPr>
            <w:r w:rsidRPr="00201C75">
              <w:rPr>
                <w:rFonts w:eastAsia="SimSun" w:cs="Calibri"/>
                <w:bCs/>
                <w:szCs w:val="22"/>
              </w:rPr>
              <w:t>Insert text here</w:t>
            </w:r>
          </w:p>
          <w:p w14:paraId="5FE3DDF0" w14:textId="77777777" w:rsidR="00221D9B" w:rsidRPr="001070D8" w:rsidRDefault="00221D9B" w:rsidP="00221D9B">
            <w:pPr>
              <w:pStyle w:val="Question"/>
              <w:numPr>
                <w:ilvl w:val="0"/>
                <w:numId w:val="15"/>
              </w:numPr>
              <w:rPr>
                <w:rFonts w:cs="Calibri"/>
                <w:szCs w:val="22"/>
              </w:rPr>
            </w:pPr>
            <w:r w:rsidRPr="001070D8">
              <w:rPr>
                <w:rFonts w:cs="Calibri"/>
                <w:szCs w:val="22"/>
              </w:rPr>
              <w:t>How will the research be reviewed and adapted throughout the project?</w:t>
            </w:r>
          </w:p>
          <w:p w14:paraId="56CFF70E" w14:textId="4E93C2CD" w:rsidR="007C4695" w:rsidRDefault="00104CD1" w:rsidP="007A4168">
            <w:pPr>
              <w:spacing w:after="120" w:line="264" w:lineRule="auto"/>
              <w:jc w:val="both"/>
              <w:rPr>
                <w:rFonts w:cs="Calibri"/>
                <w:szCs w:val="22"/>
              </w:rPr>
            </w:pPr>
            <w:r w:rsidRPr="00201C75">
              <w:rPr>
                <w:rFonts w:eastAsia="SimSun" w:cs="Calibri"/>
                <w:bCs/>
                <w:szCs w:val="22"/>
              </w:rPr>
              <w:t>Insert text here</w:t>
            </w:r>
          </w:p>
        </w:tc>
      </w:tr>
      <w:tr w:rsidR="007C4695" w14:paraId="381068C4" w14:textId="77777777" w:rsidTr="7CDA2817">
        <w:tc>
          <w:tcPr>
            <w:tcW w:w="9016" w:type="dxa"/>
            <w:shd w:val="clear" w:color="auto" w:fill="F2F2F2" w:themeFill="background1" w:themeFillShade="F2"/>
          </w:tcPr>
          <w:p w14:paraId="21F7BCBD" w14:textId="3B90CEE0" w:rsidR="007C4695" w:rsidRPr="00341B3D" w:rsidRDefault="00341B3D" w:rsidP="00341B3D">
            <w:pPr>
              <w:pStyle w:val="Heading3"/>
              <w:rPr>
                <w:rFonts w:cs="Calibri"/>
                <w:szCs w:val="22"/>
              </w:rPr>
            </w:pPr>
            <w:r w:rsidRPr="00AA37AD">
              <w:t>Data Linkage Research</w:t>
            </w:r>
          </w:p>
        </w:tc>
      </w:tr>
      <w:tr w:rsidR="007C4695" w14:paraId="78E944A1" w14:textId="77777777" w:rsidTr="7CDA2817">
        <w:tc>
          <w:tcPr>
            <w:tcW w:w="9016" w:type="dxa"/>
          </w:tcPr>
          <w:p w14:paraId="3CE3A248" w14:textId="1032523C" w:rsidR="00FB2EEE" w:rsidRDefault="00FB2EEE" w:rsidP="00613ABB">
            <w:pPr>
              <w:pStyle w:val="Question"/>
              <w:numPr>
                <w:ilvl w:val="0"/>
                <w:numId w:val="17"/>
              </w:numPr>
            </w:pPr>
            <w:r w:rsidRPr="00AA37AD">
              <w:t>Describe the datasets being linked.</w:t>
            </w:r>
          </w:p>
          <w:p w14:paraId="22BF11BC" w14:textId="17181E29" w:rsidR="00613ABB" w:rsidRPr="00613ABB" w:rsidRDefault="00613ABB" w:rsidP="00613ABB">
            <w:r w:rsidRPr="00201C75">
              <w:rPr>
                <w:rFonts w:eastAsia="SimSun" w:cs="Calibri"/>
                <w:bCs/>
                <w:szCs w:val="22"/>
              </w:rPr>
              <w:t>Insert text here</w:t>
            </w:r>
          </w:p>
          <w:p w14:paraId="03D56CEA" w14:textId="270F8941" w:rsidR="00FB2EEE" w:rsidRPr="00AA37AD" w:rsidRDefault="00FB2EEE" w:rsidP="00613ABB">
            <w:pPr>
              <w:pStyle w:val="Question"/>
              <w:numPr>
                <w:ilvl w:val="0"/>
                <w:numId w:val="17"/>
              </w:numPr>
            </w:pPr>
            <w:r w:rsidRPr="00AA37AD">
              <w:t>How will you manage missing data, bias, and the risk of re-identification?</w:t>
            </w:r>
          </w:p>
          <w:p w14:paraId="68900A55" w14:textId="1349BB9A" w:rsidR="007C4695" w:rsidRDefault="00613ABB" w:rsidP="007A4168">
            <w:pPr>
              <w:spacing w:after="120" w:line="264" w:lineRule="auto"/>
              <w:jc w:val="both"/>
              <w:rPr>
                <w:rFonts w:cs="Calibri"/>
                <w:szCs w:val="22"/>
              </w:rPr>
            </w:pPr>
            <w:r w:rsidRPr="00201C75">
              <w:rPr>
                <w:rFonts w:eastAsia="SimSun" w:cs="Calibri"/>
                <w:bCs/>
                <w:szCs w:val="22"/>
              </w:rPr>
              <w:t>Insert text here</w:t>
            </w:r>
          </w:p>
        </w:tc>
      </w:tr>
      <w:tr w:rsidR="007C4695" w14:paraId="5AD5B208" w14:textId="77777777" w:rsidTr="7CDA2817">
        <w:tc>
          <w:tcPr>
            <w:tcW w:w="9016" w:type="dxa"/>
            <w:shd w:val="clear" w:color="auto" w:fill="F2F2F2" w:themeFill="background1" w:themeFillShade="F2"/>
          </w:tcPr>
          <w:p w14:paraId="27FAC7F4" w14:textId="4E6431A1" w:rsidR="007C4695" w:rsidRPr="00FB2EEE" w:rsidRDefault="00FB2EEE" w:rsidP="00FB2EEE">
            <w:pPr>
              <w:pStyle w:val="Heading3"/>
              <w:rPr>
                <w:rFonts w:cs="Calibri"/>
                <w:szCs w:val="22"/>
              </w:rPr>
            </w:pPr>
            <w:r w:rsidRPr="00AA37AD">
              <w:t>Ethnographic Research</w:t>
            </w:r>
          </w:p>
        </w:tc>
      </w:tr>
      <w:tr w:rsidR="007C4695" w14:paraId="6BB9D27A" w14:textId="77777777" w:rsidTr="7CDA2817">
        <w:tc>
          <w:tcPr>
            <w:tcW w:w="9016" w:type="dxa"/>
          </w:tcPr>
          <w:p w14:paraId="7956049D" w14:textId="77777777" w:rsidR="007C4695" w:rsidRDefault="00FB2EEE" w:rsidP="00A361D9">
            <w:pPr>
              <w:pStyle w:val="Question"/>
            </w:pPr>
            <w:r w:rsidRPr="00AA37AD">
              <w:t>How will participants and non-participants be identified and managed during the study?</w:t>
            </w:r>
          </w:p>
          <w:p w14:paraId="531BC74E" w14:textId="56C47395" w:rsidR="00A361D9" w:rsidRPr="00A361D9" w:rsidRDefault="00AA494A" w:rsidP="00A361D9">
            <w:r w:rsidRPr="00201C75">
              <w:rPr>
                <w:rFonts w:eastAsia="SimSun" w:cs="Calibri"/>
                <w:bCs/>
                <w:szCs w:val="22"/>
              </w:rPr>
              <w:t>Insert text here</w:t>
            </w:r>
          </w:p>
        </w:tc>
      </w:tr>
      <w:tr w:rsidR="007C4695" w14:paraId="08CB424C" w14:textId="77777777" w:rsidTr="7CDA2817">
        <w:tc>
          <w:tcPr>
            <w:tcW w:w="9016" w:type="dxa"/>
            <w:shd w:val="clear" w:color="auto" w:fill="F2F2F2" w:themeFill="background1" w:themeFillShade="F2"/>
          </w:tcPr>
          <w:p w14:paraId="52CC75AD" w14:textId="0780B330" w:rsidR="007C4695" w:rsidRPr="00FB2EEE" w:rsidRDefault="00FB2EEE" w:rsidP="00FB2EEE">
            <w:pPr>
              <w:pStyle w:val="Heading3"/>
              <w:rPr>
                <w:rFonts w:cs="Calibri"/>
                <w:szCs w:val="22"/>
              </w:rPr>
            </w:pPr>
            <w:r w:rsidRPr="00AA37AD">
              <w:t>Epidemiological Research</w:t>
            </w:r>
          </w:p>
        </w:tc>
      </w:tr>
      <w:tr w:rsidR="007C4695" w14:paraId="39DEFDEF" w14:textId="77777777" w:rsidTr="7CDA2817">
        <w:tc>
          <w:tcPr>
            <w:tcW w:w="9016" w:type="dxa"/>
          </w:tcPr>
          <w:p w14:paraId="141BE599" w14:textId="77777777" w:rsidR="007C4695" w:rsidRDefault="00FB2EEE" w:rsidP="00AA494A">
            <w:pPr>
              <w:pStyle w:val="Question"/>
            </w:pPr>
            <w:r w:rsidRPr="00AA37AD">
              <w:t xml:space="preserve">Describe the study design, population, and methods of analysis. </w:t>
            </w:r>
          </w:p>
          <w:p w14:paraId="78BB05EB" w14:textId="0D43D3C9" w:rsidR="00AA494A" w:rsidRPr="00AA494A" w:rsidRDefault="00AA494A" w:rsidP="00AA494A">
            <w:r w:rsidRPr="00201C75">
              <w:rPr>
                <w:rFonts w:eastAsia="SimSun" w:cs="Calibri"/>
                <w:bCs/>
                <w:szCs w:val="22"/>
              </w:rPr>
              <w:t>Insert text here</w:t>
            </w:r>
          </w:p>
        </w:tc>
      </w:tr>
      <w:tr w:rsidR="00FB2EEE" w14:paraId="2AAADFBA" w14:textId="77777777" w:rsidTr="7CDA2817">
        <w:tc>
          <w:tcPr>
            <w:tcW w:w="9016" w:type="dxa"/>
            <w:shd w:val="clear" w:color="auto" w:fill="F2F2F2" w:themeFill="background1" w:themeFillShade="F2"/>
          </w:tcPr>
          <w:p w14:paraId="0F7C3285" w14:textId="5F79DF94" w:rsidR="00FB2EEE" w:rsidRPr="00FB2EEE" w:rsidRDefault="00FB2EEE" w:rsidP="00FB2EEE">
            <w:pPr>
              <w:pStyle w:val="Heading3"/>
            </w:pPr>
            <w:r w:rsidRPr="00AA37AD">
              <w:t>Interviews or Focus Groups</w:t>
            </w:r>
          </w:p>
        </w:tc>
      </w:tr>
      <w:tr w:rsidR="00FB2EEE" w14:paraId="04562494" w14:textId="77777777" w:rsidTr="7CDA2817">
        <w:tc>
          <w:tcPr>
            <w:tcW w:w="9016" w:type="dxa"/>
          </w:tcPr>
          <w:p w14:paraId="5D083096" w14:textId="4DF7F9B7" w:rsidR="00054D92" w:rsidRPr="00AA37AD" w:rsidRDefault="00054D92" w:rsidP="004447DB">
            <w:pPr>
              <w:pStyle w:val="Question"/>
              <w:numPr>
                <w:ilvl w:val="0"/>
                <w:numId w:val="19"/>
              </w:numPr>
            </w:pPr>
            <w:r w:rsidRPr="00AA37AD">
              <w:t>How will participants take part?</w:t>
            </w:r>
          </w:p>
          <w:p w14:paraId="1E3CD86A" w14:textId="0C3C935A" w:rsidR="00054D92" w:rsidRPr="00AA37AD" w:rsidRDefault="007E1921" w:rsidP="0075290F">
            <w:pPr>
              <w:spacing w:line="264" w:lineRule="auto"/>
              <w:ind w:left="360"/>
              <w:jc w:val="both"/>
              <w:rPr>
                <w:rFonts w:cs="Calibri"/>
              </w:rPr>
            </w:pPr>
            <w:sdt>
              <w:sdtPr>
                <w:rPr>
                  <w:rFonts w:cs="Calibri"/>
                </w:rPr>
                <w:id w:val="2004386423"/>
                <w14:checkbox>
                  <w14:checked w14:val="0"/>
                  <w14:checkedState w14:val="2612" w14:font="MS Gothic"/>
                  <w14:uncheckedState w14:val="2610" w14:font="MS Gothic"/>
                </w14:checkbox>
              </w:sdtPr>
              <w:sdtEndPr/>
              <w:sdtContent>
                <w:r w:rsidR="0044593F">
                  <w:rPr>
                    <w:rFonts w:ascii="MS Gothic" w:eastAsia="MS Gothic" w:hAnsi="MS Gothic" w:cs="Calibri" w:hint="eastAsia"/>
                  </w:rPr>
                  <w:t>☐</w:t>
                </w:r>
              </w:sdtContent>
            </w:sdt>
            <w:r w:rsidR="00054D92" w:rsidRPr="7CDA2817">
              <w:rPr>
                <w:rFonts w:cs="Calibri"/>
              </w:rPr>
              <w:t xml:space="preserve"> Face-to-face</w:t>
            </w:r>
          </w:p>
          <w:p w14:paraId="1F471FE5" w14:textId="77777777" w:rsidR="00054D92" w:rsidRPr="00AA37AD" w:rsidRDefault="007E1921" w:rsidP="0075290F">
            <w:pPr>
              <w:spacing w:line="264" w:lineRule="auto"/>
              <w:ind w:left="360"/>
              <w:jc w:val="both"/>
              <w:rPr>
                <w:rFonts w:cs="Calibri"/>
                <w:szCs w:val="22"/>
              </w:rPr>
            </w:pPr>
            <w:sdt>
              <w:sdtPr>
                <w:rPr>
                  <w:rFonts w:cs="Calibri"/>
                  <w:szCs w:val="22"/>
                </w:rPr>
                <w:id w:val="-1511523565"/>
                <w14:checkbox>
                  <w14:checked w14:val="0"/>
                  <w14:checkedState w14:val="2612" w14:font="MS Gothic"/>
                  <w14:uncheckedState w14:val="2610" w14:font="MS Gothic"/>
                </w14:checkbox>
              </w:sdtPr>
              <w:sdtEndPr/>
              <w:sdtContent>
                <w:r w:rsidR="00054D92" w:rsidRPr="00AA37AD">
                  <w:rPr>
                    <w:rFonts w:ascii="Segoe UI Symbol" w:eastAsia="MS Gothic" w:hAnsi="Segoe UI Symbol" w:cs="Segoe UI Symbol"/>
                    <w:szCs w:val="22"/>
                  </w:rPr>
                  <w:t>☐</w:t>
                </w:r>
              </w:sdtContent>
            </w:sdt>
            <w:r w:rsidR="00054D92" w:rsidRPr="00AA37AD">
              <w:rPr>
                <w:rFonts w:cs="Calibri"/>
                <w:szCs w:val="22"/>
              </w:rPr>
              <w:t xml:space="preserve"> Telephone</w:t>
            </w:r>
          </w:p>
          <w:p w14:paraId="069F4F50" w14:textId="77777777" w:rsidR="00054D92" w:rsidRPr="00AA37AD" w:rsidRDefault="007E1921" w:rsidP="0075290F">
            <w:pPr>
              <w:spacing w:line="264" w:lineRule="auto"/>
              <w:ind w:left="360"/>
              <w:jc w:val="both"/>
              <w:rPr>
                <w:rFonts w:cs="Calibri"/>
                <w:szCs w:val="22"/>
              </w:rPr>
            </w:pPr>
            <w:sdt>
              <w:sdtPr>
                <w:rPr>
                  <w:rFonts w:cs="Calibri"/>
                  <w:szCs w:val="22"/>
                </w:rPr>
                <w:id w:val="876284659"/>
                <w14:checkbox>
                  <w14:checked w14:val="0"/>
                  <w14:checkedState w14:val="2612" w14:font="MS Gothic"/>
                  <w14:uncheckedState w14:val="2610" w14:font="MS Gothic"/>
                </w14:checkbox>
              </w:sdtPr>
              <w:sdtEndPr/>
              <w:sdtContent>
                <w:r w:rsidR="00054D92" w:rsidRPr="00AA37AD">
                  <w:rPr>
                    <w:rFonts w:ascii="Segoe UI Symbol" w:eastAsia="MS Gothic" w:hAnsi="Segoe UI Symbol" w:cs="Segoe UI Symbol"/>
                    <w:szCs w:val="22"/>
                  </w:rPr>
                  <w:t>☐</w:t>
                </w:r>
              </w:sdtContent>
            </w:sdt>
            <w:r w:rsidR="00054D92" w:rsidRPr="00AA37AD">
              <w:rPr>
                <w:rFonts w:cs="Calibri"/>
                <w:szCs w:val="22"/>
              </w:rPr>
              <w:t xml:space="preserve"> Email or text</w:t>
            </w:r>
          </w:p>
          <w:p w14:paraId="28B26F9A" w14:textId="77777777" w:rsidR="00054D92" w:rsidRPr="00AA37AD" w:rsidRDefault="007E1921" w:rsidP="0075290F">
            <w:pPr>
              <w:spacing w:line="264" w:lineRule="auto"/>
              <w:ind w:left="360"/>
              <w:jc w:val="both"/>
              <w:rPr>
                <w:rFonts w:cs="Calibri"/>
                <w:szCs w:val="22"/>
              </w:rPr>
            </w:pPr>
            <w:sdt>
              <w:sdtPr>
                <w:rPr>
                  <w:rFonts w:cs="Calibri"/>
                  <w:szCs w:val="22"/>
                </w:rPr>
                <w:id w:val="-1682349341"/>
                <w14:checkbox>
                  <w14:checked w14:val="0"/>
                  <w14:checkedState w14:val="2612" w14:font="MS Gothic"/>
                  <w14:uncheckedState w14:val="2610" w14:font="MS Gothic"/>
                </w14:checkbox>
              </w:sdtPr>
              <w:sdtEndPr/>
              <w:sdtContent>
                <w:r w:rsidR="00054D92" w:rsidRPr="00AA37AD">
                  <w:rPr>
                    <w:rFonts w:ascii="Segoe UI Symbol" w:eastAsia="MS Gothic" w:hAnsi="Segoe UI Symbol" w:cs="Segoe UI Symbol"/>
                    <w:szCs w:val="22"/>
                  </w:rPr>
                  <w:t>☐</w:t>
                </w:r>
              </w:sdtContent>
            </w:sdt>
            <w:r w:rsidR="00054D92" w:rsidRPr="00AA37AD">
              <w:rPr>
                <w:rFonts w:cs="Calibri"/>
                <w:szCs w:val="22"/>
              </w:rPr>
              <w:t xml:space="preserve"> Online</w:t>
            </w:r>
          </w:p>
          <w:p w14:paraId="607041FB" w14:textId="77777777" w:rsidR="00054D92" w:rsidRPr="00AA37AD" w:rsidRDefault="007E1921" w:rsidP="0075290F">
            <w:pPr>
              <w:spacing w:line="264" w:lineRule="auto"/>
              <w:ind w:left="360"/>
              <w:jc w:val="both"/>
              <w:rPr>
                <w:rFonts w:cs="Calibri"/>
                <w:szCs w:val="22"/>
              </w:rPr>
            </w:pPr>
            <w:sdt>
              <w:sdtPr>
                <w:rPr>
                  <w:rFonts w:cs="Calibri"/>
                  <w:szCs w:val="22"/>
                </w:rPr>
                <w:id w:val="634071392"/>
                <w14:checkbox>
                  <w14:checked w14:val="0"/>
                  <w14:checkedState w14:val="2612" w14:font="MS Gothic"/>
                  <w14:uncheckedState w14:val="2610" w14:font="MS Gothic"/>
                </w14:checkbox>
              </w:sdtPr>
              <w:sdtEndPr/>
              <w:sdtContent>
                <w:r w:rsidR="00054D92" w:rsidRPr="00AA37AD">
                  <w:rPr>
                    <w:rFonts w:ascii="Segoe UI Symbol" w:eastAsia="MS Gothic" w:hAnsi="Segoe UI Symbol" w:cs="Segoe UI Symbol"/>
                    <w:szCs w:val="22"/>
                  </w:rPr>
                  <w:t>☐</w:t>
                </w:r>
              </w:sdtContent>
            </w:sdt>
            <w:r w:rsidR="00054D92" w:rsidRPr="00AA37AD">
              <w:rPr>
                <w:rFonts w:cs="Calibri"/>
                <w:szCs w:val="22"/>
              </w:rPr>
              <w:t xml:space="preserve"> Other (please specify) </w:t>
            </w:r>
            <w:sdt>
              <w:sdtPr>
                <w:rPr>
                  <w:rFonts w:cs="Calibri"/>
                  <w:szCs w:val="22"/>
                </w:rPr>
                <w:id w:val="230515262"/>
                <w:placeholder>
                  <w:docPart w:val="BC2B166475264F91B6E93232C158D55E"/>
                </w:placeholder>
                <w:showingPlcHdr/>
                <w:text/>
              </w:sdtPr>
              <w:sdtEndPr/>
              <w:sdtContent>
                <w:r w:rsidR="00054D92" w:rsidRPr="00AA37AD">
                  <w:rPr>
                    <w:rStyle w:val="PlaceholderText"/>
                    <w:rFonts w:cs="Calibri"/>
                    <w:bdr w:val="single" w:sz="4" w:space="0" w:color="auto"/>
                  </w:rPr>
                  <w:t>Click or tap here to enter text.</w:t>
                </w:r>
              </w:sdtContent>
            </w:sdt>
          </w:p>
          <w:p w14:paraId="4DA02E9F" w14:textId="0D451715" w:rsidR="00054D92" w:rsidRDefault="00054D92" w:rsidP="006E148A">
            <w:pPr>
              <w:pStyle w:val="Question"/>
              <w:numPr>
                <w:ilvl w:val="0"/>
                <w:numId w:val="19"/>
              </w:numPr>
            </w:pPr>
            <w:r w:rsidRPr="00AA37AD">
              <w:t>How will participant information and identifiers be managed?</w:t>
            </w:r>
          </w:p>
          <w:p w14:paraId="60653FED" w14:textId="48E2CE2B" w:rsidR="00036D31" w:rsidRPr="00036D31" w:rsidRDefault="00036D31" w:rsidP="00036D31">
            <w:r w:rsidRPr="00201C75">
              <w:rPr>
                <w:rFonts w:eastAsia="SimSun" w:cs="Calibri"/>
                <w:bCs/>
                <w:szCs w:val="22"/>
              </w:rPr>
              <w:t>Insert text here</w:t>
            </w:r>
          </w:p>
          <w:p w14:paraId="15296DF2" w14:textId="55A563A3" w:rsidR="00054D92" w:rsidRDefault="00054D92" w:rsidP="006E148A">
            <w:pPr>
              <w:pStyle w:val="Question"/>
              <w:numPr>
                <w:ilvl w:val="0"/>
                <w:numId w:val="19"/>
              </w:numPr>
            </w:pPr>
            <w:r w:rsidRPr="00AA37AD">
              <w:t xml:space="preserve">Will participants be able to review or amend their responses? </w:t>
            </w:r>
          </w:p>
          <w:p w14:paraId="39CFC5D3" w14:textId="72E4EF90" w:rsidR="00036D31" w:rsidRPr="00036D31" w:rsidRDefault="00036D31" w:rsidP="00036D31">
            <w:r w:rsidRPr="00201C75">
              <w:rPr>
                <w:rFonts w:eastAsia="SimSun" w:cs="Calibri"/>
                <w:bCs/>
                <w:szCs w:val="22"/>
              </w:rPr>
              <w:t>Insert text here</w:t>
            </w:r>
          </w:p>
          <w:p w14:paraId="45B787B3" w14:textId="5504BB9C" w:rsidR="00054D92" w:rsidRDefault="00054D92" w:rsidP="00036D31">
            <w:pPr>
              <w:pStyle w:val="Question"/>
              <w:numPr>
                <w:ilvl w:val="0"/>
                <w:numId w:val="19"/>
              </w:numPr>
            </w:pPr>
            <w:r w:rsidRPr="00AA37AD">
              <w:t>Could any topics cause distress? If yes, how will this be managed?</w:t>
            </w:r>
          </w:p>
          <w:p w14:paraId="1B5DBBC2" w14:textId="75F8B0AE" w:rsidR="00036D31" w:rsidRPr="00036D31" w:rsidRDefault="00036D31" w:rsidP="00036D31">
            <w:r w:rsidRPr="00201C75">
              <w:rPr>
                <w:rFonts w:eastAsia="SimSun" w:cs="Calibri"/>
                <w:bCs/>
                <w:szCs w:val="22"/>
              </w:rPr>
              <w:t>Insert text here</w:t>
            </w:r>
          </w:p>
          <w:p w14:paraId="51288E37" w14:textId="5992CAFA" w:rsidR="00054D92" w:rsidRDefault="00054D92" w:rsidP="00036D31">
            <w:pPr>
              <w:pStyle w:val="Question"/>
              <w:numPr>
                <w:ilvl w:val="0"/>
                <w:numId w:val="19"/>
              </w:numPr>
            </w:pPr>
            <w:r w:rsidRPr="00AA37AD">
              <w:t>Will interviews be audio or video recorded, or photographed? If yes, describe the process.</w:t>
            </w:r>
          </w:p>
          <w:p w14:paraId="601F9300" w14:textId="36575AEA" w:rsidR="00036D31" w:rsidRPr="00036D31" w:rsidRDefault="00036D31" w:rsidP="00036D31">
            <w:r w:rsidRPr="00201C75">
              <w:rPr>
                <w:rFonts w:eastAsia="SimSun" w:cs="Calibri"/>
                <w:bCs/>
                <w:szCs w:val="22"/>
              </w:rPr>
              <w:t>Insert text here</w:t>
            </w:r>
          </w:p>
          <w:p w14:paraId="0702752E" w14:textId="1C28714F" w:rsidR="00FB2EEE" w:rsidRPr="00054D92" w:rsidRDefault="00054D92" w:rsidP="007A4168">
            <w:pPr>
              <w:spacing w:after="120" w:line="264" w:lineRule="auto"/>
              <w:jc w:val="both"/>
              <w:rPr>
                <w:rFonts w:cs="Calibri"/>
                <w:i/>
                <w:iCs/>
                <w:color w:val="C00000"/>
                <w:szCs w:val="22"/>
              </w:rPr>
            </w:pPr>
            <w:r w:rsidRPr="00EC3A66">
              <w:rPr>
                <w:rFonts w:ascii="Segoe UI Emoji" w:hAnsi="Segoe UI Emoji" w:cs="Segoe UI Emoji"/>
                <w:i/>
                <w:iCs/>
                <w:color w:val="C00000"/>
                <w:szCs w:val="22"/>
              </w:rPr>
              <w:t>🚩</w:t>
            </w:r>
            <w:r w:rsidRPr="00EC3A66">
              <w:rPr>
                <w:rFonts w:cs="Calibri"/>
                <w:i/>
                <w:iCs/>
                <w:color w:val="C00000"/>
                <w:szCs w:val="22"/>
              </w:rPr>
              <w:t xml:space="preserve"> Attach interview guides or discussion questions.</w:t>
            </w:r>
          </w:p>
        </w:tc>
      </w:tr>
      <w:tr w:rsidR="00FB2EEE" w14:paraId="2768D86F" w14:textId="77777777" w:rsidTr="7CDA2817">
        <w:tc>
          <w:tcPr>
            <w:tcW w:w="9016" w:type="dxa"/>
            <w:shd w:val="clear" w:color="auto" w:fill="F2F2F2" w:themeFill="background1" w:themeFillShade="F2"/>
          </w:tcPr>
          <w:p w14:paraId="02A5A2F2" w14:textId="299EAEC7" w:rsidR="00FB2EEE" w:rsidRPr="00054D92" w:rsidRDefault="00054D92" w:rsidP="00054D92">
            <w:pPr>
              <w:pStyle w:val="Heading3"/>
            </w:pPr>
            <w:r w:rsidRPr="00AA37AD">
              <w:lastRenderedPageBreak/>
              <w:t>Observational Research</w:t>
            </w:r>
          </w:p>
        </w:tc>
      </w:tr>
      <w:tr w:rsidR="00FB2EEE" w14:paraId="7DB35E0F" w14:textId="77777777" w:rsidTr="7CDA2817">
        <w:tc>
          <w:tcPr>
            <w:tcW w:w="9016" w:type="dxa"/>
          </w:tcPr>
          <w:p w14:paraId="0F7FFC1D" w14:textId="35E59F51" w:rsidR="00054D92" w:rsidRDefault="00054D92" w:rsidP="005C4625">
            <w:pPr>
              <w:pStyle w:val="Question"/>
              <w:numPr>
                <w:ilvl w:val="0"/>
                <w:numId w:val="20"/>
              </w:numPr>
            </w:pPr>
            <w:r w:rsidRPr="00AA37AD">
              <w:t>Describe the observational methods.</w:t>
            </w:r>
          </w:p>
          <w:p w14:paraId="59D01F17" w14:textId="20458F46" w:rsidR="005C4625" w:rsidRPr="005C4625" w:rsidRDefault="005C4625" w:rsidP="005C4625">
            <w:r w:rsidRPr="00201C75">
              <w:rPr>
                <w:rFonts w:eastAsia="SimSun" w:cs="Calibri"/>
                <w:bCs/>
                <w:szCs w:val="22"/>
              </w:rPr>
              <w:t>Insert text here</w:t>
            </w:r>
          </w:p>
          <w:p w14:paraId="6BE85993" w14:textId="0872ECB2" w:rsidR="005C4625" w:rsidRDefault="00054D92" w:rsidP="005C4625">
            <w:pPr>
              <w:pStyle w:val="Question"/>
              <w:numPr>
                <w:ilvl w:val="0"/>
                <w:numId w:val="20"/>
              </w:numPr>
            </w:pPr>
            <w:r w:rsidRPr="00AA37AD">
              <w:t>How will participants or observations be selected?</w:t>
            </w:r>
          </w:p>
          <w:p w14:paraId="45BE4F06" w14:textId="30EA67C8" w:rsidR="005C4625" w:rsidRPr="005C4625" w:rsidRDefault="005C4625" w:rsidP="005C4625">
            <w:r w:rsidRPr="00201C75">
              <w:rPr>
                <w:rFonts w:eastAsia="SimSun" w:cs="Calibri"/>
                <w:bCs/>
                <w:szCs w:val="22"/>
              </w:rPr>
              <w:t>Insert text here</w:t>
            </w:r>
          </w:p>
          <w:p w14:paraId="27EDECF8" w14:textId="65D0EC4D" w:rsidR="00054D92" w:rsidRDefault="00054D92" w:rsidP="005C4625">
            <w:pPr>
              <w:pStyle w:val="Question"/>
              <w:numPr>
                <w:ilvl w:val="0"/>
                <w:numId w:val="20"/>
              </w:numPr>
            </w:pPr>
            <w:r w:rsidRPr="00AA37AD">
              <w:t xml:space="preserve">If applicable, describe any follow-up procedures. </w:t>
            </w:r>
          </w:p>
          <w:p w14:paraId="214C8134" w14:textId="0F056449" w:rsidR="005C4625" w:rsidRPr="005C4625" w:rsidRDefault="005C4625" w:rsidP="005C4625">
            <w:r w:rsidRPr="00201C75">
              <w:rPr>
                <w:rFonts w:eastAsia="SimSun" w:cs="Calibri"/>
                <w:bCs/>
                <w:szCs w:val="22"/>
              </w:rPr>
              <w:t>Insert text here</w:t>
            </w:r>
          </w:p>
          <w:p w14:paraId="6DA8ADB9" w14:textId="43F3040C" w:rsidR="00054D92" w:rsidRDefault="00054D92" w:rsidP="005C4625">
            <w:pPr>
              <w:pStyle w:val="Question"/>
              <w:numPr>
                <w:ilvl w:val="0"/>
                <w:numId w:val="20"/>
              </w:numPr>
            </w:pPr>
            <w:r w:rsidRPr="00AA37AD">
              <w:t xml:space="preserve">How will bias be minimised? </w:t>
            </w:r>
          </w:p>
          <w:p w14:paraId="595AE8AB" w14:textId="0F9CBC92" w:rsidR="005C4625" w:rsidRPr="005C4625" w:rsidRDefault="005C4625" w:rsidP="005C4625">
            <w:r w:rsidRPr="00201C75">
              <w:rPr>
                <w:rFonts w:eastAsia="SimSun" w:cs="Calibri"/>
                <w:bCs/>
                <w:szCs w:val="22"/>
              </w:rPr>
              <w:t>Insert text here</w:t>
            </w:r>
          </w:p>
          <w:p w14:paraId="552EC11D" w14:textId="77777777" w:rsidR="00FB2EEE" w:rsidRPr="00AA37AD" w:rsidRDefault="00FB2EEE" w:rsidP="007A4168">
            <w:pPr>
              <w:spacing w:after="120" w:line="264" w:lineRule="auto"/>
              <w:jc w:val="both"/>
              <w:rPr>
                <w:rFonts w:cs="Calibri"/>
                <w:szCs w:val="22"/>
              </w:rPr>
            </w:pPr>
          </w:p>
        </w:tc>
      </w:tr>
      <w:tr w:rsidR="00054D92" w14:paraId="78FF5411" w14:textId="77777777" w:rsidTr="7CDA2817">
        <w:tc>
          <w:tcPr>
            <w:tcW w:w="9016" w:type="dxa"/>
            <w:shd w:val="clear" w:color="auto" w:fill="F2F2F2" w:themeFill="background1" w:themeFillShade="F2"/>
          </w:tcPr>
          <w:p w14:paraId="1A59903E" w14:textId="4723A0D0" w:rsidR="00054D92" w:rsidRPr="00F76F76" w:rsidRDefault="00F76F76" w:rsidP="00F76F76">
            <w:pPr>
              <w:pStyle w:val="Heading3"/>
            </w:pPr>
            <w:r w:rsidRPr="00AA37AD">
              <w:t>Survey Research</w:t>
            </w:r>
          </w:p>
        </w:tc>
      </w:tr>
      <w:tr w:rsidR="00F76F76" w14:paraId="1B87FA60" w14:textId="77777777" w:rsidTr="7CDA2817">
        <w:tc>
          <w:tcPr>
            <w:tcW w:w="9016" w:type="dxa"/>
          </w:tcPr>
          <w:p w14:paraId="5554DF40" w14:textId="44AD608F" w:rsidR="00BE444D" w:rsidRPr="00AA37AD" w:rsidRDefault="00BE444D" w:rsidP="00A742D0">
            <w:pPr>
              <w:pStyle w:val="Question"/>
              <w:numPr>
                <w:ilvl w:val="0"/>
                <w:numId w:val="21"/>
              </w:numPr>
            </w:pPr>
            <w:r w:rsidRPr="00AA37AD">
              <w:t>Is the survey:</w:t>
            </w:r>
          </w:p>
          <w:p w14:paraId="34057943" w14:textId="01C4F038" w:rsidR="00BE444D" w:rsidRPr="00AA37AD" w:rsidRDefault="007E1921" w:rsidP="009A6B4B">
            <w:pPr>
              <w:spacing w:line="264" w:lineRule="auto"/>
              <w:ind w:left="360"/>
              <w:jc w:val="both"/>
              <w:rPr>
                <w:rFonts w:cs="Calibri"/>
                <w:szCs w:val="22"/>
              </w:rPr>
            </w:pPr>
            <w:sdt>
              <w:sdtPr>
                <w:rPr>
                  <w:rFonts w:cs="Calibri"/>
                  <w:szCs w:val="22"/>
                </w:rPr>
                <w:id w:val="971871424"/>
                <w14:checkbox>
                  <w14:checked w14:val="0"/>
                  <w14:checkedState w14:val="2612" w14:font="MS Gothic"/>
                  <w14:uncheckedState w14:val="2610" w14:font="MS Gothic"/>
                </w14:checkbox>
              </w:sdtPr>
              <w:sdtEndPr/>
              <w:sdtContent>
                <w:r w:rsidR="00E042A3">
                  <w:rPr>
                    <w:rFonts w:ascii="MS Gothic" w:eastAsia="MS Gothic" w:hAnsi="MS Gothic" w:cs="Calibri" w:hint="eastAsia"/>
                    <w:szCs w:val="22"/>
                  </w:rPr>
                  <w:t>☐</w:t>
                </w:r>
              </w:sdtContent>
            </w:sdt>
            <w:r w:rsidR="00BE444D" w:rsidRPr="00AA37AD">
              <w:rPr>
                <w:rFonts w:cs="Calibri"/>
                <w:szCs w:val="22"/>
              </w:rPr>
              <w:t xml:space="preserve"> Qualitative</w:t>
            </w:r>
          </w:p>
          <w:p w14:paraId="5109BF1A" w14:textId="59535D66" w:rsidR="00BE444D" w:rsidRPr="00AA37AD" w:rsidRDefault="007E1921" w:rsidP="009A6B4B">
            <w:pPr>
              <w:spacing w:line="264" w:lineRule="auto"/>
              <w:ind w:left="360"/>
              <w:jc w:val="both"/>
              <w:rPr>
                <w:rFonts w:cs="Calibri"/>
                <w:szCs w:val="22"/>
              </w:rPr>
            </w:pPr>
            <w:sdt>
              <w:sdtPr>
                <w:rPr>
                  <w:rFonts w:cs="Calibri"/>
                  <w:szCs w:val="22"/>
                </w:rPr>
                <w:id w:val="-1844772642"/>
                <w14:checkbox>
                  <w14:checked w14:val="0"/>
                  <w14:checkedState w14:val="2612" w14:font="MS Gothic"/>
                  <w14:uncheckedState w14:val="2610" w14:font="MS Gothic"/>
                </w14:checkbox>
              </w:sdtPr>
              <w:sdtEndPr/>
              <w:sdtContent>
                <w:r w:rsidR="00E042A3">
                  <w:rPr>
                    <w:rFonts w:ascii="MS Gothic" w:eastAsia="MS Gothic" w:hAnsi="MS Gothic" w:cs="Calibri" w:hint="eastAsia"/>
                    <w:szCs w:val="22"/>
                  </w:rPr>
                  <w:t>☐</w:t>
                </w:r>
              </w:sdtContent>
            </w:sdt>
            <w:r w:rsidR="00BE444D" w:rsidRPr="00AA37AD">
              <w:rPr>
                <w:rFonts w:cs="Calibri"/>
                <w:szCs w:val="22"/>
              </w:rPr>
              <w:t xml:space="preserve"> Quantitative</w:t>
            </w:r>
          </w:p>
          <w:p w14:paraId="7DF53862" w14:textId="32426DC9" w:rsidR="00BE444D" w:rsidRPr="00AA37AD" w:rsidRDefault="007E1921" w:rsidP="009A6B4B">
            <w:pPr>
              <w:spacing w:line="264" w:lineRule="auto"/>
              <w:ind w:left="360"/>
              <w:jc w:val="both"/>
              <w:rPr>
                <w:rFonts w:cs="Calibri"/>
                <w:szCs w:val="22"/>
              </w:rPr>
            </w:pPr>
            <w:sdt>
              <w:sdtPr>
                <w:rPr>
                  <w:rFonts w:cs="Calibri"/>
                  <w:szCs w:val="22"/>
                </w:rPr>
                <w:id w:val="1356465343"/>
                <w14:checkbox>
                  <w14:checked w14:val="0"/>
                  <w14:checkedState w14:val="2612" w14:font="MS Gothic"/>
                  <w14:uncheckedState w14:val="2610" w14:font="MS Gothic"/>
                </w14:checkbox>
              </w:sdtPr>
              <w:sdtEndPr/>
              <w:sdtContent>
                <w:r w:rsidR="00E042A3">
                  <w:rPr>
                    <w:rFonts w:ascii="MS Gothic" w:eastAsia="MS Gothic" w:hAnsi="MS Gothic" w:cs="Calibri" w:hint="eastAsia"/>
                    <w:szCs w:val="22"/>
                  </w:rPr>
                  <w:t>☐</w:t>
                </w:r>
              </w:sdtContent>
            </w:sdt>
            <w:r w:rsidR="00BE444D" w:rsidRPr="00AA37AD">
              <w:rPr>
                <w:rFonts w:cs="Calibri"/>
                <w:szCs w:val="22"/>
              </w:rPr>
              <w:t xml:space="preserve"> Mixed methods</w:t>
            </w:r>
          </w:p>
          <w:p w14:paraId="4381160A" w14:textId="2BB77EE7" w:rsidR="00BE444D" w:rsidRDefault="00BE444D" w:rsidP="00A742D0">
            <w:pPr>
              <w:pStyle w:val="Question"/>
              <w:numPr>
                <w:ilvl w:val="0"/>
                <w:numId w:val="21"/>
              </w:numPr>
            </w:pPr>
            <w:r w:rsidRPr="00AA37AD">
              <w:t>How will participants be invited to complete the survey?</w:t>
            </w:r>
          </w:p>
          <w:p w14:paraId="5484A6E7" w14:textId="33C77B21" w:rsidR="002F2F52" w:rsidRPr="002F2F52" w:rsidRDefault="002F2F52" w:rsidP="002F2F52">
            <w:r w:rsidRPr="00201C75">
              <w:rPr>
                <w:rFonts w:eastAsia="SimSun" w:cs="Calibri"/>
                <w:bCs/>
                <w:szCs w:val="22"/>
              </w:rPr>
              <w:t>Insert text here</w:t>
            </w:r>
          </w:p>
          <w:p w14:paraId="3298A63F" w14:textId="23420BA8" w:rsidR="00B520E3" w:rsidRDefault="00953029" w:rsidP="002F2F52">
            <w:pPr>
              <w:pStyle w:val="Question"/>
              <w:numPr>
                <w:ilvl w:val="0"/>
                <w:numId w:val="21"/>
              </w:numPr>
            </w:pPr>
            <w:r>
              <w:t xml:space="preserve">How will you engage with your participants to conduct the survey? </w:t>
            </w:r>
          </w:p>
          <w:p w14:paraId="3CF411B6" w14:textId="2200B8D3" w:rsidR="002F2F52" w:rsidRPr="002F2F52" w:rsidRDefault="007E1921" w:rsidP="00027CCA">
            <w:pPr>
              <w:ind w:left="360"/>
            </w:pPr>
            <w:sdt>
              <w:sdtPr>
                <w:rPr>
                  <w:rFonts w:ascii="Segoe UI Symbol" w:eastAsia="MS Gothic" w:hAnsi="Segoe UI Symbol" w:cs="Segoe UI Symbol"/>
                  <w:b/>
                  <w:bCs/>
                </w:rPr>
                <w:id w:val="-1291982949"/>
                <w14:checkbox>
                  <w14:checked w14:val="0"/>
                  <w14:checkedState w14:val="2612" w14:font="MS Gothic"/>
                  <w14:uncheckedState w14:val="2610" w14:font="MS Gothic"/>
                </w14:checkbox>
              </w:sdtPr>
              <w:sdtEndPr/>
              <w:sdtContent>
                <w:r w:rsidR="00027CCA">
                  <w:rPr>
                    <w:rFonts w:ascii="MS Gothic" w:eastAsia="MS Gothic" w:hAnsi="MS Gothic" w:cs="Segoe UI Symbol" w:hint="eastAsia"/>
                    <w:bCs/>
                  </w:rPr>
                  <w:t>☐</w:t>
                </w:r>
              </w:sdtContent>
            </w:sdt>
            <w:r w:rsidR="00027CCA" w:rsidRPr="00624B83">
              <w:rPr>
                <w:bCs/>
              </w:rPr>
              <w:t xml:space="preserve"> </w:t>
            </w:r>
            <w:r w:rsidR="00027CCA">
              <w:rPr>
                <w:bCs/>
              </w:rPr>
              <w:t>Face to Face</w:t>
            </w:r>
            <w:r w:rsidR="00027CCA" w:rsidRPr="00624B83">
              <w:rPr>
                <w:bCs/>
              </w:rPr>
              <w:t> </w:t>
            </w:r>
            <w:r w:rsidR="00027CCA" w:rsidRPr="00624B83">
              <w:rPr>
                <w:bCs/>
              </w:rPr>
              <w:t> </w:t>
            </w:r>
            <w:r w:rsidR="00027CCA" w:rsidRPr="00624B83">
              <w:rPr>
                <w:rFonts w:eastAsia="MS Gothic"/>
                <w:bCs/>
              </w:rPr>
              <w:t xml:space="preserve"> </w:t>
            </w:r>
            <w:sdt>
              <w:sdtPr>
                <w:rPr>
                  <w:rFonts w:ascii="Segoe UI Symbol" w:eastAsia="MS Gothic" w:hAnsi="Segoe UI Symbol" w:cs="Segoe UI Symbol"/>
                  <w:b/>
                  <w:bCs/>
                </w:rPr>
                <w:id w:val="-1735301754"/>
                <w14:checkbox>
                  <w14:checked w14:val="0"/>
                  <w14:checkedState w14:val="2612" w14:font="MS Gothic"/>
                  <w14:uncheckedState w14:val="2610" w14:font="MS Gothic"/>
                </w14:checkbox>
              </w:sdtPr>
              <w:sdtEndPr/>
              <w:sdtContent>
                <w:r w:rsidR="00027CCA">
                  <w:rPr>
                    <w:rFonts w:ascii="MS Gothic" w:eastAsia="MS Gothic" w:hAnsi="MS Gothic" w:cs="Segoe UI Symbol" w:hint="eastAsia"/>
                    <w:bCs/>
                  </w:rPr>
                  <w:t>☐</w:t>
                </w:r>
              </w:sdtContent>
            </w:sdt>
            <w:r w:rsidR="00027CCA" w:rsidRPr="00624B83">
              <w:rPr>
                <w:bCs/>
              </w:rPr>
              <w:t xml:space="preserve"> </w:t>
            </w:r>
            <w:r w:rsidR="00027CCA">
              <w:rPr>
                <w:bCs/>
              </w:rPr>
              <w:t>Electronic Means</w:t>
            </w:r>
          </w:p>
          <w:p w14:paraId="6D783CE8" w14:textId="23117D04" w:rsidR="00A742D0" w:rsidRPr="00A742D0" w:rsidRDefault="00CD02BD" w:rsidP="00A742D0">
            <w:r>
              <w:t>Provide details bel</w:t>
            </w:r>
            <w:r w:rsidR="00422772">
              <w:t>ow</w:t>
            </w:r>
          </w:p>
          <w:p w14:paraId="0191A3A4" w14:textId="77777777" w:rsidR="00F76F76" w:rsidRDefault="00BE444D" w:rsidP="00A742D0">
            <w:pPr>
              <w:pStyle w:val="Question"/>
              <w:numPr>
                <w:ilvl w:val="0"/>
                <w:numId w:val="21"/>
              </w:numPr>
            </w:pPr>
            <w:r w:rsidRPr="00AA37AD">
              <w:lastRenderedPageBreak/>
              <w:t xml:space="preserve">Will responses be anonymous, coded, or identifiable? </w:t>
            </w:r>
          </w:p>
          <w:p w14:paraId="0C1BA4A5" w14:textId="4B3F7E81" w:rsidR="00A742D0" w:rsidRPr="00A742D0" w:rsidRDefault="00A742D0" w:rsidP="00A742D0">
            <w:r w:rsidRPr="00201C75">
              <w:rPr>
                <w:rFonts w:eastAsia="SimSun" w:cs="Calibri"/>
                <w:bCs/>
                <w:szCs w:val="22"/>
              </w:rPr>
              <w:t>Insert text here</w:t>
            </w:r>
          </w:p>
        </w:tc>
      </w:tr>
      <w:tr w:rsidR="00BE444D" w14:paraId="2CEB7415" w14:textId="77777777" w:rsidTr="7CDA2817">
        <w:tc>
          <w:tcPr>
            <w:tcW w:w="9016" w:type="dxa"/>
            <w:shd w:val="clear" w:color="auto" w:fill="F2F2F2" w:themeFill="background1" w:themeFillShade="F2"/>
          </w:tcPr>
          <w:p w14:paraId="6E6B7EC6" w14:textId="77A866D5" w:rsidR="00BE444D" w:rsidRPr="00BE444D" w:rsidRDefault="00BE444D" w:rsidP="00BE444D">
            <w:pPr>
              <w:pStyle w:val="Heading3"/>
            </w:pPr>
            <w:r w:rsidRPr="00AA37AD">
              <w:lastRenderedPageBreak/>
              <w:t>Textual or Document Analysis</w:t>
            </w:r>
          </w:p>
        </w:tc>
      </w:tr>
      <w:tr w:rsidR="00BE444D" w14:paraId="15FD956E" w14:textId="77777777" w:rsidTr="7CDA2817">
        <w:tc>
          <w:tcPr>
            <w:tcW w:w="9016" w:type="dxa"/>
          </w:tcPr>
          <w:p w14:paraId="434A86F4" w14:textId="34911491" w:rsidR="00BE444D" w:rsidRDefault="00BE444D" w:rsidP="009B4326">
            <w:pPr>
              <w:pStyle w:val="Question"/>
            </w:pPr>
            <w:r w:rsidRPr="00AA37AD">
              <w:t>Describe the documents or data being analysed and explain how they involve human participants or human-derived information.</w:t>
            </w:r>
          </w:p>
          <w:p w14:paraId="727BE498" w14:textId="328F6D8D" w:rsidR="00BE444D" w:rsidRPr="00AA37AD" w:rsidRDefault="009B4326" w:rsidP="00BE444D">
            <w:pPr>
              <w:spacing w:after="120" w:line="264" w:lineRule="auto"/>
              <w:jc w:val="both"/>
              <w:rPr>
                <w:rFonts w:cs="Calibri"/>
                <w:szCs w:val="22"/>
              </w:rPr>
            </w:pPr>
            <w:r w:rsidRPr="00201C75">
              <w:rPr>
                <w:rFonts w:eastAsia="SimSun" w:cs="Calibri"/>
                <w:bCs/>
                <w:szCs w:val="22"/>
              </w:rPr>
              <w:t>Insert text here</w:t>
            </w:r>
          </w:p>
        </w:tc>
      </w:tr>
      <w:tr w:rsidR="00D05926" w14:paraId="694E8835" w14:textId="77777777" w:rsidTr="7CDA2817">
        <w:tc>
          <w:tcPr>
            <w:tcW w:w="9016" w:type="dxa"/>
            <w:shd w:val="clear" w:color="auto" w:fill="F2F2F2" w:themeFill="background1" w:themeFillShade="F2"/>
          </w:tcPr>
          <w:p w14:paraId="6FECC500" w14:textId="6F87FB9C" w:rsidR="007517A7" w:rsidRPr="009B4326" w:rsidRDefault="00D05926" w:rsidP="009B4326">
            <w:pPr>
              <w:pStyle w:val="Heading3"/>
            </w:pPr>
            <w:r w:rsidRPr="00CB5C24">
              <w:t>Other</w:t>
            </w:r>
          </w:p>
        </w:tc>
      </w:tr>
      <w:tr w:rsidR="007517A7" w14:paraId="2FF22493" w14:textId="77777777" w:rsidTr="7CDA2817">
        <w:tc>
          <w:tcPr>
            <w:tcW w:w="9016" w:type="dxa"/>
          </w:tcPr>
          <w:p w14:paraId="7771DDA3" w14:textId="77777777" w:rsidR="007517A7" w:rsidRPr="00CB5C24" w:rsidRDefault="007517A7" w:rsidP="007517A7">
            <w:pPr>
              <w:pStyle w:val="Instructions"/>
            </w:pPr>
            <w:r w:rsidRPr="00427825">
              <w:rPr>
                <w:rFonts w:ascii="Segoe UI Emoji" w:hAnsi="Segoe UI Emoji" w:cs="Segoe UI Emoji"/>
              </w:rPr>
              <w:t>🚩</w:t>
            </w:r>
            <w:r w:rsidRPr="00427825">
              <w:t xml:space="preserve"> </w:t>
            </w:r>
            <w:r w:rsidRPr="00CB5C24">
              <w:t xml:space="preserve">If using mixed methods, please select “Other” and provide a full description of the </w:t>
            </w:r>
            <w:r w:rsidRPr="00427825">
              <w:t>research methodology</w:t>
            </w:r>
            <w:r w:rsidRPr="00CB5C24">
              <w:t>.</w:t>
            </w:r>
          </w:p>
          <w:p w14:paraId="7015969F" w14:textId="77777777" w:rsidR="007A40B9" w:rsidRDefault="007517A7" w:rsidP="009B4326">
            <w:pPr>
              <w:pStyle w:val="Question"/>
            </w:pPr>
            <w:r w:rsidRPr="00CB5C24">
              <w:t>Please describe the research methods to be used in the study.</w:t>
            </w:r>
          </w:p>
          <w:p w14:paraId="4870F19E" w14:textId="07404F1F" w:rsidR="007517A7" w:rsidRPr="00CB5C24" w:rsidRDefault="007A40B9" w:rsidP="00994844">
            <w:r w:rsidRPr="00201C75">
              <w:rPr>
                <w:rFonts w:eastAsia="SimSun" w:cs="Calibri"/>
                <w:bCs/>
                <w:szCs w:val="22"/>
              </w:rPr>
              <w:t>Insert text here</w:t>
            </w:r>
            <w:r w:rsidR="007517A7" w:rsidRPr="00CB5C24">
              <w:br/>
            </w:r>
          </w:p>
        </w:tc>
      </w:tr>
    </w:tbl>
    <w:p w14:paraId="454E0957" w14:textId="212292CE" w:rsidR="00BC0970" w:rsidRDefault="001937DF" w:rsidP="008342B4">
      <w:pPr>
        <w:pStyle w:val="Heading2"/>
      </w:pPr>
      <w:r w:rsidRPr="008745B2">
        <w:rPr>
          <w:bCs/>
        </w:rPr>
        <w:t>Rationale for Method Selection (aligned with study aims and objectives</w:t>
      </w:r>
      <w:r w:rsidRPr="001937DF">
        <w:t>)</w:t>
      </w:r>
    </w:p>
    <w:tbl>
      <w:tblPr>
        <w:tblStyle w:val="TableGrid"/>
        <w:tblW w:w="0" w:type="auto"/>
        <w:tblLook w:val="04A0" w:firstRow="1" w:lastRow="0" w:firstColumn="1" w:lastColumn="0" w:noHBand="0" w:noVBand="1"/>
      </w:tblPr>
      <w:tblGrid>
        <w:gridCol w:w="9016"/>
      </w:tblGrid>
      <w:tr w:rsidR="00994844" w14:paraId="49F5CD47" w14:textId="77777777" w:rsidTr="008342B4">
        <w:tc>
          <w:tcPr>
            <w:tcW w:w="9016" w:type="dxa"/>
            <w:shd w:val="clear" w:color="auto" w:fill="F2F2F2" w:themeFill="background1" w:themeFillShade="F2"/>
          </w:tcPr>
          <w:p w14:paraId="1D1F0454" w14:textId="0DA6FFEB" w:rsidR="00994844" w:rsidRDefault="008342B4" w:rsidP="008342B4">
            <w:pPr>
              <w:pStyle w:val="Heading3"/>
              <w:rPr>
                <w:rFonts w:cs="Calibri"/>
                <w:szCs w:val="22"/>
              </w:rPr>
            </w:pPr>
            <w:r w:rsidRPr="001937DF">
              <w:t>Please explain how the selected methods support the study aims and objectives</w:t>
            </w:r>
          </w:p>
        </w:tc>
      </w:tr>
      <w:tr w:rsidR="008342B4" w14:paraId="6416450F" w14:textId="77777777" w:rsidTr="00994844">
        <w:tc>
          <w:tcPr>
            <w:tcW w:w="9016" w:type="dxa"/>
          </w:tcPr>
          <w:p w14:paraId="69CC77A1" w14:textId="0D08434F" w:rsidR="008342B4" w:rsidRPr="00905C1D" w:rsidRDefault="00905C1D" w:rsidP="008342B4">
            <w:pPr>
              <w:pStyle w:val="Heading3"/>
              <w:numPr>
                <w:ilvl w:val="0"/>
                <w:numId w:val="0"/>
              </w:numPr>
              <w:ind w:left="720" w:hanging="720"/>
              <w:rPr>
                <w:b w:val="0"/>
              </w:rPr>
            </w:pPr>
            <w:r w:rsidRPr="00905C1D">
              <w:rPr>
                <w:rFonts w:eastAsia="SimSun" w:cs="Calibri"/>
                <w:b w:val="0"/>
                <w:szCs w:val="22"/>
              </w:rPr>
              <w:t>Insert text here</w:t>
            </w:r>
          </w:p>
        </w:tc>
      </w:tr>
    </w:tbl>
    <w:p w14:paraId="73C17D40" w14:textId="1CA72DF4" w:rsidR="000E7139" w:rsidRPr="008745B2" w:rsidRDefault="000E7139" w:rsidP="008745B2">
      <w:pPr>
        <w:spacing w:after="0" w:line="288" w:lineRule="auto"/>
        <w:jc w:val="both"/>
        <w:rPr>
          <w:rFonts w:cs="Calibri"/>
          <w:b/>
          <w:bCs/>
          <w:szCs w:val="22"/>
        </w:rPr>
      </w:pPr>
    </w:p>
    <w:p w14:paraId="410858B0" w14:textId="2F3F8FA7" w:rsidR="009359F0" w:rsidRPr="00AA37AD" w:rsidRDefault="009359F0" w:rsidP="00880765">
      <w:pPr>
        <w:pStyle w:val="Heading2"/>
        <w:spacing w:before="0" w:after="0" w:line="288" w:lineRule="auto"/>
        <w:jc w:val="both"/>
        <w:rPr>
          <w:rFonts w:cs="Calibri"/>
        </w:rPr>
      </w:pPr>
      <w:r w:rsidRPr="00AA37AD">
        <w:rPr>
          <w:rFonts w:cs="Calibri"/>
        </w:rPr>
        <w:t>Data collection and Ethical Considerations</w:t>
      </w:r>
    </w:p>
    <w:p w14:paraId="2A0BDF5B" w14:textId="1E2F4350" w:rsidR="00EA5F56" w:rsidRPr="00704499" w:rsidRDefault="00EA5F56" w:rsidP="001C0A99">
      <w:pPr>
        <w:pStyle w:val="Instructions"/>
      </w:pPr>
      <w:r w:rsidRPr="00704499">
        <w:rPr>
          <w:rFonts w:ascii="Segoe UI Emoji" w:hAnsi="Segoe UI Emoji" w:cs="Segoe UI Emoji"/>
        </w:rPr>
        <w:t>🚩</w:t>
      </w:r>
      <w:r w:rsidRPr="00704499">
        <w:t xml:space="preserve"> </w:t>
      </w:r>
      <w:r w:rsidR="00F0234E" w:rsidRPr="00704499">
        <w:t>Before answering the following questions, please refer to the definitions below:</w:t>
      </w:r>
    </w:p>
    <w:p w14:paraId="2B1B9BCB" w14:textId="5D72E927" w:rsidR="00F0234E" w:rsidRPr="00704499" w:rsidRDefault="00F0234E" w:rsidP="001C0A99">
      <w:pPr>
        <w:pStyle w:val="Instructions"/>
        <w:numPr>
          <w:ilvl w:val="0"/>
          <w:numId w:val="16"/>
        </w:numPr>
      </w:pPr>
      <w:r w:rsidRPr="00704499">
        <w:t xml:space="preserve">Identifiable data: Identity of individuals can be readily ascertained </w:t>
      </w:r>
      <w:r w:rsidR="001C0A99" w:rsidRPr="00704499">
        <w:t>(</w:t>
      </w:r>
      <w:r w:rsidR="00514F57" w:rsidRPr="00704499">
        <w:t>e.g.</w:t>
      </w:r>
      <w:r w:rsidR="001C0A99" w:rsidRPr="00704499">
        <w:t xml:space="preserve"> name,</w:t>
      </w:r>
      <w:r w:rsidR="00514F57" w:rsidRPr="00704499">
        <w:t xml:space="preserve"> </w:t>
      </w:r>
      <w:r w:rsidR="001C0A99" w:rsidRPr="00704499">
        <w:t>DOB,</w:t>
      </w:r>
      <w:r w:rsidR="00514F57" w:rsidRPr="00704499">
        <w:t xml:space="preserve"> </w:t>
      </w:r>
      <w:r w:rsidR="001C0A99" w:rsidRPr="00704499">
        <w:t>email</w:t>
      </w:r>
      <w:r w:rsidR="00514F57" w:rsidRPr="00704499">
        <w:t xml:space="preserve"> etc)</w:t>
      </w:r>
      <w:r w:rsidR="00F4605B" w:rsidRPr="00704499">
        <w:t>.</w:t>
      </w:r>
    </w:p>
    <w:p w14:paraId="5D34739D" w14:textId="44F76896" w:rsidR="00F0234E" w:rsidRPr="00704499" w:rsidRDefault="00F0234E" w:rsidP="001C0A99">
      <w:pPr>
        <w:pStyle w:val="Instructions"/>
        <w:numPr>
          <w:ilvl w:val="0"/>
          <w:numId w:val="16"/>
        </w:numPr>
      </w:pPr>
      <w:r w:rsidRPr="00704499">
        <w:t>Re-identifiable data: Data is coded but could potentially be re-linked to individuals</w:t>
      </w:r>
      <w:r w:rsidR="00F4605B" w:rsidRPr="00704499">
        <w:t>.</w:t>
      </w:r>
    </w:p>
    <w:p w14:paraId="10C17951" w14:textId="62741D3B" w:rsidR="00F0234E" w:rsidRPr="00704499" w:rsidRDefault="00F0234E" w:rsidP="001C0A99">
      <w:pPr>
        <w:pStyle w:val="Instructions"/>
        <w:numPr>
          <w:ilvl w:val="0"/>
          <w:numId w:val="16"/>
        </w:numPr>
      </w:pPr>
      <w:r w:rsidRPr="00704499">
        <w:t>Non-identifiable data: Data cannot reasonably be used to identify individuals</w:t>
      </w:r>
      <w:r w:rsidR="00F4605B" w:rsidRPr="00704499">
        <w:t>.</w:t>
      </w:r>
    </w:p>
    <w:p w14:paraId="6957CCCC" w14:textId="77777777" w:rsidR="00F0234E" w:rsidRPr="00704499" w:rsidRDefault="00F0234E" w:rsidP="0043068F">
      <w:pPr>
        <w:pStyle w:val="Heading3"/>
        <w:rPr>
          <w:b w:val="0"/>
        </w:rPr>
      </w:pPr>
      <w:r w:rsidRPr="00704499">
        <w:t>Data Classification (Screening Question)</w:t>
      </w:r>
    </w:p>
    <w:p w14:paraId="03615233" w14:textId="5228B825" w:rsidR="00D96311" w:rsidRPr="00704499" w:rsidRDefault="00F0234E" w:rsidP="00235D1A">
      <w:pPr>
        <w:spacing w:after="0" w:line="240" w:lineRule="auto"/>
        <w:rPr>
          <w:rFonts w:cs="Calibri"/>
          <w:szCs w:val="22"/>
        </w:rPr>
      </w:pPr>
      <w:r w:rsidRPr="00704499">
        <w:rPr>
          <w:rFonts w:cs="Calibri"/>
          <w:szCs w:val="22"/>
        </w:rPr>
        <w:t>Will the data be collected in a form that is:</w:t>
      </w:r>
      <w:r w:rsidRPr="00704499">
        <w:rPr>
          <w:rFonts w:cs="Calibri"/>
          <w:szCs w:val="22"/>
        </w:rPr>
        <w:br/>
      </w:r>
      <w:sdt>
        <w:sdtPr>
          <w:rPr>
            <w:rFonts w:eastAsia="MS Gothic" w:cs="Calibri"/>
            <w:b/>
            <w:bCs/>
            <w:szCs w:val="22"/>
          </w:rPr>
          <w:id w:val="2114014529"/>
          <w14:checkbox>
            <w14:checked w14:val="0"/>
            <w14:checkedState w14:val="2612" w14:font="MS Gothic"/>
            <w14:uncheckedState w14:val="2610" w14:font="MS Gothic"/>
          </w14:checkbox>
        </w:sdtPr>
        <w:sdtEndPr/>
        <w:sdtContent>
          <w:r w:rsidR="00D96311" w:rsidRPr="00704499">
            <w:rPr>
              <w:rFonts w:ascii="MS Gothic" w:eastAsia="MS Gothic" w:hAnsi="MS Gothic" w:cs="Calibri" w:hint="eastAsia"/>
              <w:b/>
              <w:bCs/>
              <w:szCs w:val="22"/>
            </w:rPr>
            <w:t>☐</w:t>
          </w:r>
        </w:sdtContent>
      </w:sdt>
      <w:r w:rsidRPr="00704499">
        <w:rPr>
          <w:rFonts w:cs="Calibri"/>
          <w:szCs w:val="22"/>
        </w:rPr>
        <w:t xml:space="preserve"> Identifiable</w:t>
      </w:r>
      <w:r w:rsidRPr="00704499">
        <w:rPr>
          <w:rFonts w:cs="Calibri"/>
          <w:szCs w:val="22"/>
        </w:rPr>
        <w:br/>
      </w:r>
      <w:sdt>
        <w:sdtPr>
          <w:rPr>
            <w:rFonts w:eastAsia="MS Gothic" w:cs="Calibri"/>
            <w:b/>
            <w:bCs/>
            <w:szCs w:val="22"/>
          </w:rPr>
          <w:id w:val="-415477569"/>
          <w14:checkbox>
            <w14:checked w14:val="0"/>
            <w14:checkedState w14:val="2612" w14:font="MS Gothic"/>
            <w14:uncheckedState w14:val="2610" w14:font="MS Gothic"/>
          </w14:checkbox>
        </w:sdtPr>
        <w:sdtEndPr/>
        <w:sdtContent>
          <w:r w:rsidRPr="00704499">
            <w:rPr>
              <w:rFonts w:ascii="Segoe UI Symbol" w:eastAsia="MS Gothic" w:hAnsi="Segoe UI Symbol" w:cs="Segoe UI Symbol"/>
              <w:b/>
              <w:bCs/>
              <w:szCs w:val="22"/>
            </w:rPr>
            <w:t>☐</w:t>
          </w:r>
        </w:sdtContent>
      </w:sdt>
      <w:r w:rsidRPr="00704499">
        <w:rPr>
          <w:rFonts w:cs="Calibri"/>
          <w:b/>
          <w:bCs/>
          <w:szCs w:val="22"/>
        </w:rPr>
        <w:t xml:space="preserve"> </w:t>
      </w:r>
      <w:r w:rsidRPr="00704499">
        <w:rPr>
          <w:rFonts w:cs="Calibri"/>
          <w:szCs w:val="22"/>
        </w:rPr>
        <w:t>Re</w:t>
      </w:r>
      <w:r w:rsidRPr="00704499">
        <w:rPr>
          <w:rFonts w:cs="Calibri"/>
          <w:szCs w:val="22"/>
        </w:rPr>
        <w:noBreakHyphen/>
        <w:t>identifiable (coded)</w:t>
      </w:r>
      <w:r w:rsidRPr="00704499">
        <w:rPr>
          <w:rFonts w:cs="Calibri"/>
          <w:szCs w:val="22"/>
        </w:rPr>
        <w:br/>
      </w:r>
      <w:sdt>
        <w:sdtPr>
          <w:rPr>
            <w:rFonts w:eastAsia="MS Gothic" w:cs="Calibri"/>
            <w:b/>
            <w:bCs/>
            <w:szCs w:val="22"/>
          </w:rPr>
          <w:id w:val="-1918087677"/>
          <w14:checkbox>
            <w14:checked w14:val="0"/>
            <w14:checkedState w14:val="2612" w14:font="MS Gothic"/>
            <w14:uncheckedState w14:val="2610" w14:font="MS Gothic"/>
          </w14:checkbox>
        </w:sdtPr>
        <w:sdtEndPr/>
        <w:sdtContent>
          <w:r w:rsidRPr="00704499">
            <w:rPr>
              <w:rFonts w:ascii="Segoe UI Symbol" w:eastAsia="MS Gothic" w:hAnsi="Segoe UI Symbol" w:cs="Segoe UI Symbol"/>
              <w:b/>
              <w:bCs/>
              <w:szCs w:val="22"/>
            </w:rPr>
            <w:t>☐</w:t>
          </w:r>
        </w:sdtContent>
      </w:sdt>
      <w:r w:rsidRPr="00704499">
        <w:rPr>
          <w:rFonts w:cs="Calibri"/>
          <w:szCs w:val="22"/>
        </w:rPr>
        <w:t xml:space="preserve"> Non</w:t>
      </w:r>
      <w:r w:rsidRPr="00704499">
        <w:rPr>
          <w:rFonts w:cs="Calibri"/>
          <w:szCs w:val="22"/>
        </w:rPr>
        <w:noBreakHyphen/>
        <w:t>identifiable</w:t>
      </w:r>
    </w:p>
    <w:p w14:paraId="1914589B" w14:textId="77777777" w:rsidR="00946A34" w:rsidRPr="00704499" w:rsidRDefault="00946A34" w:rsidP="00946A34">
      <w:pPr>
        <w:spacing w:after="0" w:line="240" w:lineRule="auto"/>
        <w:rPr>
          <w:rFonts w:cs="Calibri"/>
          <w:szCs w:val="22"/>
        </w:rPr>
      </w:pPr>
    </w:p>
    <w:p w14:paraId="2CF326EF" w14:textId="77777777" w:rsidR="00F0234E" w:rsidRPr="00704499" w:rsidRDefault="00F0234E" w:rsidP="004E6B5F">
      <w:pPr>
        <w:pStyle w:val="Heading3"/>
        <w:spacing w:before="0" w:after="120" w:line="288" w:lineRule="auto"/>
        <w:jc w:val="both"/>
        <w:rPr>
          <w:rFonts w:cs="Calibri"/>
          <w:b w:val="0"/>
        </w:rPr>
      </w:pPr>
      <w:r w:rsidRPr="00704499">
        <w:rPr>
          <w:rFonts w:cs="Calibri"/>
        </w:rPr>
        <w:t>Data Collection Summary</w:t>
      </w:r>
    </w:p>
    <w:p w14:paraId="0729718D" w14:textId="77777777" w:rsidR="00F0234E" w:rsidRPr="00704499" w:rsidRDefault="00F0234E" w:rsidP="004E6B5F">
      <w:pPr>
        <w:pStyle w:val="ListParagraph"/>
        <w:spacing w:after="120" w:line="288" w:lineRule="auto"/>
        <w:ind w:left="0"/>
        <w:jc w:val="both"/>
        <w:rPr>
          <w:rFonts w:cs="Calibri"/>
          <w:szCs w:val="22"/>
        </w:rPr>
      </w:pPr>
      <w:r w:rsidRPr="00704499">
        <w:rPr>
          <w:rFonts w:cs="Calibri"/>
          <w:szCs w:val="22"/>
        </w:rPr>
        <w:t xml:space="preserve">The source(s) of the data </w:t>
      </w:r>
      <w:sdt>
        <w:sdtPr>
          <w:rPr>
            <w:rFonts w:cs="Calibri"/>
            <w:szCs w:val="22"/>
          </w:rPr>
          <w:id w:val="927541823"/>
          <w:placeholder>
            <w:docPart w:val="63D947027D1342E89B0075058993A31E"/>
          </w:placeholder>
          <w:showingPlcHdr/>
          <w:text/>
        </w:sdtPr>
        <w:sdtEndPr/>
        <w:sdtContent>
          <w:r w:rsidRPr="00704499">
            <w:rPr>
              <w:rStyle w:val="PlaceholderText"/>
              <w:rFonts w:cs="Calibri"/>
              <w:bdr w:val="single" w:sz="4" w:space="0" w:color="auto"/>
            </w:rPr>
            <w:t>Click or tap here to enter text.</w:t>
          </w:r>
        </w:sdtContent>
      </w:sdt>
    </w:p>
    <w:p w14:paraId="5BF5CFB7" w14:textId="77777777" w:rsidR="00F0234E" w:rsidRPr="00704499" w:rsidRDefault="00F0234E" w:rsidP="004E6B5F">
      <w:pPr>
        <w:pStyle w:val="ListParagraph"/>
        <w:spacing w:after="120" w:line="288" w:lineRule="auto"/>
        <w:ind w:left="0"/>
        <w:jc w:val="both"/>
        <w:rPr>
          <w:rFonts w:cs="Calibri"/>
          <w:szCs w:val="22"/>
        </w:rPr>
      </w:pPr>
      <w:r w:rsidRPr="00704499">
        <w:rPr>
          <w:rFonts w:cs="Calibri"/>
          <w:szCs w:val="22"/>
        </w:rPr>
        <w:t xml:space="preserve">How the data will be collected </w:t>
      </w:r>
      <w:sdt>
        <w:sdtPr>
          <w:rPr>
            <w:rFonts w:cs="Calibri"/>
            <w:szCs w:val="22"/>
          </w:rPr>
          <w:id w:val="344292766"/>
          <w:placeholder>
            <w:docPart w:val="63D947027D1342E89B0075058993A31E"/>
          </w:placeholder>
          <w:showingPlcHdr/>
          <w:text/>
        </w:sdtPr>
        <w:sdtEndPr/>
        <w:sdtContent>
          <w:r w:rsidRPr="00704499">
            <w:rPr>
              <w:rStyle w:val="PlaceholderText"/>
              <w:rFonts w:cs="Calibri"/>
              <w:bdr w:val="single" w:sz="4" w:space="0" w:color="auto"/>
            </w:rPr>
            <w:t>Click or tap here to enter text.</w:t>
          </w:r>
        </w:sdtContent>
      </w:sdt>
    </w:p>
    <w:p w14:paraId="2803B48D" w14:textId="77777777" w:rsidR="00D96311" w:rsidRPr="00704499" w:rsidRDefault="00F0234E" w:rsidP="004E6B5F">
      <w:pPr>
        <w:spacing w:after="120" w:line="288" w:lineRule="auto"/>
        <w:jc w:val="both"/>
        <w:rPr>
          <w:rFonts w:cs="Calibri"/>
          <w:szCs w:val="22"/>
        </w:rPr>
      </w:pPr>
      <w:r w:rsidRPr="00704499">
        <w:rPr>
          <w:rFonts w:cs="Calibri"/>
          <w:szCs w:val="22"/>
        </w:rPr>
        <w:t>The level of identifiability (identifiable, re</w:t>
      </w:r>
      <w:r w:rsidRPr="00704499">
        <w:rPr>
          <w:rFonts w:cs="Calibri"/>
          <w:szCs w:val="22"/>
        </w:rPr>
        <w:noBreakHyphen/>
        <w:t>identifiable, or non</w:t>
      </w:r>
      <w:r w:rsidRPr="00704499">
        <w:rPr>
          <w:rFonts w:cs="Calibri"/>
          <w:szCs w:val="22"/>
        </w:rPr>
        <w:noBreakHyphen/>
        <w:t>identifiable)</w:t>
      </w:r>
    </w:p>
    <w:p w14:paraId="757A8186" w14:textId="479B3316" w:rsidR="00BC0970" w:rsidRPr="00AA37AD" w:rsidRDefault="00F0234E" w:rsidP="004E6B5F">
      <w:pPr>
        <w:spacing w:after="120" w:line="288" w:lineRule="auto"/>
        <w:jc w:val="both"/>
        <w:rPr>
          <w:rFonts w:cs="Calibri"/>
        </w:rPr>
      </w:pPr>
      <w:r w:rsidRPr="00704499">
        <w:rPr>
          <w:rFonts w:cs="Calibri"/>
          <w:szCs w:val="22"/>
        </w:rPr>
        <w:lastRenderedPageBreak/>
        <w:t xml:space="preserve"> </w:t>
      </w:r>
      <w:sdt>
        <w:sdtPr>
          <w:rPr>
            <w:rFonts w:cs="Calibri"/>
            <w:szCs w:val="22"/>
          </w:rPr>
          <w:id w:val="1318843707"/>
          <w:placeholder>
            <w:docPart w:val="63D947027D1342E89B0075058993A31E"/>
          </w:placeholder>
          <w:showingPlcHdr/>
          <w:text/>
        </w:sdtPr>
        <w:sdtEndPr/>
        <w:sdtContent>
          <w:r w:rsidRPr="00704499">
            <w:rPr>
              <w:rStyle w:val="PlaceholderText"/>
              <w:rFonts w:cs="Calibri"/>
              <w:bdr w:val="single" w:sz="4" w:space="0" w:color="auto"/>
            </w:rPr>
            <w:t>Click or tap here to enter text.</w:t>
          </w:r>
        </w:sdtContent>
      </w:sdt>
    </w:p>
    <w:p w14:paraId="5082E5A6" w14:textId="1A2C178A" w:rsidR="00465B59" w:rsidRPr="00860E9A" w:rsidRDefault="0034271D" w:rsidP="00465B59">
      <w:pPr>
        <w:pStyle w:val="Heading1"/>
        <w:spacing w:before="120" w:after="120" w:line="288" w:lineRule="auto"/>
        <w:jc w:val="both"/>
        <w:rPr>
          <w:rFonts w:ascii="Calibri" w:hAnsi="Calibri" w:cs="Calibri"/>
        </w:rPr>
      </w:pPr>
      <w:r w:rsidRPr="00AA37AD">
        <w:rPr>
          <w:rFonts w:ascii="Calibri" w:hAnsi="Calibri" w:cs="Calibri"/>
        </w:rPr>
        <w:t>Privacy and Confidentiality</w:t>
      </w:r>
    </w:p>
    <w:tbl>
      <w:tblPr>
        <w:tblStyle w:val="TableGrid"/>
        <w:tblW w:w="0" w:type="auto"/>
        <w:tblLook w:val="04A0" w:firstRow="1" w:lastRow="0" w:firstColumn="1" w:lastColumn="0" w:noHBand="0" w:noVBand="1"/>
      </w:tblPr>
      <w:tblGrid>
        <w:gridCol w:w="9016"/>
      </w:tblGrid>
      <w:tr w:rsidR="00B10EB7" w14:paraId="56CE24FF" w14:textId="77777777" w:rsidTr="00987F51">
        <w:tc>
          <w:tcPr>
            <w:tcW w:w="9016" w:type="dxa"/>
            <w:shd w:val="clear" w:color="auto" w:fill="F2F2F2" w:themeFill="background1" w:themeFillShade="F2"/>
          </w:tcPr>
          <w:p w14:paraId="3138457A" w14:textId="77777777" w:rsidR="00B10EB7" w:rsidRPr="00FA2A91" w:rsidRDefault="00B10EB7" w:rsidP="00425F84">
            <w:pPr>
              <w:pStyle w:val="Heading3"/>
              <w:spacing w:before="0"/>
            </w:pPr>
            <w:r w:rsidRPr="00624B83">
              <w:t>What types of information will be collected and used in this project?</w:t>
            </w:r>
          </w:p>
        </w:tc>
      </w:tr>
      <w:tr w:rsidR="00B10EB7" w14:paraId="481ACFBB" w14:textId="77777777" w:rsidTr="00B10EB7">
        <w:tc>
          <w:tcPr>
            <w:tcW w:w="9016" w:type="dxa"/>
          </w:tcPr>
          <w:p w14:paraId="3D6E3602" w14:textId="77777777" w:rsidR="00B10EB7" w:rsidRPr="00624B83" w:rsidRDefault="007E1921" w:rsidP="00425F84">
            <w:pPr>
              <w:pStyle w:val="Heading3"/>
              <w:numPr>
                <w:ilvl w:val="0"/>
                <w:numId w:val="0"/>
              </w:numPr>
              <w:spacing w:before="0"/>
              <w:ind w:left="720"/>
            </w:pPr>
            <w:sdt>
              <w:sdtPr>
                <w:rPr>
                  <w:rFonts w:ascii="Segoe UI Symbol" w:eastAsia="MS Gothic" w:hAnsi="Segoe UI Symbol" w:cs="Segoe UI Symbol"/>
                  <w:b w:val="0"/>
                  <w:bCs/>
                </w:rPr>
                <w:id w:val="-462116825"/>
                <w14:checkbox>
                  <w14:checked w14:val="0"/>
                  <w14:checkedState w14:val="2612" w14:font="MS Gothic"/>
                  <w14:uncheckedState w14:val="2610" w14:font="MS Gothic"/>
                </w14:checkbox>
              </w:sdtPr>
              <w:sdtEndPr/>
              <w:sdtContent>
                <w:r w:rsidR="00B10EB7">
                  <w:rPr>
                    <w:rFonts w:ascii="MS Gothic" w:eastAsia="MS Gothic" w:hAnsi="MS Gothic" w:cs="Segoe UI Symbol" w:hint="eastAsia"/>
                    <w:b w:val="0"/>
                    <w:bCs/>
                  </w:rPr>
                  <w:t>☐</w:t>
                </w:r>
              </w:sdtContent>
            </w:sdt>
            <w:r w:rsidR="00B10EB7" w:rsidRPr="00624B83">
              <w:rPr>
                <w:b w:val="0"/>
                <w:bCs/>
              </w:rPr>
              <w:t xml:space="preserve"> Personal</w:t>
            </w:r>
            <w:r w:rsidR="00B10EB7" w:rsidRPr="00624B83">
              <w:rPr>
                <w:b w:val="0"/>
                <w:bCs/>
              </w:rPr>
              <w:t> </w:t>
            </w:r>
            <w:r w:rsidR="00B10EB7" w:rsidRPr="00624B83">
              <w:rPr>
                <w:b w:val="0"/>
                <w:bCs/>
              </w:rPr>
              <w:t> </w:t>
            </w:r>
            <w:r w:rsidR="00B10EB7" w:rsidRPr="00624B83">
              <w:rPr>
                <w:rFonts w:eastAsia="MS Gothic"/>
                <w:b w:val="0"/>
                <w:bCs/>
              </w:rPr>
              <w:t xml:space="preserve"> </w:t>
            </w:r>
            <w:sdt>
              <w:sdtPr>
                <w:rPr>
                  <w:rFonts w:ascii="Segoe UI Symbol" w:eastAsia="MS Gothic" w:hAnsi="Segoe UI Symbol" w:cs="Segoe UI Symbol"/>
                  <w:b w:val="0"/>
                  <w:bCs/>
                </w:rPr>
                <w:id w:val="1262340434"/>
                <w14:checkbox>
                  <w14:checked w14:val="0"/>
                  <w14:checkedState w14:val="2612" w14:font="MS Gothic"/>
                  <w14:uncheckedState w14:val="2610" w14:font="MS Gothic"/>
                </w14:checkbox>
              </w:sdtPr>
              <w:sdtEndPr/>
              <w:sdtContent>
                <w:r w:rsidR="00B10EB7">
                  <w:rPr>
                    <w:rFonts w:ascii="MS Gothic" w:eastAsia="MS Gothic" w:hAnsi="MS Gothic" w:cs="Segoe UI Symbol" w:hint="eastAsia"/>
                    <w:b w:val="0"/>
                    <w:bCs/>
                  </w:rPr>
                  <w:t>☐</w:t>
                </w:r>
              </w:sdtContent>
            </w:sdt>
            <w:r w:rsidR="00B10EB7" w:rsidRPr="00624B83">
              <w:rPr>
                <w:b w:val="0"/>
                <w:bCs/>
              </w:rPr>
              <w:t xml:space="preserve"> Sensitive</w:t>
            </w:r>
            <w:r w:rsidR="00B10EB7" w:rsidRPr="00624B83">
              <w:rPr>
                <w:b w:val="0"/>
                <w:bCs/>
              </w:rPr>
              <w:br/>
            </w:r>
            <w:sdt>
              <w:sdtPr>
                <w:rPr>
                  <w:rFonts w:ascii="Segoe UI Symbol" w:eastAsia="MS Gothic" w:hAnsi="Segoe UI Symbol" w:cs="Segoe UI Symbol"/>
                  <w:b w:val="0"/>
                  <w:bCs/>
                </w:rPr>
                <w:id w:val="-1057010333"/>
                <w14:checkbox>
                  <w14:checked w14:val="0"/>
                  <w14:checkedState w14:val="2612" w14:font="MS Gothic"/>
                  <w14:uncheckedState w14:val="2610" w14:font="MS Gothic"/>
                </w14:checkbox>
              </w:sdtPr>
              <w:sdtEndPr/>
              <w:sdtContent>
                <w:r w:rsidR="00B10EB7">
                  <w:rPr>
                    <w:rFonts w:ascii="MS Gothic" w:eastAsia="MS Gothic" w:hAnsi="MS Gothic" w:cs="Segoe UI Symbol" w:hint="eastAsia"/>
                    <w:b w:val="0"/>
                    <w:bCs/>
                  </w:rPr>
                  <w:t>☐</w:t>
                </w:r>
              </w:sdtContent>
            </w:sdt>
            <w:r w:rsidR="00B10EB7" w:rsidRPr="00624B83">
              <w:rPr>
                <w:b w:val="0"/>
                <w:bCs/>
              </w:rPr>
              <w:t xml:space="preserve"> Health</w:t>
            </w:r>
            <w:r w:rsidR="00B10EB7" w:rsidRPr="00624B83">
              <w:rPr>
                <w:b w:val="0"/>
                <w:bCs/>
              </w:rPr>
              <w:t> </w:t>
            </w:r>
            <w:r w:rsidR="00B10EB7" w:rsidRPr="00624B83">
              <w:rPr>
                <w:b w:val="0"/>
                <w:bCs/>
              </w:rPr>
              <w:t> </w:t>
            </w:r>
            <w:r w:rsidR="00B10EB7" w:rsidRPr="00624B83">
              <w:rPr>
                <w:b w:val="0"/>
                <w:bCs/>
              </w:rPr>
              <w:t> </w:t>
            </w:r>
            <w:r w:rsidR="00B10EB7" w:rsidRPr="00624B83">
              <w:rPr>
                <w:rFonts w:eastAsia="MS Gothic"/>
                <w:b w:val="0"/>
                <w:bCs/>
              </w:rPr>
              <w:t xml:space="preserve"> </w:t>
            </w:r>
            <w:sdt>
              <w:sdtPr>
                <w:rPr>
                  <w:rFonts w:ascii="Segoe UI Symbol" w:eastAsia="MS Gothic" w:hAnsi="Segoe UI Symbol" w:cs="Segoe UI Symbol"/>
                  <w:b w:val="0"/>
                  <w:bCs/>
                </w:rPr>
                <w:id w:val="321164377"/>
                <w14:checkbox>
                  <w14:checked w14:val="0"/>
                  <w14:checkedState w14:val="2612" w14:font="MS Gothic"/>
                  <w14:uncheckedState w14:val="2610" w14:font="MS Gothic"/>
                </w14:checkbox>
              </w:sdtPr>
              <w:sdtEndPr/>
              <w:sdtContent>
                <w:r w:rsidR="00B10EB7">
                  <w:rPr>
                    <w:rFonts w:ascii="MS Gothic" w:eastAsia="MS Gothic" w:hAnsi="MS Gothic" w:cs="Segoe UI Symbol" w:hint="eastAsia"/>
                    <w:b w:val="0"/>
                    <w:bCs/>
                  </w:rPr>
                  <w:t>☐</w:t>
                </w:r>
              </w:sdtContent>
            </w:sdt>
            <w:r w:rsidR="00B10EB7" w:rsidRPr="00624B83">
              <w:rPr>
                <w:b w:val="0"/>
                <w:bCs/>
              </w:rPr>
              <w:t xml:space="preserve"> Other</w:t>
            </w:r>
          </w:p>
        </w:tc>
      </w:tr>
      <w:tr w:rsidR="00B10EB7" w14:paraId="6222916E" w14:textId="77777777" w:rsidTr="00987F51">
        <w:tc>
          <w:tcPr>
            <w:tcW w:w="9016" w:type="dxa"/>
            <w:shd w:val="clear" w:color="auto" w:fill="F2F2F2" w:themeFill="background1" w:themeFillShade="F2"/>
          </w:tcPr>
          <w:p w14:paraId="47A00D14" w14:textId="77777777" w:rsidR="00B10EB7" w:rsidRPr="00FA2A91" w:rsidRDefault="00B10EB7" w:rsidP="00425F84">
            <w:pPr>
              <w:pStyle w:val="Heading3"/>
              <w:spacing w:line="240" w:lineRule="auto"/>
            </w:pPr>
            <w:r w:rsidRPr="00D96311">
              <w:t>What is the identifiability of the data? (Select all that apply)</w:t>
            </w:r>
          </w:p>
        </w:tc>
      </w:tr>
      <w:tr w:rsidR="00B10EB7" w14:paraId="448EE16B" w14:textId="77777777" w:rsidTr="00B10EB7">
        <w:trPr>
          <w:trHeight w:val="1139"/>
        </w:trPr>
        <w:tc>
          <w:tcPr>
            <w:tcW w:w="9016" w:type="dxa"/>
          </w:tcPr>
          <w:p w14:paraId="633208A4" w14:textId="77777777" w:rsidR="00B10EB7" w:rsidRDefault="007E1921" w:rsidP="00425F84">
            <w:pPr>
              <w:pStyle w:val="Heading3"/>
              <w:numPr>
                <w:ilvl w:val="0"/>
                <w:numId w:val="0"/>
              </w:numPr>
              <w:spacing w:before="0" w:line="240" w:lineRule="auto"/>
              <w:ind w:left="1361" w:hanging="720"/>
              <w:rPr>
                <w:b w:val="0"/>
                <w:bCs/>
              </w:rPr>
            </w:pPr>
            <w:sdt>
              <w:sdtPr>
                <w:rPr>
                  <w:rFonts w:eastAsia="MS Gothic"/>
                  <w:b w:val="0"/>
                  <w:bCs/>
                </w:rPr>
                <w:id w:val="1765956614"/>
                <w14:checkbox>
                  <w14:checked w14:val="0"/>
                  <w14:checkedState w14:val="2612" w14:font="MS Gothic"/>
                  <w14:uncheckedState w14:val="2610" w14:font="MS Gothic"/>
                </w14:checkbox>
              </w:sdtPr>
              <w:sdtEndPr/>
              <w:sdtContent>
                <w:r w:rsidR="00B10EB7">
                  <w:rPr>
                    <w:rFonts w:ascii="MS Gothic" w:eastAsia="MS Gothic" w:hAnsi="MS Gothic" w:hint="eastAsia"/>
                    <w:b w:val="0"/>
                    <w:bCs/>
                  </w:rPr>
                  <w:t>☐</w:t>
                </w:r>
              </w:sdtContent>
            </w:sdt>
            <w:r w:rsidR="00B10EB7" w:rsidRPr="00624B83">
              <w:rPr>
                <w:b w:val="0"/>
                <w:bCs/>
              </w:rPr>
              <w:t xml:space="preserve"> Identifiable</w:t>
            </w:r>
          </w:p>
          <w:p w14:paraId="11827A0F" w14:textId="77777777" w:rsidR="00B10EB7" w:rsidRDefault="007E1921" w:rsidP="00425F84">
            <w:pPr>
              <w:pStyle w:val="Heading3"/>
              <w:numPr>
                <w:ilvl w:val="0"/>
                <w:numId w:val="0"/>
              </w:numPr>
              <w:spacing w:before="0" w:line="240" w:lineRule="auto"/>
              <w:ind w:left="1361" w:hanging="720"/>
              <w:rPr>
                <w:rFonts w:eastAsia="MS Gothic"/>
                <w:b w:val="0"/>
                <w:bCs/>
              </w:rPr>
            </w:pPr>
            <w:sdt>
              <w:sdtPr>
                <w:rPr>
                  <w:rFonts w:eastAsia="MS Gothic"/>
                  <w:b w:val="0"/>
                  <w:bCs/>
                </w:rPr>
                <w:id w:val="-1543130060"/>
                <w14:checkbox>
                  <w14:checked w14:val="0"/>
                  <w14:checkedState w14:val="2612" w14:font="MS Gothic"/>
                  <w14:uncheckedState w14:val="2610" w14:font="MS Gothic"/>
                </w14:checkbox>
              </w:sdtPr>
              <w:sdtEndPr/>
              <w:sdtContent>
                <w:r w:rsidR="00B10EB7">
                  <w:rPr>
                    <w:rFonts w:ascii="MS Gothic" w:eastAsia="MS Gothic" w:hAnsi="MS Gothic" w:hint="eastAsia"/>
                    <w:b w:val="0"/>
                    <w:bCs/>
                  </w:rPr>
                  <w:t>☐</w:t>
                </w:r>
              </w:sdtContent>
            </w:sdt>
            <w:r w:rsidR="00B10EB7" w:rsidRPr="00624B83">
              <w:rPr>
                <w:b w:val="0"/>
                <w:bCs/>
              </w:rPr>
              <w:t xml:space="preserve"> Re</w:t>
            </w:r>
            <w:r w:rsidR="00B10EB7" w:rsidRPr="00624B83">
              <w:rPr>
                <w:b w:val="0"/>
                <w:bCs/>
              </w:rPr>
              <w:noBreakHyphen/>
              <w:t>identifiable (coded)</w:t>
            </w:r>
          </w:p>
          <w:p w14:paraId="55915C4D" w14:textId="77777777" w:rsidR="00B10EB7" w:rsidRPr="00D1617A" w:rsidRDefault="007E1921" w:rsidP="00425F84">
            <w:pPr>
              <w:pStyle w:val="Heading3"/>
              <w:numPr>
                <w:ilvl w:val="0"/>
                <w:numId w:val="0"/>
              </w:numPr>
              <w:spacing w:before="0" w:line="240" w:lineRule="auto"/>
              <w:ind w:left="1361" w:hanging="720"/>
              <w:rPr>
                <w:b w:val="0"/>
                <w:bCs/>
              </w:rPr>
            </w:pPr>
            <w:sdt>
              <w:sdtPr>
                <w:rPr>
                  <w:rFonts w:eastAsia="MS Gothic"/>
                  <w:b w:val="0"/>
                  <w:bCs/>
                </w:rPr>
                <w:id w:val="-1937432825"/>
                <w14:checkbox>
                  <w14:checked w14:val="0"/>
                  <w14:checkedState w14:val="2612" w14:font="MS Gothic"/>
                  <w14:uncheckedState w14:val="2610" w14:font="MS Gothic"/>
                </w14:checkbox>
              </w:sdtPr>
              <w:sdtEndPr/>
              <w:sdtContent>
                <w:r w:rsidR="00B10EB7">
                  <w:rPr>
                    <w:rFonts w:ascii="MS Gothic" w:eastAsia="MS Gothic" w:hAnsi="MS Gothic" w:hint="eastAsia"/>
                    <w:b w:val="0"/>
                    <w:bCs/>
                  </w:rPr>
                  <w:t>☐</w:t>
                </w:r>
              </w:sdtContent>
            </w:sdt>
            <w:r w:rsidR="00B10EB7" w:rsidRPr="00624B83">
              <w:rPr>
                <w:b w:val="0"/>
                <w:bCs/>
              </w:rPr>
              <w:t xml:space="preserve"> Non</w:t>
            </w:r>
            <w:r w:rsidR="00B10EB7" w:rsidRPr="00624B83">
              <w:rPr>
                <w:b w:val="0"/>
                <w:bCs/>
              </w:rPr>
              <w:noBreakHyphen/>
              <w:t>identifiable</w:t>
            </w:r>
          </w:p>
        </w:tc>
      </w:tr>
      <w:tr w:rsidR="00B10EB7" w14:paraId="70357B7D" w14:textId="77777777" w:rsidTr="00987F51">
        <w:tc>
          <w:tcPr>
            <w:tcW w:w="9016" w:type="dxa"/>
            <w:shd w:val="clear" w:color="auto" w:fill="F2F2F2" w:themeFill="background1" w:themeFillShade="F2"/>
          </w:tcPr>
          <w:p w14:paraId="386AB1D8" w14:textId="77777777" w:rsidR="00B10EB7" w:rsidRPr="00D1617A" w:rsidRDefault="00B10EB7" w:rsidP="00425F84">
            <w:pPr>
              <w:pStyle w:val="Heading3"/>
              <w:rPr>
                <w:rFonts w:cs="Calibri"/>
                <w:bCs/>
                <w:szCs w:val="22"/>
              </w:rPr>
            </w:pPr>
            <w:r w:rsidRPr="003054B2">
              <w:t>Does the identifiability of the data change during the project (e.g., through coding or de</w:t>
            </w:r>
            <w:r w:rsidRPr="003054B2">
              <w:noBreakHyphen/>
              <w:t>identification)?</w:t>
            </w:r>
          </w:p>
        </w:tc>
      </w:tr>
      <w:tr w:rsidR="00B10EB7" w14:paraId="2E78769A" w14:textId="77777777" w:rsidTr="00B10EB7">
        <w:tc>
          <w:tcPr>
            <w:tcW w:w="9016" w:type="dxa"/>
          </w:tcPr>
          <w:p w14:paraId="4ECF6A50" w14:textId="77777777" w:rsidR="00B10EB7" w:rsidRDefault="007E1921" w:rsidP="00425F84">
            <w:pPr>
              <w:ind w:left="641"/>
            </w:pPr>
            <w:sdt>
              <w:sdtPr>
                <w:rPr>
                  <w:rFonts w:ascii="Segoe UI Symbol" w:eastAsia="MS Gothic" w:hAnsi="Segoe UI Symbol" w:cs="Segoe UI Symbol"/>
                  <w:b/>
                </w:rPr>
                <w:id w:val="-1407992145"/>
                <w14:checkbox>
                  <w14:checked w14:val="0"/>
                  <w14:checkedState w14:val="2612" w14:font="MS Gothic"/>
                  <w14:uncheckedState w14:val="2610" w14:font="MS Gothic"/>
                </w14:checkbox>
              </w:sdtPr>
              <w:sdtEndPr/>
              <w:sdtContent>
                <w:r w:rsidR="00B10EB7">
                  <w:rPr>
                    <w:rFonts w:ascii="MS Gothic" w:eastAsia="MS Gothic" w:hAnsi="MS Gothic" w:cs="Segoe UI Symbol" w:hint="eastAsia"/>
                    <w:b/>
                  </w:rPr>
                  <w:t>☐</w:t>
                </w:r>
              </w:sdtContent>
            </w:sdt>
            <w:r w:rsidR="00B10EB7" w:rsidRPr="00FA2A91">
              <w:t xml:space="preserve"> Yes</w:t>
            </w:r>
            <w:r w:rsidR="00B10EB7" w:rsidRPr="00FA2A91">
              <w:t> </w:t>
            </w:r>
            <w:r w:rsidR="00B10EB7" w:rsidRPr="00FA2A91">
              <w:rPr>
                <w:rFonts w:eastAsia="MS Gothic"/>
              </w:rPr>
              <w:t xml:space="preserve"> </w:t>
            </w:r>
            <w:sdt>
              <w:sdtPr>
                <w:rPr>
                  <w:rFonts w:ascii="Segoe UI Symbol" w:eastAsia="MS Gothic" w:hAnsi="Segoe UI Symbol" w:cs="Segoe UI Symbol"/>
                  <w:b/>
                </w:rPr>
                <w:id w:val="-1317645502"/>
                <w14:checkbox>
                  <w14:checked w14:val="0"/>
                  <w14:checkedState w14:val="2612" w14:font="MS Gothic"/>
                  <w14:uncheckedState w14:val="2610" w14:font="MS Gothic"/>
                </w14:checkbox>
              </w:sdtPr>
              <w:sdtEndPr/>
              <w:sdtContent>
                <w:r w:rsidR="00B10EB7">
                  <w:rPr>
                    <w:rFonts w:ascii="MS Gothic" w:eastAsia="MS Gothic" w:hAnsi="MS Gothic" w:cs="Segoe UI Symbol" w:hint="eastAsia"/>
                    <w:b/>
                  </w:rPr>
                  <w:t>☐</w:t>
                </w:r>
              </w:sdtContent>
            </w:sdt>
            <w:r w:rsidR="00B10EB7" w:rsidRPr="00FA2A91">
              <w:t xml:space="preserve"> No</w:t>
            </w:r>
          </w:p>
          <w:p w14:paraId="062E5B4E" w14:textId="77777777" w:rsidR="00B10EB7" w:rsidRPr="00D1617A" w:rsidRDefault="00B10EB7" w:rsidP="00425F84"/>
          <w:p w14:paraId="3B716374" w14:textId="77777777" w:rsidR="00B10EB7" w:rsidRDefault="00B10EB7" w:rsidP="00425F84">
            <w:pPr>
              <w:rPr>
                <w:rFonts w:eastAsia="SimSun" w:cs="Calibri"/>
                <w:bCs/>
                <w:szCs w:val="22"/>
              </w:rPr>
            </w:pPr>
            <w:r w:rsidRPr="00624B83">
              <w:rPr>
                <w:b/>
                <w:bCs/>
              </w:rPr>
              <w:t>If yes, please describe</w:t>
            </w:r>
          </w:p>
          <w:p w14:paraId="080121C0" w14:textId="77777777" w:rsidR="00B10EB7" w:rsidRPr="003054B2" w:rsidRDefault="00B10EB7" w:rsidP="00425F84">
            <w:r w:rsidRPr="00201C75">
              <w:rPr>
                <w:rFonts w:eastAsia="SimSun" w:cs="Calibri"/>
                <w:bCs/>
                <w:szCs w:val="22"/>
              </w:rPr>
              <w:t>Insert text here</w:t>
            </w:r>
          </w:p>
        </w:tc>
      </w:tr>
      <w:tr w:rsidR="00B10EB7" w14:paraId="405843DE" w14:textId="77777777" w:rsidTr="00987F51">
        <w:tc>
          <w:tcPr>
            <w:tcW w:w="9016" w:type="dxa"/>
            <w:shd w:val="clear" w:color="auto" w:fill="F2F2F2" w:themeFill="background1" w:themeFillShade="F2"/>
          </w:tcPr>
          <w:p w14:paraId="5E6AC018" w14:textId="77777777" w:rsidR="00B10EB7" w:rsidRPr="00D1617A" w:rsidRDefault="00B10EB7" w:rsidP="00425F84">
            <w:pPr>
              <w:pStyle w:val="Heading3"/>
            </w:pPr>
            <w:r w:rsidRPr="00D96311">
              <w:t>Describe the ethical considerations relating to the collection and use of participant data, including:</w:t>
            </w:r>
          </w:p>
        </w:tc>
      </w:tr>
      <w:tr w:rsidR="00B10EB7" w14:paraId="37566B07" w14:textId="77777777" w:rsidTr="00B10EB7">
        <w:tc>
          <w:tcPr>
            <w:tcW w:w="9016" w:type="dxa"/>
          </w:tcPr>
          <w:p w14:paraId="15306BC0" w14:textId="77777777" w:rsidR="00B10EB7" w:rsidRDefault="00B10EB7" w:rsidP="00425F84">
            <w:pPr>
              <w:pStyle w:val="Question"/>
              <w:numPr>
                <w:ilvl w:val="0"/>
                <w:numId w:val="23"/>
              </w:numPr>
            </w:pPr>
            <w:r w:rsidRPr="008908E1">
              <w:t>Privacy and confidentiality</w:t>
            </w:r>
          </w:p>
          <w:p w14:paraId="7DA25EE4" w14:textId="77777777" w:rsidR="00B10EB7" w:rsidRPr="0043308A" w:rsidRDefault="00B10EB7" w:rsidP="00425F84">
            <w:r w:rsidRPr="00905C1D">
              <w:rPr>
                <w:rFonts w:eastAsia="SimSun" w:cs="Calibri"/>
                <w:szCs w:val="22"/>
              </w:rPr>
              <w:t>Insert text here</w:t>
            </w:r>
          </w:p>
          <w:p w14:paraId="591F4F3B" w14:textId="77777777" w:rsidR="00B10EB7" w:rsidRDefault="00B10EB7" w:rsidP="00425F84">
            <w:pPr>
              <w:pStyle w:val="Question"/>
              <w:numPr>
                <w:ilvl w:val="0"/>
                <w:numId w:val="23"/>
              </w:numPr>
            </w:pPr>
            <w:r w:rsidRPr="00D96311">
              <w:t xml:space="preserve">Data security and storage </w:t>
            </w:r>
          </w:p>
          <w:p w14:paraId="212F74C2" w14:textId="77777777" w:rsidR="00B10EB7" w:rsidRPr="0043308A" w:rsidRDefault="00B10EB7" w:rsidP="00425F84">
            <w:r w:rsidRPr="00905C1D">
              <w:rPr>
                <w:rFonts w:eastAsia="SimSun" w:cs="Calibri"/>
                <w:szCs w:val="22"/>
              </w:rPr>
              <w:t>Insert text here</w:t>
            </w:r>
          </w:p>
          <w:p w14:paraId="349F06A7" w14:textId="77777777" w:rsidR="00B10EB7" w:rsidRDefault="00B10EB7" w:rsidP="00425F84">
            <w:pPr>
              <w:pStyle w:val="Question"/>
              <w:numPr>
                <w:ilvl w:val="0"/>
                <w:numId w:val="23"/>
              </w:numPr>
            </w:pPr>
            <w:r w:rsidRPr="00D96311">
              <w:t xml:space="preserve">Participant wellbeing and potential risks </w:t>
            </w:r>
          </w:p>
          <w:p w14:paraId="53CEF5C8" w14:textId="77777777" w:rsidR="00B10EB7" w:rsidRPr="0043308A" w:rsidRDefault="00B10EB7" w:rsidP="00425F84">
            <w:r w:rsidRPr="00905C1D">
              <w:rPr>
                <w:rFonts w:eastAsia="SimSun" w:cs="Calibri"/>
                <w:szCs w:val="22"/>
              </w:rPr>
              <w:t>Insert text here</w:t>
            </w:r>
          </w:p>
          <w:p w14:paraId="45B7CD93" w14:textId="77777777" w:rsidR="00B10EB7" w:rsidRPr="00D96311" w:rsidRDefault="00B10EB7" w:rsidP="00425F84"/>
        </w:tc>
      </w:tr>
    </w:tbl>
    <w:p w14:paraId="62D8D7B1" w14:textId="77777777" w:rsidR="00B10EB7" w:rsidRPr="00D96311" w:rsidRDefault="00B10EB7" w:rsidP="00A64ECF">
      <w:pPr>
        <w:spacing w:after="120" w:line="288" w:lineRule="auto"/>
        <w:ind w:firstLine="720"/>
        <w:jc w:val="both"/>
        <w:rPr>
          <w:rFonts w:cs="Calibri"/>
          <w:bCs/>
          <w:szCs w:val="22"/>
        </w:rPr>
      </w:pPr>
    </w:p>
    <w:p w14:paraId="3F977512" w14:textId="4E910BB8" w:rsidR="0034271D" w:rsidRDefault="0034271D" w:rsidP="00880765">
      <w:pPr>
        <w:pStyle w:val="Heading1"/>
        <w:spacing w:before="0" w:after="0" w:line="288" w:lineRule="auto"/>
        <w:jc w:val="both"/>
        <w:rPr>
          <w:rFonts w:ascii="Calibri" w:hAnsi="Calibri" w:cs="Calibri"/>
        </w:rPr>
      </w:pPr>
      <w:r w:rsidRPr="00AA37AD">
        <w:rPr>
          <w:rFonts w:ascii="Calibri" w:hAnsi="Calibri" w:cs="Calibri"/>
        </w:rPr>
        <w:t xml:space="preserve">Participant </w:t>
      </w:r>
      <w:commentRangeStart w:id="3"/>
      <w:r w:rsidRPr="00AA37AD">
        <w:rPr>
          <w:rFonts w:ascii="Calibri" w:hAnsi="Calibri" w:cs="Calibri"/>
        </w:rPr>
        <w:t>population</w:t>
      </w:r>
      <w:commentRangeEnd w:id="3"/>
      <w:r w:rsidR="00D31F66">
        <w:rPr>
          <w:rStyle w:val="CommentReference"/>
          <w:rFonts w:ascii="Calibri" w:hAnsi="Calibri" w:cs="Calibri"/>
          <w:sz w:val="32"/>
          <w:szCs w:val="40"/>
        </w:rPr>
        <w:commentReference w:id="3"/>
      </w:r>
    </w:p>
    <w:tbl>
      <w:tblPr>
        <w:tblStyle w:val="TableGrid"/>
        <w:tblW w:w="0" w:type="auto"/>
        <w:tblLook w:val="04A0" w:firstRow="1" w:lastRow="0" w:firstColumn="1" w:lastColumn="0" w:noHBand="0" w:noVBand="1"/>
      </w:tblPr>
      <w:tblGrid>
        <w:gridCol w:w="9016"/>
      </w:tblGrid>
      <w:tr w:rsidR="00BB429B" w14:paraId="4A16551C" w14:textId="77777777" w:rsidTr="00425F84">
        <w:tc>
          <w:tcPr>
            <w:tcW w:w="9016" w:type="dxa"/>
            <w:shd w:val="clear" w:color="auto" w:fill="F2F2F2" w:themeFill="background1" w:themeFillShade="F2"/>
          </w:tcPr>
          <w:p w14:paraId="7F1B0185" w14:textId="5C459C07" w:rsidR="00BB429B" w:rsidRPr="00381A95" w:rsidRDefault="00BB429B" w:rsidP="00425F84">
            <w:pPr>
              <w:pStyle w:val="Heading3"/>
            </w:pPr>
            <w:r w:rsidRPr="000A4858">
              <w:t>Wh</w:t>
            </w:r>
            <w:r w:rsidR="00154052">
              <w:t xml:space="preserve">o </w:t>
            </w:r>
            <w:r w:rsidRPr="000A4858">
              <w:t>is your proposed participant population?</w:t>
            </w:r>
          </w:p>
        </w:tc>
      </w:tr>
      <w:tr w:rsidR="00BB429B" w14:paraId="617DA0A0" w14:textId="77777777" w:rsidTr="00425F84">
        <w:tc>
          <w:tcPr>
            <w:tcW w:w="9016" w:type="dxa"/>
          </w:tcPr>
          <w:p w14:paraId="55CBEE82" w14:textId="77777777" w:rsidR="00BB429B" w:rsidRPr="0043308A" w:rsidRDefault="00BB429B" w:rsidP="00425F84">
            <w:r w:rsidRPr="00905C1D">
              <w:rPr>
                <w:rFonts w:eastAsia="SimSun" w:cs="Calibri"/>
                <w:szCs w:val="22"/>
              </w:rPr>
              <w:t>Insert text here</w:t>
            </w:r>
          </w:p>
          <w:p w14:paraId="0B89DB2E" w14:textId="379ABF3E" w:rsidR="00BB429B" w:rsidRDefault="00BB429B" w:rsidP="00BB429B">
            <w:pPr>
              <w:pStyle w:val="Question"/>
              <w:numPr>
                <w:ilvl w:val="0"/>
                <w:numId w:val="25"/>
              </w:numPr>
              <w:rPr>
                <w:rFonts w:eastAsia="SimSun"/>
              </w:rPr>
            </w:pPr>
            <w:r w:rsidRPr="003F1D13">
              <w:rPr>
                <w:rFonts w:eastAsia="SimSun"/>
              </w:rPr>
              <w:t xml:space="preserve">What is the </w:t>
            </w:r>
            <w:r w:rsidR="005C405D">
              <w:rPr>
                <w:rFonts w:eastAsia="SimSun"/>
              </w:rPr>
              <w:t xml:space="preserve">sample size and </w:t>
            </w:r>
            <w:r w:rsidR="00154052">
              <w:rPr>
                <w:rFonts w:eastAsia="SimSun"/>
              </w:rPr>
              <w:t xml:space="preserve">what is the </w:t>
            </w:r>
            <w:r w:rsidRPr="003F1D13">
              <w:rPr>
                <w:rFonts w:eastAsia="SimSun"/>
              </w:rPr>
              <w:t>justification for the sample size?</w:t>
            </w:r>
          </w:p>
          <w:p w14:paraId="42AA210B" w14:textId="77777777" w:rsidR="00BB429B" w:rsidRPr="00751701" w:rsidRDefault="00BB429B" w:rsidP="00425F84">
            <w:r w:rsidRPr="00905C1D">
              <w:rPr>
                <w:rFonts w:eastAsia="SimSun" w:cs="Calibri"/>
                <w:szCs w:val="22"/>
              </w:rPr>
              <w:t>Insert text here</w:t>
            </w:r>
          </w:p>
          <w:p w14:paraId="13C278B8" w14:textId="77777777" w:rsidR="00BB429B" w:rsidRDefault="00BB429B" w:rsidP="00BB429B">
            <w:pPr>
              <w:pStyle w:val="Question"/>
              <w:numPr>
                <w:ilvl w:val="0"/>
                <w:numId w:val="25"/>
              </w:numPr>
            </w:pPr>
            <w:r w:rsidRPr="003F1D13">
              <w:rPr>
                <w:rFonts w:eastAsia="SimSun"/>
              </w:rPr>
              <w:t>What is the implication to the project if the sample size is not achieved?</w:t>
            </w:r>
            <w:r w:rsidRPr="003F1D13">
              <w:t xml:space="preserve"> </w:t>
            </w:r>
          </w:p>
          <w:p w14:paraId="269DD687" w14:textId="77777777" w:rsidR="00BB429B" w:rsidRPr="0043308A" w:rsidRDefault="00BB429B" w:rsidP="00425F84">
            <w:r w:rsidRPr="00905C1D">
              <w:rPr>
                <w:rFonts w:eastAsia="SimSun" w:cs="Calibri"/>
                <w:szCs w:val="22"/>
              </w:rPr>
              <w:t>Insert text here</w:t>
            </w:r>
          </w:p>
          <w:p w14:paraId="103BCEEA" w14:textId="77777777" w:rsidR="00BB429B" w:rsidRDefault="00BB429B" w:rsidP="00425F84"/>
        </w:tc>
      </w:tr>
      <w:tr w:rsidR="00BB429B" w14:paraId="1D924F45" w14:textId="77777777" w:rsidTr="00425F84">
        <w:tc>
          <w:tcPr>
            <w:tcW w:w="9016" w:type="dxa"/>
            <w:shd w:val="clear" w:color="auto" w:fill="F2F2F2" w:themeFill="background1" w:themeFillShade="F2"/>
          </w:tcPr>
          <w:p w14:paraId="2B880E1E" w14:textId="77777777" w:rsidR="00BB429B" w:rsidRPr="000A4858" w:rsidRDefault="00BB429B" w:rsidP="00425F84">
            <w:pPr>
              <w:pStyle w:val="Heading3"/>
            </w:pPr>
            <w:r w:rsidRPr="000A4858">
              <w:lastRenderedPageBreak/>
              <w:t>What are the selection criteria for participants/participant groups that you will include or exclude from this project?</w:t>
            </w:r>
          </w:p>
        </w:tc>
      </w:tr>
      <w:tr w:rsidR="00BB429B" w14:paraId="3F3F27D5" w14:textId="77777777" w:rsidTr="00425F84">
        <w:tc>
          <w:tcPr>
            <w:tcW w:w="9016" w:type="dxa"/>
          </w:tcPr>
          <w:p w14:paraId="10F7D0A7" w14:textId="77777777" w:rsidR="00BB429B" w:rsidRPr="00751701" w:rsidRDefault="00BB429B" w:rsidP="00425F84">
            <w:r w:rsidRPr="00905C1D">
              <w:rPr>
                <w:rFonts w:eastAsia="SimSun" w:cs="Calibri"/>
                <w:szCs w:val="22"/>
              </w:rPr>
              <w:t>Insert text here</w:t>
            </w:r>
          </w:p>
          <w:p w14:paraId="0E0C4E31" w14:textId="77777777" w:rsidR="00BB429B" w:rsidRPr="003F1D13" w:rsidRDefault="00BB429B" w:rsidP="00BB429B">
            <w:pPr>
              <w:pStyle w:val="Question"/>
              <w:numPr>
                <w:ilvl w:val="0"/>
                <w:numId w:val="26"/>
              </w:numPr>
            </w:pPr>
            <w:r w:rsidRPr="003F1D13">
              <w:t xml:space="preserve">Will the potential participants be screened in regard to these criteria? </w:t>
            </w:r>
          </w:p>
          <w:p w14:paraId="09207822" w14:textId="77777777" w:rsidR="00BB429B" w:rsidRPr="00381A95" w:rsidRDefault="007E1921" w:rsidP="00425F84">
            <w:pPr>
              <w:ind w:left="641"/>
              <w:rPr>
                <w:b/>
              </w:rPr>
            </w:pPr>
            <w:sdt>
              <w:sdtPr>
                <w:rPr>
                  <w:rFonts w:ascii="Segoe UI Symbol" w:eastAsia="MS Gothic" w:hAnsi="Segoe UI Symbol" w:cs="Segoe UI Symbol"/>
                  <w:b/>
                </w:rPr>
                <w:id w:val="-1506200157"/>
                <w14:checkbox>
                  <w14:checked w14:val="0"/>
                  <w14:checkedState w14:val="2612" w14:font="MS Gothic"/>
                  <w14:uncheckedState w14:val="2610" w14:font="MS Gothic"/>
                </w14:checkbox>
              </w:sdtPr>
              <w:sdtEndPr/>
              <w:sdtContent>
                <w:r w:rsidR="00BB429B" w:rsidRPr="00381A95">
                  <w:rPr>
                    <w:rFonts w:ascii="MS Gothic" w:eastAsia="MS Gothic" w:hAnsi="MS Gothic" w:cs="Segoe UI Symbol" w:hint="eastAsia"/>
                    <w:b/>
                  </w:rPr>
                  <w:t>☐</w:t>
                </w:r>
              </w:sdtContent>
            </w:sdt>
            <w:r w:rsidR="00BB429B" w:rsidRPr="00381A95">
              <w:rPr>
                <w:b/>
              </w:rPr>
              <w:t xml:space="preserve"> Yes</w:t>
            </w:r>
            <w:r w:rsidR="00BB429B" w:rsidRPr="00381A95">
              <w:rPr>
                <w:b/>
              </w:rPr>
              <w:t> </w:t>
            </w:r>
            <w:r w:rsidR="00BB429B" w:rsidRPr="00381A95">
              <w:rPr>
                <w:rFonts w:eastAsia="MS Gothic"/>
                <w:b/>
              </w:rPr>
              <w:t xml:space="preserve"> </w:t>
            </w:r>
            <w:sdt>
              <w:sdtPr>
                <w:rPr>
                  <w:rFonts w:ascii="Segoe UI Symbol" w:eastAsia="MS Gothic" w:hAnsi="Segoe UI Symbol" w:cs="Segoe UI Symbol"/>
                  <w:b/>
                </w:rPr>
                <w:id w:val="-48612141"/>
                <w14:checkbox>
                  <w14:checked w14:val="0"/>
                  <w14:checkedState w14:val="2612" w14:font="MS Gothic"/>
                  <w14:uncheckedState w14:val="2610" w14:font="MS Gothic"/>
                </w14:checkbox>
              </w:sdtPr>
              <w:sdtEndPr/>
              <w:sdtContent>
                <w:r w:rsidR="00BB429B" w:rsidRPr="00381A95">
                  <w:rPr>
                    <w:rFonts w:ascii="MS Gothic" w:eastAsia="MS Gothic" w:hAnsi="MS Gothic" w:cs="Segoe UI Symbol" w:hint="eastAsia"/>
                    <w:b/>
                  </w:rPr>
                  <w:t>☐</w:t>
                </w:r>
              </w:sdtContent>
            </w:sdt>
            <w:r w:rsidR="00BB429B" w:rsidRPr="00381A95">
              <w:rPr>
                <w:b/>
              </w:rPr>
              <w:t xml:space="preserve"> No</w:t>
            </w:r>
          </w:p>
          <w:p w14:paraId="3DAD6B05" w14:textId="77777777" w:rsidR="00BB429B" w:rsidRPr="00F40B0E" w:rsidRDefault="00BB429B" w:rsidP="00425F84">
            <w:pPr>
              <w:pStyle w:val="Question"/>
            </w:pPr>
            <w:r w:rsidRPr="003F1D13">
              <w:rPr>
                <w:rFonts w:eastAsia="SimSun"/>
              </w:rPr>
              <w:t xml:space="preserve">If yes, by whom and how will this occur? </w:t>
            </w:r>
          </w:p>
          <w:p w14:paraId="40EF8146" w14:textId="77777777" w:rsidR="00BB429B" w:rsidRDefault="00BB429B" w:rsidP="00425F84">
            <w:r w:rsidRPr="00905C1D">
              <w:rPr>
                <w:rFonts w:eastAsia="SimSun" w:cs="Calibri"/>
                <w:szCs w:val="22"/>
              </w:rPr>
              <w:t>Insert text here</w:t>
            </w:r>
          </w:p>
        </w:tc>
      </w:tr>
      <w:tr w:rsidR="00BB429B" w14:paraId="7EDDDE32" w14:textId="77777777" w:rsidTr="00425F84">
        <w:tc>
          <w:tcPr>
            <w:tcW w:w="9016" w:type="dxa"/>
            <w:shd w:val="clear" w:color="auto" w:fill="F2F2F2" w:themeFill="background1" w:themeFillShade="F2"/>
          </w:tcPr>
          <w:p w14:paraId="74E7E234" w14:textId="77777777" w:rsidR="00BB429B" w:rsidRPr="00381A95" w:rsidRDefault="00BB429B" w:rsidP="00425F84">
            <w:pPr>
              <w:pStyle w:val="Heading3"/>
            </w:pPr>
            <w:r w:rsidRPr="0082366F">
              <w:t xml:space="preserve">What will participants be requested to do? </w:t>
            </w:r>
          </w:p>
        </w:tc>
      </w:tr>
      <w:tr w:rsidR="00BB429B" w14:paraId="61684161" w14:textId="77777777" w:rsidTr="00425F84">
        <w:tc>
          <w:tcPr>
            <w:tcW w:w="9016" w:type="dxa"/>
          </w:tcPr>
          <w:p w14:paraId="20A2275E" w14:textId="77777777" w:rsidR="00BB429B" w:rsidRPr="00751701" w:rsidRDefault="00BB429B" w:rsidP="00425F84">
            <w:r w:rsidRPr="00905C1D">
              <w:rPr>
                <w:rFonts w:eastAsia="SimSun" w:cs="Calibri"/>
                <w:szCs w:val="22"/>
              </w:rPr>
              <w:t>Insert text here</w:t>
            </w:r>
          </w:p>
          <w:p w14:paraId="07CCF6BA" w14:textId="77777777" w:rsidR="00BB429B" w:rsidRDefault="00BB429B" w:rsidP="00BB429B">
            <w:pPr>
              <w:pStyle w:val="Question"/>
              <w:numPr>
                <w:ilvl w:val="0"/>
                <w:numId w:val="27"/>
              </w:numPr>
              <w:rPr>
                <w:rFonts w:eastAsia="SimSun"/>
              </w:rPr>
            </w:pPr>
            <w:r w:rsidRPr="003F1D13">
              <w:rPr>
                <w:rFonts w:eastAsia="SimSun"/>
              </w:rPr>
              <w:t>What time commitment is required from participants</w:t>
            </w:r>
            <w:r>
              <w:rPr>
                <w:rFonts w:eastAsia="SimSun"/>
              </w:rPr>
              <w:t xml:space="preserve"> for this request?</w:t>
            </w:r>
          </w:p>
          <w:p w14:paraId="5D21EC2D" w14:textId="77777777" w:rsidR="00BB429B" w:rsidRPr="002855CF" w:rsidRDefault="00BB429B" w:rsidP="00425F84">
            <w:r w:rsidRPr="00905C1D">
              <w:rPr>
                <w:rFonts w:eastAsia="SimSun" w:cs="Calibri"/>
                <w:szCs w:val="22"/>
              </w:rPr>
              <w:t>Insert text here</w:t>
            </w:r>
          </w:p>
          <w:p w14:paraId="796E536F" w14:textId="77777777" w:rsidR="00BB429B" w:rsidRPr="003F1D13" w:rsidRDefault="00BB429B" w:rsidP="00BB429B">
            <w:pPr>
              <w:pStyle w:val="Question"/>
              <w:numPr>
                <w:ilvl w:val="0"/>
                <w:numId w:val="27"/>
              </w:numPr>
              <w:rPr>
                <w:rFonts w:eastAsia="SimSun"/>
              </w:rPr>
            </w:pPr>
            <w:r w:rsidRPr="003F1D13">
              <w:rPr>
                <w:rFonts w:eastAsia="SimSun"/>
              </w:rPr>
              <w:t xml:space="preserve">Will participants be offered monetary compensation or other inducement to participate in the research? </w:t>
            </w:r>
          </w:p>
          <w:p w14:paraId="1883C868" w14:textId="6A8E93E3" w:rsidR="00BB429B" w:rsidRPr="00381A95" w:rsidRDefault="007E1921" w:rsidP="00425F84">
            <w:pPr>
              <w:ind w:left="641"/>
              <w:rPr>
                <w:b/>
              </w:rPr>
            </w:pPr>
            <w:sdt>
              <w:sdtPr>
                <w:rPr>
                  <w:rFonts w:ascii="Segoe UI Symbol" w:eastAsia="MS Gothic" w:hAnsi="Segoe UI Symbol" w:cs="Segoe UI Symbol"/>
                  <w:b/>
                </w:rPr>
                <w:id w:val="1482970713"/>
                <w14:checkbox>
                  <w14:checked w14:val="0"/>
                  <w14:checkedState w14:val="2612" w14:font="MS Gothic"/>
                  <w14:uncheckedState w14:val="2610" w14:font="MS Gothic"/>
                </w14:checkbox>
              </w:sdtPr>
              <w:sdtEndPr/>
              <w:sdtContent>
                <w:r w:rsidR="00BB429B" w:rsidRPr="00381A95">
                  <w:rPr>
                    <w:rFonts w:ascii="MS Gothic" w:eastAsia="MS Gothic" w:hAnsi="MS Gothic" w:cs="Segoe UI Symbol" w:hint="eastAsia"/>
                    <w:b/>
                  </w:rPr>
                  <w:t>☐</w:t>
                </w:r>
              </w:sdtContent>
            </w:sdt>
            <w:r w:rsidR="00BB429B" w:rsidRPr="00381A95">
              <w:rPr>
                <w:b/>
              </w:rPr>
              <w:t xml:space="preserve"> Yes</w:t>
            </w:r>
            <w:r w:rsidR="00BB429B" w:rsidRPr="00381A95">
              <w:rPr>
                <w:b/>
              </w:rPr>
              <w:t> </w:t>
            </w:r>
            <w:r w:rsidR="00BB429B" w:rsidRPr="00381A95">
              <w:rPr>
                <w:rFonts w:eastAsia="MS Gothic"/>
                <w:b/>
              </w:rPr>
              <w:t xml:space="preserve"> </w:t>
            </w:r>
            <w:sdt>
              <w:sdtPr>
                <w:rPr>
                  <w:rFonts w:ascii="Segoe UI Symbol" w:eastAsia="MS Gothic" w:hAnsi="Segoe UI Symbol" w:cs="Segoe UI Symbol"/>
                  <w:b/>
                </w:rPr>
                <w:id w:val="-388657265"/>
                <w14:checkbox>
                  <w14:checked w14:val="0"/>
                  <w14:checkedState w14:val="2612" w14:font="MS Gothic"/>
                  <w14:uncheckedState w14:val="2610" w14:font="MS Gothic"/>
                </w14:checkbox>
              </w:sdtPr>
              <w:sdtEndPr/>
              <w:sdtContent>
                <w:r w:rsidR="003F55B6" w:rsidRPr="003F55B6">
                  <w:rPr>
                    <w:rFonts w:ascii="MS Gothic" w:eastAsia="MS Gothic" w:hAnsi="MS Gothic" w:cs="Segoe UI Symbol" w:hint="eastAsia"/>
                    <w:b/>
                  </w:rPr>
                  <w:t>☐</w:t>
                </w:r>
              </w:sdtContent>
            </w:sdt>
            <w:r w:rsidR="00BB429B" w:rsidRPr="00381A95">
              <w:rPr>
                <w:b/>
              </w:rPr>
              <w:t xml:space="preserve"> No</w:t>
            </w:r>
          </w:p>
          <w:p w14:paraId="12ABF3A8" w14:textId="77777777" w:rsidR="00BB429B" w:rsidRDefault="00BB429B" w:rsidP="00425F84">
            <w:pPr>
              <w:pStyle w:val="Question"/>
              <w:rPr>
                <w:rFonts w:eastAsia="SimSun"/>
              </w:rPr>
            </w:pPr>
            <w:r w:rsidRPr="003F1D13">
              <w:rPr>
                <w:rFonts w:eastAsia="SimSun"/>
              </w:rPr>
              <w:t>If yes, please provide detail and justification.</w:t>
            </w:r>
            <w:r>
              <w:rPr>
                <w:rFonts w:eastAsia="SimSun"/>
              </w:rPr>
              <w:t xml:space="preserve"> </w:t>
            </w:r>
          </w:p>
          <w:p w14:paraId="69AF3E82" w14:textId="77777777" w:rsidR="00BB429B" w:rsidRPr="0043308A" w:rsidRDefault="00BB429B" w:rsidP="00425F84">
            <w:r w:rsidRPr="00905C1D">
              <w:rPr>
                <w:rFonts w:eastAsia="SimSun" w:cs="Calibri"/>
                <w:szCs w:val="22"/>
              </w:rPr>
              <w:t>Insert text here</w:t>
            </w:r>
          </w:p>
          <w:p w14:paraId="02FDF033" w14:textId="77777777" w:rsidR="00BB429B" w:rsidRDefault="00BB429B" w:rsidP="00425F84">
            <w:pPr>
              <w:pStyle w:val="ListParagraph"/>
              <w:adjustRightInd w:val="0"/>
              <w:snapToGrid w:val="0"/>
              <w:spacing w:line="240" w:lineRule="auto"/>
              <w:ind w:left="709" w:right="-477"/>
              <w:jc w:val="both"/>
              <w:rPr>
                <w:rFonts w:ascii="Arial" w:eastAsia="SimSun" w:hAnsi="Arial" w:cs="Arial"/>
                <w:szCs w:val="22"/>
              </w:rPr>
            </w:pPr>
          </w:p>
          <w:p w14:paraId="62F48860" w14:textId="77777777" w:rsidR="00BB429B" w:rsidRDefault="00BB429B" w:rsidP="00BB429B">
            <w:pPr>
              <w:pStyle w:val="Question"/>
              <w:numPr>
                <w:ilvl w:val="0"/>
                <w:numId w:val="27"/>
              </w:numPr>
              <w:rPr>
                <w:rFonts w:eastAsia="SimSun"/>
              </w:rPr>
            </w:pPr>
            <w:r w:rsidRPr="003F1D13">
              <w:rPr>
                <w:rFonts w:eastAsia="SimSun"/>
              </w:rPr>
              <w:t xml:space="preserve">Will there be any follow up of participants? </w:t>
            </w:r>
            <w:r>
              <w:rPr>
                <w:rFonts w:eastAsia="SimSun"/>
              </w:rPr>
              <w:t xml:space="preserve"> </w:t>
            </w:r>
          </w:p>
          <w:p w14:paraId="5A20BF64" w14:textId="77777777" w:rsidR="00BB429B" w:rsidRPr="0043308A" w:rsidRDefault="00BB429B" w:rsidP="00425F84">
            <w:r w:rsidRPr="00905C1D">
              <w:rPr>
                <w:rFonts w:eastAsia="SimSun" w:cs="Calibri"/>
                <w:szCs w:val="22"/>
              </w:rPr>
              <w:t>Insert text here</w:t>
            </w:r>
          </w:p>
          <w:p w14:paraId="355B3B1E" w14:textId="77777777" w:rsidR="00BB429B" w:rsidRDefault="00BB429B" w:rsidP="00425F84">
            <w:pPr>
              <w:pStyle w:val="ListParagraph"/>
              <w:adjustRightInd w:val="0"/>
              <w:snapToGrid w:val="0"/>
              <w:spacing w:line="240" w:lineRule="auto"/>
              <w:ind w:right="-477"/>
              <w:contextualSpacing w:val="0"/>
              <w:jc w:val="both"/>
              <w:rPr>
                <w:rFonts w:ascii="Arial" w:eastAsia="SimSun" w:hAnsi="Arial" w:cs="Arial"/>
                <w:szCs w:val="22"/>
              </w:rPr>
            </w:pPr>
          </w:p>
          <w:p w14:paraId="07F7B4EF" w14:textId="77777777" w:rsidR="00BB429B" w:rsidRDefault="00BB429B" w:rsidP="00BB429B">
            <w:pPr>
              <w:pStyle w:val="Question"/>
              <w:numPr>
                <w:ilvl w:val="0"/>
                <w:numId w:val="27"/>
              </w:numPr>
              <w:rPr>
                <w:rFonts w:eastAsia="SimSun"/>
              </w:rPr>
            </w:pPr>
            <w:r w:rsidRPr="003F1D13">
              <w:rPr>
                <w:rFonts w:eastAsia="SimSun"/>
              </w:rPr>
              <w:t>How will confidentiality of participants and their data be maintained?</w:t>
            </w:r>
          </w:p>
          <w:p w14:paraId="44E4EFCB" w14:textId="77777777" w:rsidR="00BB429B" w:rsidRPr="0043308A" w:rsidRDefault="00BB429B" w:rsidP="00425F84">
            <w:r w:rsidRPr="00905C1D">
              <w:rPr>
                <w:rFonts w:eastAsia="SimSun" w:cs="Calibri"/>
                <w:szCs w:val="22"/>
              </w:rPr>
              <w:t>Insert text here</w:t>
            </w:r>
          </w:p>
          <w:p w14:paraId="1DD016B7" w14:textId="77777777" w:rsidR="00BB429B" w:rsidRDefault="00BB429B" w:rsidP="00425F84">
            <w:pPr>
              <w:pStyle w:val="ListParagraph"/>
              <w:adjustRightInd w:val="0"/>
              <w:snapToGrid w:val="0"/>
              <w:spacing w:after="120" w:line="240" w:lineRule="auto"/>
              <w:ind w:right="-477"/>
              <w:jc w:val="both"/>
              <w:rPr>
                <w:rFonts w:ascii="Arial" w:eastAsia="SimSun" w:hAnsi="Arial" w:cs="Arial"/>
                <w:szCs w:val="22"/>
              </w:rPr>
            </w:pPr>
          </w:p>
          <w:p w14:paraId="53042765" w14:textId="77777777" w:rsidR="00BB429B" w:rsidRDefault="00BB429B" w:rsidP="00425F84"/>
        </w:tc>
      </w:tr>
    </w:tbl>
    <w:p w14:paraId="0347F275" w14:textId="77777777" w:rsidR="005C1CC5" w:rsidRPr="00AA37AD" w:rsidRDefault="005C1CC5" w:rsidP="00880765">
      <w:pPr>
        <w:spacing w:after="0" w:line="288" w:lineRule="auto"/>
        <w:jc w:val="both"/>
        <w:rPr>
          <w:rFonts w:cs="Calibri"/>
        </w:rPr>
      </w:pPr>
    </w:p>
    <w:p w14:paraId="3CE7CC1E" w14:textId="0B1B467C" w:rsidR="006D0A6A" w:rsidRPr="00AA37AD" w:rsidRDefault="006D0A6A" w:rsidP="00880765">
      <w:pPr>
        <w:pStyle w:val="Heading1"/>
        <w:spacing w:before="0" w:after="0" w:line="288" w:lineRule="auto"/>
        <w:jc w:val="both"/>
        <w:rPr>
          <w:rFonts w:ascii="Calibri" w:hAnsi="Calibri" w:cs="Calibri"/>
        </w:rPr>
      </w:pPr>
      <w:r w:rsidRPr="00AA37AD">
        <w:rPr>
          <w:rFonts w:ascii="Calibri" w:hAnsi="Calibri" w:cs="Calibri"/>
        </w:rPr>
        <w:t>Recruitment and Consent</w:t>
      </w:r>
    </w:p>
    <w:tbl>
      <w:tblPr>
        <w:tblStyle w:val="TableGrid"/>
        <w:tblW w:w="0" w:type="auto"/>
        <w:tblLook w:val="04A0" w:firstRow="1" w:lastRow="0" w:firstColumn="1" w:lastColumn="0" w:noHBand="0" w:noVBand="1"/>
      </w:tblPr>
      <w:tblGrid>
        <w:gridCol w:w="9016"/>
      </w:tblGrid>
      <w:tr w:rsidR="000D35D2" w14:paraId="1FD697C4" w14:textId="77777777" w:rsidTr="00425F84">
        <w:tc>
          <w:tcPr>
            <w:tcW w:w="9016" w:type="dxa"/>
            <w:shd w:val="clear" w:color="auto" w:fill="F2F2F2" w:themeFill="background1" w:themeFillShade="F2"/>
          </w:tcPr>
          <w:p w14:paraId="0C472156" w14:textId="77777777" w:rsidR="000D35D2" w:rsidRPr="00D1617A" w:rsidRDefault="000D35D2" w:rsidP="00425F84">
            <w:pPr>
              <w:pStyle w:val="Heading3"/>
              <w:spacing w:before="0" w:after="0" w:line="288" w:lineRule="auto"/>
              <w:jc w:val="both"/>
              <w:rPr>
                <w:rFonts w:cs="Calibri"/>
              </w:rPr>
            </w:pPr>
            <w:r w:rsidRPr="00AA37AD">
              <w:rPr>
                <w:rFonts w:cs="Calibri"/>
              </w:rPr>
              <w:t>Where will you conduct recruitment for potential participants?</w:t>
            </w:r>
          </w:p>
        </w:tc>
      </w:tr>
      <w:tr w:rsidR="000D35D2" w14:paraId="576E8D59" w14:textId="77777777" w:rsidTr="00425F84">
        <w:tc>
          <w:tcPr>
            <w:tcW w:w="9016" w:type="dxa"/>
          </w:tcPr>
          <w:p w14:paraId="06890489" w14:textId="77777777" w:rsidR="000D35D2" w:rsidRPr="00AA37AD" w:rsidRDefault="007E1921" w:rsidP="00425F84">
            <w:pPr>
              <w:pStyle w:val="ListParagraph"/>
              <w:tabs>
                <w:tab w:val="left" w:pos="2835"/>
              </w:tabs>
              <w:snapToGrid w:val="0"/>
              <w:spacing w:after="120" w:line="240" w:lineRule="auto"/>
              <w:ind w:right="-477"/>
              <w:jc w:val="both"/>
              <w:rPr>
                <w:rFonts w:cs="Calibri"/>
                <w:color w:val="000000" w:themeColor="text1"/>
                <w:szCs w:val="22"/>
              </w:rPr>
            </w:pPr>
            <w:sdt>
              <w:sdtPr>
                <w:rPr>
                  <w:rFonts w:cs="Calibri"/>
                  <w:szCs w:val="22"/>
                </w:rPr>
                <w:id w:val="-386732537"/>
                <w14:checkbox>
                  <w14:checked w14:val="0"/>
                  <w14:checkedState w14:val="2612" w14:font="MS Gothic"/>
                  <w14:uncheckedState w14:val="2610" w14:font="MS Gothic"/>
                </w14:checkbox>
              </w:sdtPr>
              <w:sdtEndPr/>
              <w:sdtContent>
                <w:r w:rsidR="000D35D2">
                  <w:rPr>
                    <w:rFonts w:ascii="MS Gothic" w:eastAsia="MS Gothic" w:hAnsi="MS Gothic" w:cs="Calibri" w:hint="eastAsia"/>
                    <w:szCs w:val="22"/>
                  </w:rPr>
                  <w:t>☐</w:t>
                </w:r>
              </w:sdtContent>
            </w:sdt>
            <w:r w:rsidR="000D35D2" w:rsidRPr="00AA37AD">
              <w:rPr>
                <w:rFonts w:cs="Calibri"/>
                <w:szCs w:val="22"/>
              </w:rPr>
              <w:t xml:space="preserve"> Public website(s)</w:t>
            </w:r>
            <w:r w:rsidR="000D35D2" w:rsidRPr="00AA37AD">
              <w:rPr>
                <w:rFonts w:cs="Calibri"/>
                <w:szCs w:val="22"/>
              </w:rPr>
              <w:tab/>
            </w:r>
            <w:r w:rsidR="000D35D2" w:rsidRPr="00AA37AD">
              <w:rPr>
                <w:rFonts w:cs="Calibri"/>
                <w:szCs w:val="22"/>
              </w:rPr>
              <w:tab/>
            </w:r>
            <w:r w:rsidR="000D35D2" w:rsidRPr="00AA37AD">
              <w:rPr>
                <w:rFonts w:cs="Calibri"/>
                <w:szCs w:val="22"/>
              </w:rPr>
              <w:tab/>
            </w:r>
            <w:sdt>
              <w:sdtPr>
                <w:rPr>
                  <w:rFonts w:cs="Calibri"/>
                  <w:szCs w:val="22"/>
                </w:rPr>
                <w:id w:val="-415941574"/>
                <w14:checkbox>
                  <w14:checked w14:val="0"/>
                  <w14:checkedState w14:val="2612" w14:font="MS Gothic"/>
                  <w14:uncheckedState w14:val="2610" w14:font="MS Gothic"/>
                </w14:checkbox>
              </w:sdtPr>
              <w:sdtEndPr/>
              <w:sdtContent>
                <w:r w:rsidR="000D35D2" w:rsidRPr="00AA37AD">
                  <w:rPr>
                    <w:rFonts w:ascii="Segoe UI Symbol" w:hAnsi="Segoe UI Symbol" w:cs="Segoe UI Symbol"/>
                    <w:szCs w:val="22"/>
                  </w:rPr>
                  <w:t>☐</w:t>
                </w:r>
              </w:sdtContent>
            </w:sdt>
            <w:r w:rsidR="000D35D2" w:rsidRPr="00AA37AD">
              <w:rPr>
                <w:rFonts w:cs="Calibri"/>
                <w:szCs w:val="22"/>
              </w:rPr>
              <w:t xml:space="preserve"> Professional Networks</w:t>
            </w:r>
          </w:p>
          <w:p w14:paraId="517FB670" w14:textId="06CC0519" w:rsidR="000D35D2" w:rsidRPr="00AA37AD" w:rsidRDefault="007E1921" w:rsidP="00425F84">
            <w:pPr>
              <w:pStyle w:val="ListParagraph"/>
              <w:tabs>
                <w:tab w:val="left" w:pos="2835"/>
              </w:tabs>
              <w:snapToGrid w:val="0"/>
              <w:spacing w:after="120" w:line="240" w:lineRule="auto"/>
              <w:ind w:right="-477"/>
              <w:jc w:val="both"/>
              <w:rPr>
                <w:rFonts w:cs="Calibri"/>
                <w:color w:val="000000" w:themeColor="text1"/>
                <w:szCs w:val="22"/>
              </w:rPr>
            </w:pPr>
            <w:sdt>
              <w:sdtPr>
                <w:rPr>
                  <w:rFonts w:cs="Calibri"/>
                  <w:szCs w:val="22"/>
                </w:rPr>
                <w:id w:val="-981154062"/>
                <w14:checkbox>
                  <w14:checked w14:val="0"/>
                  <w14:checkedState w14:val="2612" w14:font="MS Gothic"/>
                  <w14:uncheckedState w14:val="2610" w14:font="MS Gothic"/>
                </w14:checkbox>
              </w:sdtPr>
              <w:sdtEndPr/>
              <w:sdtContent>
                <w:r w:rsidR="001A3995" w:rsidRPr="001A3995">
                  <w:rPr>
                    <w:rFonts w:ascii="MS Gothic" w:hAnsi="MS Gothic" w:cs="Calibri" w:hint="eastAsia"/>
                    <w:szCs w:val="22"/>
                  </w:rPr>
                  <w:t>☐</w:t>
                </w:r>
              </w:sdtContent>
            </w:sdt>
            <w:r w:rsidR="000D35D2" w:rsidRPr="00AA37AD">
              <w:rPr>
                <w:rFonts w:cs="Calibri"/>
                <w:szCs w:val="22"/>
              </w:rPr>
              <w:t xml:space="preserve"> Public Records</w:t>
            </w:r>
            <w:r w:rsidR="000D35D2" w:rsidRPr="00AA37AD">
              <w:rPr>
                <w:rFonts w:cs="Calibri"/>
                <w:szCs w:val="22"/>
              </w:rPr>
              <w:tab/>
            </w:r>
            <w:r w:rsidR="000D35D2" w:rsidRPr="00AA37AD">
              <w:rPr>
                <w:rFonts w:cs="Calibri"/>
                <w:szCs w:val="22"/>
              </w:rPr>
              <w:tab/>
            </w:r>
            <w:r w:rsidR="000D35D2" w:rsidRPr="00AA37AD">
              <w:rPr>
                <w:rFonts w:cs="Calibri"/>
                <w:szCs w:val="22"/>
              </w:rPr>
              <w:tab/>
            </w:r>
            <w:sdt>
              <w:sdtPr>
                <w:rPr>
                  <w:rFonts w:cs="Calibri"/>
                  <w:szCs w:val="22"/>
                </w:rPr>
                <w:id w:val="-1625067618"/>
                <w14:checkbox>
                  <w14:checked w14:val="0"/>
                  <w14:checkedState w14:val="2612" w14:font="MS Gothic"/>
                  <w14:uncheckedState w14:val="2610" w14:font="MS Gothic"/>
                </w14:checkbox>
              </w:sdtPr>
              <w:sdtEndPr/>
              <w:sdtContent>
                <w:r w:rsidR="000D35D2" w:rsidRPr="00AA37AD">
                  <w:rPr>
                    <w:rFonts w:ascii="Segoe UI Symbol" w:hAnsi="Segoe UI Symbol" w:cs="Segoe UI Symbol"/>
                    <w:szCs w:val="22"/>
                  </w:rPr>
                  <w:t>☐</w:t>
                </w:r>
              </w:sdtContent>
            </w:sdt>
            <w:r w:rsidR="000D35D2" w:rsidRPr="00AA37AD">
              <w:rPr>
                <w:rFonts w:cs="Calibri"/>
                <w:szCs w:val="22"/>
              </w:rPr>
              <w:t xml:space="preserve"> Personal Networks</w:t>
            </w:r>
          </w:p>
          <w:p w14:paraId="2B86C925" w14:textId="77777777" w:rsidR="000D35D2" w:rsidRPr="00AA37AD" w:rsidRDefault="007E1921" w:rsidP="00425F84">
            <w:pPr>
              <w:pStyle w:val="ListParagraph"/>
              <w:tabs>
                <w:tab w:val="left" w:pos="2835"/>
              </w:tabs>
              <w:snapToGrid w:val="0"/>
              <w:spacing w:after="120" w:line="240" w:lineRule="auto"/>
              <w:ind w:right="-477"/>
              <w:jc w:val="both"/>
              <w:rPr>
                <w:rFonts w:cs="Calibri"/>
                <w:color w:val="000000" w:themeColor="text1"/>
                <w:szCs w:val="22"/>
              </w:rPr>
            </w:pPr>
            <w:sdt>
              <w:sdtPr>
                <w:rPr>
                  <w:rFonts w:cs="Calibri"/>
                  <w:szCs w:val="22"/>
                </w:rPr>
                <w:id w:val="1361787009"/>
                <w14:checkbox>
                  <w14:checked w14:val="0"/>
                  <w14:checkedState w14:val="2612" w14:font="MS Gothic"/>
                  <w14:uncheckedState w14:val="2610" w14:font="MS Gothic"/>
                </w14:checkbox>
              </w:sdtPr>
              <w:sdtEndPr/>
              <w:sdtContent>
                <w:r w:rsidR="000D35D2" w:rsidRPr="00AA37AD">
                  <w:rPr>
                    <w:rFonts w:ascii="Segoe UI Symbol" w:eastAsia="MS Gothic" w:hAnsi="Segoe UI Symbol" w:cs="Segoe UI Symbol"/>
                    <w:szCs w:val="22"/>
                  </w:rPr>
                  <w:t>☐</w:t>
                </w:r>
              </w:sdtContent>
            </w:sdt>
            <w:r w:rsidR="000D35D2" w:rsidRPr="00AA37AD">
              <w:rPr>
                <w:rFonts w:cs="Calibri"/>
                <w:szCs w:val="22"/>
              </w:rPr>
              <w:t xml:space="preserve"> Third Party Recruitment</w:t>
            </w:r>
            <w:r w:rsidR="000D35D2" w:rsidRPr="00AA37AD">
              <w:rPr>
                <w:rFonts w:cs="Calibri"/>
                <w:szCs w:val="22"/>
              </w:rPr>
              <w:tab/>
            </w:r>
            <w:sdt>
              <w:sdtPr>
                <w:rPr>
                  <w:rFonts w:cs="Calibri"/>
                  <w:szCs w:val="22"/>
                </w:rPr>
                <w:id w:val="-328910686"/>
                <w14:checkbox>
                  <w14:checked w14:val="0"/>
                  <w14:checkedState w14:val="2612" w14:font="MS Gothic"/>
                  <w14:uncheckedState w14:val="2610" w14:font="MS Gothic"/>
                </w14:checkbox>
              </w:sdtPr>
              <w:sdtEndPr/>
              <w:sdtContent>
                <w:r w:rsidR="000D35D2" w:rsidRPr="00AA37AD">
                  <w:rPr>
                    <w:rFonts w:ascii="Segoe UI Symbol" w:hAnsi="Segoe UI Symbol" w:cs="Segoe UI Symbol"/>
                    <w:szCs w:val="22"/>
                  </w:rPr>
                  <w:t>☐</w:t>
                </w:r>
              </w:sdtContent>
            </w:sdt>
            <w:r w:rsidR="000D35D2" w:rsidRPr="00AA37AD">
              <w:rPr>
                <w:rFonts w:cs="Calibri"/>
                <w:szCs w:val="22"/>
              </w:rPr>
              <w:t xml:space="preserve"> Involvement of others (non-recruitment)</w:t>
            </w:r>
          </w:p>
          <w:p w14:paraId="6CDF5DD7" w14:textId="77777777" w:rsidR="000D35D2" w:rsidRPr="00AA37AD" w:rsidRDefault="007E1921" w:rsidP="00425F84">
            <w:pPr>
              <w:pStyle w:val="ListParagraph"/>
              <w:tabs>
                <w:tab w:val="left" w:pos="2835"/>
              </w:tabs>
              <w:snapToGrid w:val="0"/>
              <w:spacing w:after="120" w:line="240" w:lineRule="auto"/>
              <w:ind w:right="-477"/>
              <w:jc w:val="both"/>
              <w:rPr>
                <w:rFonts w:cs="Calibri"/>
                <w:color w:val="000000" w:themeColor="text1"/>
                <w:szCs w:val="22"/>
              </w:rPr>
            </w:pPr>
            <w:sdt>
              <w:sdtPr>
                <w:rPr>
                  <w:rFonts w:cs="Calibri"/>
                  <w:szCs w:val="22"/>
                </w:rPr>
                <w:id w:val="-361447258"/>
                <w14:checkbox>
                  <w14:checked w14:val="0"/>
                  <w14:checkedState w14:val="2612" w14:font="MS Gothic"/>
                  <w14:uncheckedState w14:val="2610" w14:font="MS Gothic"/>
                </w14:checkbox>
              </w:sdtPr>
              <w:sdtEndPr/>
              <w:sdtContent>
                <w:r w:rsidR="000D35D2" w:rsidRPr="00AA37AD">
                  <w:rPr>
                    <w:rFonts w:ascii="Segoe UI Symbol" w:eastAsia="MS Gothic" w:hAnsi="Segoe UI Symbol" w:cs="Segoe UI Symbol"/>
                    <w:szCs w:val="22"/>
                  </w:rPr>
                  <w:t>☐</w:t>
                </w:r>
              </w:sdtContent>
            </w:sdt>
            <w:r w:rsidR="000D35D2" w:rsidRPr="00AA37AD">
              <w:rPr>
                <w:rFonts w:cs="Calibri"/>
                <w:szCs w:val="22"/>
              </w:rPr>
              <w:t xml:space="preserve"> Self-Selection</w:t>
            </w:r>
            <w:r w:rsidR="000D35D2" w:rsidRPr="00AA37AD">
              <w:rPr>
                <w:rFonts w:cs="Calibri"/>
                <w:szCs w:val="22"/>
              </w:rPr>
              <w:tab/>
            </w:r>
            <w:r w:rsidR="000D35D2" w:rsidRPr="00AA37AD">
              <w:rPr>
                <w:rFonts w:cs="Calibri"/>
                <w:szCs w:val="22"/>
              </w:rPr>
              <w:tab/>
            </w:r>
            <w:r w:rsidR="000D35D2" w:rsidRPr="00AA37AD">
              <w:rPr>
                <w:rFonts w:cs="Calibri"/>
                <w:szCs w:val="22"/>
              </w:rPr>
              <w:tab/>
            </w:r>
            <w:sdt>
              <w:sdtPr>
                <w:rPr>
                  <w:rFonts w:cs="Calibri"/>
                  <w:szCs w:val="22"/>
                </w:rPr>
                <w:id w:val="344444887"/>
                <w14:checkbox>
                  <w14:checked w14:val="0"/>
                  <w14:checkedState w14:val="2612" w14:font="MS Gothic"/>
                  <w14:uncheckedState w14:val="2610" w14:font="MS Gothic"/>
                </w14:checkbox>
              </w:sdtPr>
              <w:sdtEndPr/>
              <w:sdtContent>
                <w:r w:rsidR="000D35D2" w:rsidRPr="00AA37AD">
                  <w:rPr>
                    <w:rFonts w:ascii="Segoe UI Symbol" w:eastAsia="MS Gothic" w:hAnsi="Segoe UI Symbol" w:cs="Segoe UI Symbol"/>
                    <w:szCs w:val="22"/>
                  </w:rPr>
                  <w:t>☐</w:t>
                </w:r>
              </w:sdtContent>
            </w:sdt>
            <w:r w:rsidR="000D35D2" w:rsidRPr="00AA37AD">
              <w:rPr>
                <w:rFonts w:cs="Calibri"/>
                <w:szCs w:val="22"/>
              </w:rPr>
              <w:t xml:space="preserve"> Other</w:t>
            </w:r>
            <w:r w:rsidR="000D35D2" w:rsidRPr="00AA37AD">
              <w:rPr>
                <w:rFonts w:cs="Calibri"/>
                <w:color w:val="000000"/>
                <w:szCs w:val="22"/>
              </w:rPr>
              <w:t xml:space="preserve"> </w:t>
            </w:r>
            <w:sdt>
              <w:sdtPr>
                <w:rPr>
                  <w:rFonts w:cs="Calibri"/>
                  <w:color w:val="000000"/>
                  <w:szCs w:val="22"/>
                </w:rPr>
                <w:id w:val="-611509254"/>
                <w:placeholder>
                  <w:docPart w:val="6BF37A64F9D749F7BB478C7E5BA8BB0E"/>
                </w:placeholder>
                <w:showingPlcHdr/>
                <w:text/>
              </w:sdtPr>
              <w:sdtEndPr/>
              <w:sdtContent>
                <w:r w:rsidR="000D35D2" w:rsidRPr="00AA37AD">
                  <w:rPr>
                    <w:rStyle w:val="PlaceholderText"/>
                    <w:rFonts w:cs="Calibri"/>
                    <w:szCs w:val="22"/>
                    <w:bdr w:val="single" w:sz="4" w:space="0" w:color="auto"/>
                  </w:rPr>
                  <w:t>Click or tap here to enter text.</w:t>
                </w:r>
              </w:sdtContent>
            </w:sdt>
          </w:p>
          <w:p w14:paraId="501FF34C" w14:textId="77777777" w:rsidR="000D35D2" w:rsidRDefault="000D35D2" w:rsidP="00425F84">
            <w:pPr>
              <w:pStyle w:val="Question"/>
            </w:pPr>
            <w:r>
              <w:t>*</w:t>
            </w:r>
            <w:r w:rsidRPr="002855CF">
              <w:t>Outline any use of third-party recruitment or external assistance you will use in your recruitment plans.</w:t>
            </w:r>
          </w:p>
          <w:p w14:paraId="74C57D8D" w14:textId="77777777" w:rsidR="000D35D2" w:rsidRPr="00D1617A" w:rsidRDefault="000D35D2" w:rsidP="00425F84">
            <w:pPr>
              <w:rPr>
                <w:rFonts w:eastAsia="SimSun"/>
              </w:rPr>
            </w:pPr>
            <w:r w:rsidRPr="007A40B9">
              <w:rPr>
                <w:rFonts w:eastAsia="SimSun"/>
              </w:rPr>
              <w:t>Insert text here</w:t>
            </w:r>
          </w:p>
        </w:tc>
      </w:tr>
      <w:tr w:rsidR="000D35D2" w14:paraId="4CE496EF" w14:textId="77777777" w:rsidTr="00425F84">
        <w:tc>
          <w:tcPr>
            <w:tcW w:w="9016" w:type="dxa"/>
            <w:shd w:val="clear" w:color="auto" w:fill="F2F2F2" w:themeFill="background1" w:themeFillShade="F2"/>
          </w:tcPr>
          <w:p w14:paraId="47316460" w14:textId="77777777" w:rsidR="000D35D2" w:rsidRPr="00AA37AD" w:rsidRDefault="000D35D2" w:rsidP="00425F84">
            <w:pPr>
              <w:pStyle w:val="Heading3"/>
              <w:spacing w:before="0" w:after="120" w:line="288" w:lineRule="auto"/>
              <w:jc w:val="both"/>
              <w:rPr>
                <w:rFonts w:cs="Calibri"/>
              </w:rPr>
            </w:pPr>
            <w:r w:rsidRPr="00AA37AD">
              <w:rPr>
                <w:rFonts w:cs="Calibri"/>
              </w:rPr>
              <w:lastRenderedPageBreak/>
              <w:t>How will participants be recruited?</w:t>
            </w:r>
          </w:p>
        </w:tc>
      </w:tr>
      <w:tr w:rsidR="000D35D2" w14:paraId="08666E03" w14:textId="77777777" w:rsidTr="00425F84">
        <w:tc>
          <w:tcPr>
            <w:tcW w:w="9016" w:type="dxa"/>
          </w:tcPr>
          <w:tbl>
            <w:tblPr>
              <w:tblStyle w:val="TableGrid"/>
              <w:tblW w:w="0" w:type="auto"/>
              <w:tblInd w:w="7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092"/>
              <w:gridCol w:w="3988"/>
            </w:tblGrid>
            <w:tr w:rsidR="000D35D2" w:rsidRPr="006B5F69" w14:paraId="4F0E3668" w14:textId="77777777" w:rsidTr="00425F84">
              <w:trPr>
                <w:trHeight w:val="1262"/>
              </w:trPr>
              <w:tc>
                <w:tcPr>
                  <w:tcW w:w="4188" w:type="dxa"/>
                </w:tcPr>
                <w:p w14:paraId="787F236A" w14:textId="77777777" w:rsidR="000D35D2" w:rsidRDefault="007E1921" w:rsidP="00425F84">
                  <w:pPr>
                    <w:pStyle w:val="ListParagraph"/>
                    <w:tabs>
                      <w:tab w:val="left" w:pos="2835"/>
                    </w:tabs>
                    <w:snapToGrid w:val="0"/>
                    <w:spacing w:after="120" w:line="240" w:lineRule="auto"/>
                    <w:ind w:left="0" w:right="-477"/>
                    <w:jc w:val="both"/>
                    <w:rPr>
                      <w:rFonts w:cs="Calibri"/>
                      <w:szCs w:val="22"/>
                    </w:rPr>
                  </w:pPr>
                  <w:sdt>
                    <w:sdtPr>
                      <w:rPr>
                        <w:rFonts w:eastAsia="MS Gothic" w:cs="Calibri"/>
                        <w:szCs w:val="22"/>
                      </w:rPr>
                      <w:id w:val="1053043227"/>
                      <w14:checkbox>
                        <w14:checked w14:val="0"/>
                        <w14:checkedState w14:val="2612" w14:font="MS Gothic"/>
                        <w14:uncheckedState w14:val="2610" w14:font="MS Gothic"/>
                      </w14:checkbox>
                    </w:sdtPr>
                    <w:sdtEndPr/>
                    <w:sdtContent>
                      <w:r w:rsidR="000D35D2">
                        <w:rPr>
                          <w:rFonts w:ascii="MS Gothic" w:eastAsia="MS Gothic" w:hAnsi="MS Gothic" w:cs="Calibri" w:hint="eastAsia"/>
                          <w:szCs w:val="22"/>
                        </w:rPr>
                        <w:t>☐</w:t>
                      </w:r>
                    </w:sdtContent>
                  </w:sdt>
                  <w:r w:rsidR="000D35D2" w:rsidRPr="00AA37AD">
                    <w:rPr>
                      <w:rFonts w:cs="Calibri"/>
                      <w:szCs w:val="22"/>
                    </w:rPr>
                    <w:t xml:space="preserve"> Advertisement(s)</w:t>
                  </w:r>
                </w:p>
                <w:p w14:paraId="407E9C7C" w14:textId="77777777" w:rsidR="000D35D2" w:rsidRDefault="007E1921" w:rsidP="00425F84">
                  <w:pPr>
                    <w:pStyle w:val="ListParagraph"/>
                    <w:tabs>
                      <w:tab w:val="left" w:pos="2835"/>
                    </w:tabs>
                    <w:snapToGrid w:val="0"/>
                    <w:spacing w:after="120" w:line="240" w:lineRule="auto"/>
                    <w:ind w:left="0" w:right="-477"/>
                    <w:jc w:val="both"/>
                    <w:rPr>
                      <w:rFonts w:cs="Calibri"/>
                      <w:szCs w:val="22"/>
                    </w:rPr>
                  </w:pPr>
                  <w:sdt>
                    <w:sdtPr>
                      <w:rPr>
                        <w:rFonts w:cs="Calibri"/>
                        <w:szCs w:val="22"/>
                      </w:rPr>
                      <w:id w:val="-1864813305"/>
                      <w14:checkbox>
                        <w14:checked w14:val="0"/>
                        <w14:checkedState w14:val="2612" w14:font="MS Gothic"/>
                        <w14:uncheckedState w14:val="2610" w14:font="MS Gothic"/>
                      </w14:checkbox>
                    </w:sdtPr>
                    <w:sdtEndPr/>
                    <w:sdtContent>
                      <w:r w:rsidR="000D35D2">
                        <w:rPr>
                          <w:rFonts w:ascii="MS Gothic" w:eastAsia="MS Gothic" w:hAnsi="MS Gothic" w:cs="Calibri" w:hint="eastAsia"/>
                          <w:szCs w:val="22"/>
                        </w:rPr>
                        <w:t>☐</w:t>
                      </w:r>
                    </w:sdtContent>
                  </w:sdt>
                  <w:r w:rsidR="000D35D2" w:rsidRPr="00AA37AD">
                    <w:rPr>
                      <w:rFonts w:cs="Calibri"/>
                      <w:szCs w:val="22"/>
                    </w:rPr>
                    <w:t xml:space="preserve"> Face to Face Interactions</w:t>
                  </w:r>
                </w:p>
                <w:p w14:paraId="54460801" w14:textId="77777777" w:rsidR="000D35D2" w:rsidRDefault="007E1921" w:rsidP="00425F84">
                  <w:pPr>
                    <w:pStyle w:val="ListParagraph"/>
                    <w:tabs>
                      <w:tab w:val="left" w:pos="2835"/>
                    </w:tabs>
                    <w:snapToGrid w:val="0"/>
                    <w:spacing w:after="120" w:line="240" w:lineRule="auto"/>
                    <w:ind w:left="0" w:right="-477"/>
                    <w:jc w:val="both"/>
                    <w:rPr>
                      <w:rFonts w:cs="Calibri"/>
                      <w:szCs w:val="22"/>
                    </w:rPr>
                  </w:pPr>
                  <w:sdt>
                    <w:sdtPr>
                      <w:rPr>
                        <w:rFonts w:cs="Calibri"/>
                        <w:szCs w:val="22"/>
                      </w:rPr>
                      <w:id w:val="-1870517651"/>
                      <w14:checkbox>
                        <w14:checked w14:val="0"/>
                        <w14:checkedState w14:val="2612" w14:font="MS Gothic"/>
                        <w14:uncheckedState w14:val="2610" w14:font="MS Gothic"/>
                      </w14:checkbox>
                    </w:sdtPr>
                    <w:sdtEndPr/>
                    <w:sdtContent>
                      <w:r w:rsidR="000D35D2">
                        <w:rPr>
                          <w:rFonts w:ascii="MS Gothic" w:eastAsia="MS Gothic" w:hAnsi="MS Gothic" w:cs="Calibri" w:hint="eastAsia"/>
                          <w:szCs w:val="22"/>
                        </w:rPr>
                        <w:t>☐</w:t>
                      </w:r>
                    </w:sdtContent>
                  </w:sdt>
                  <w:r w:rsidR="000D35D2" w:rsidRPr="00AA37AD">
                    <w:rPr>
                      <w:rFonts w:cs="Calibri"/>
                      <w:szCs w:val="22"/>
                    </w:rPr>
                    <w:t xml:space="preserve"> Phone Call</w:t>
                  </w:r>
                </w:p>
                <w:p w14:paraId="1DADE8BB" w14:textId="77777777" w:rsidR="000D35D2" w:rsidRDefault="007E1921" w:rsidP="00425F84">
                  <w:pPr>
                    <w:pStyle w:val="ListParagraph"/>
                    <w:tabs>
                      <w:tab w:val="left" w:pos="2835"/>
                    </w:tabs>
                    <w:snapToGrid w:val="0"/>
                    <w:spacing w:after="120" w:line="240" w:lineRule="auto"/>
                    <w:ind w:left="0" w:right="-477"/>
                    <w:jc w:val="both"/>
                    <w:rPr>
                      <w:rFonts w:cs="Calibri"/>
                      <w:szCs w:val="22"/>
                    </w:rPr>
                  </w:pPr>
                  <w:sdt>
                    <w:sdtPr>
                      <w:rPr>
                        <w:rFonts w:cs="Calibri"/>
                        <w:szCs w:val="22"/>
                      </w:rPr>
                      <w:id w:val="-410086533"/>
                      <w14:checkbox>
                        <w14:checked w14:val="0"/>
                        <w14:checkedState w14:val="2612" w14:font="MS Gothic"/>
                        <w14:uncheckedState w14:val="2610" w14:font="MS Gothic"/>
                      </w14:checkbox>
                    </w:sdtPr>
                    <w:sdtEndPr/>
                    <w:sdtContent>
                      <w:r w:rsidR="000D35D2">
                        <w:rPr>
                          <w:rFonts w:ascii="MS Gothic" w:eastAsia="MS Gothic" w:hAnsi="MS Gothic" w:cs="Calibri" w:hint="eastAsia"/>
                          <w:szCs w:val="22"/>
                        </w:rPr>
                        <w:t>☐</w:t>
                      </w:r>
                    </w:sdtContent>
                  </w:sdt>
                  <w:r w:rsidR="000D35D2" w:rsidRPr="00AA37AD">
                    <w:rPr>
                      <w:rFonts w:cs="Calibri"/>
                      <w:szCs w:val="22"/>
                    </w:rPr>
                    <w:t xml:space="preserve"> Website</w:t>
                  </w:r>
                </w:p>
                <w:p w14:paraId="33C603A9" w14:textId="77777777" w:rsidR="000D35D2" w:rsidRDefault="007E1921" w:rsidP="00425F84">
                  <w:pPr>
                    <w:pStyle w:val="ListParagraph"/>
                    <w:tabs>
                      <w:tab w:val="left" w:pos="2835"/>
                    </w:tabs>
                    <w:snapToGrid w:val="0"/>
                    <w:spacing w:after="120" w:line="240" w:lineRule="auto"/>
                    <w:ind w:left="0" w:right="-477"/>
                    <w:jc w:val="both"/>
                    <w:rPr>
                      <w:rFonts w:cs="Calibri"/>
                      <w:szCs w:val="22"/>
                    </w:rPr>
                  </w:pPr>
                  <w:sdt>
                    <w:sdtPr>
                      <w:rPr>
                        <w:rFonts w:cs="Calibri"/>
                        <w:szCs w:val="22"/>
                      </w:rPr>
                      <w:id w:val="869183536"/>
                      <w14:checkbox>
                        <w14:checked w14:val="0"/>
                        <w14:checkedState w14:val="2612" w14:font="MS Gothic"/>
                        <w14:uncheckedState w14:val="2610" w14:font="MS Gothic"/>
                      </w14:checkbox>
                    </w:sdtPr>
                    <w:sdtEndPr/>
                    <w:sdtContent>
                      <w:r w:rsidR="000D35D2">
                        <w:rPr>
                          <w:rFonts w:ascii="MS Gothic" w:eastAsia="MS Gothic" w:hAnsi="MS Gothic" w:cs="Calibri" w:hint="eastAsia"/>
                          <w:szCs w:val="22"/>
                        </w:rPr>
                        <w:t>☐</w:t>
                      </w:r>
                    </w:sdtContent>
                  </w:sdt>
                  <w:r w:rsidR="000D35D2" w:rsidRPr="00AA37AD">
                    <w:rPr>
                      <w:rFonts w:cs="Calibri"/>
                      <w:szCs w:val="22"/>
                    </w:rPr>
                    <w:t xml:space="preserve"> </w:t>
                  </w:r>
                  <w:r w:rsidR="000D35D2">
                    <w:rPr>
                      <w:rFonts w:cs="Calibri"/>
                      <w:szCs w:val="22"/>
                    </w:rPr>
                    <w:t>Other</w:t>
                  </w:r>
                  <w:r w:rsidR="000D35D2">
                    <w:rPr>
                      <w:rFonts w:cs="Calibri"/>
                      <w:bCs/>
                      <w:color w:val="000000"/>
                      <w:szCs w:val="22"/>
                    </w:rPr>
                    <w:t xml:space="preserve"> </w:t>
                  </w:r>
                  <w:sdt>
                    <w:sdtPr>
                      <w:rPr>
                        <w:rFonts w:cs="Calibri"/>
                        <w:bCs/>
                        <w:color w:val="000000"/>
                        <w:szCs w:val="22"/>
                      </w:rPr>
                      <w:id w:val="1032852243"/>
                      <w:placeholder>
                        <w:docPart w:val="5CACDE80EBB0406DBE1D666E490EC2BE"/>
                      </w:placeholder>
                      <w:showingPlcHdr/>
                      <w:text/>
                    </w:sdtPr>
                    <w:sdtEndPr/>
                    <w:sdtContent>
                      <w:r w:rsidR="000D35D2" w:rsidRPr="00CF39D6">
                        <w:rPr>
                          <w:rStyle w:val="PlaceholderText"/>
                          <w:rFonts w:eastAsiaTheme="majorEastAsia"/>
                        </w:rPr>
                        <w:t>Click or tap here to enter text.</w:t>
                      </w:r>
                    </w:sdtContent>
                  </w:sdt>
                </w:p>
              </w:tc>
              <w:tc>
                <w:tcPr>
                  <w:tcW w:w="4108" w:type="dxa"/>
                </w:tcPr>
                <w:p w14:paraId="4E8726F0" w14:textId="77777777" w:rsidR="000D35D2" w:rsidRDefault="007E1921" w:rsidP="00425F84">
                  <w:pPr>
                    <w:pStyle w:val="ListParagraph"/>
                    <w:tabs>
                      <w:tab w:val="left" w:pos="2835"/>
                    </w:tabs>
                    <w:snapToGrid w:val="0"/>
                    <w:spacing w:after="120" w:line="240" w:lineRule="auto"/>
                    <w:ind w:left="0" w:right="-477"/>
                    <w:jc w:val="both"/>
                    <w:rPr>
                      <w:rFonts w:cs="Calibri"/>
                      <w:szCs w:val="22"/>
                    </w:rPr>
                  </w:pPr>
                  <w:sdt>
                    <w:sdtPr>
                      <w:rPr>
                        <w:rFonts w:cs="Calibri"/>
                        <w:szCs w:val="22"/>
                      </w:rPr>
                      <w:id w:val="1122735650"/>
                      <w14:checkbox>
                        <w14:checked w14:val="0"/>
                        <w14:checkedState w14:val="2612" w14:font="MS Gothic"/>
                        <w14:uncheckedState w14:val="2610" w14:font="MS Gothic"/>
                      </w14:checkbox>
                    </w:sdtPr>
                    <w:sdtEndPr/>
                    <w:sdtContent>
                      <w:r w:rsidR="000D35D2">
                        <w:rPr>
                          <w:rFonts w:ascii="MS Gothic" w:eastAsia="MS Gothic" w:hAnsi="MS Gothic" w:cs="Calibri" w:hint="eastAsia"/>
                          <w:szCs w:val="22"/>
                        </w:rPr>
                        <w:t>☐</w:t>
                      </w:r>
                    </w:sdtContent>
                  </w:sdt>
                  <w:r w:rsidR="000D35D2" w:rsidRPr="00AA37AD">
                    <w:rPr>
                      <w:rFonts w:cs="Calibri"/>
                      <w:szCs w:val="22"/>
                    </w:rPr>
                    <w:t xml:space="preserve"> Email</w:t>
                  </w:r>
                </w:p>
                <w:p w14:paraId="31ED9609" w14:textId="77777777" w:rsidR="000D35D2" w:rsidRDefault="007E1921" w:rsidP="00425F84">
                  <w:pPr>
                    <w:pStyle w:val="ListParagraph"/>
                    <w:tabs>
                      <w:tab w:val="left" w:pos="2835"/>
                    </w:tabs>
                    <w:snapToGrid w:val="0"/>
                    <w:spacing w:after="120" w:line="240" w:lineRule="auto"/>
                    <w:ind w:left="0" w:right="-477"/>
                    <w:jc w:val="both"/>
                    <w:rPr>
                      <w:rFonts w:ascii="MS Gothic" w:eastAsia="MS Gothic" w:hAnsi="MS Gothic" w:cs="Calibri"/>
                      <w:szCs w:val="22"/>
                    </w:rPr>
                  </w:pPr>
                  <w:sdt>
                    <w:sdtPr>
                      <w:rPr>
                        <w:rFonts w:cs="Calibri"/>
                        <w:szCs w:val="22"/>
                      </w:rPr>
                      <w:id w:val="54518837"/>
                      <w14:checkbox>
                        <w14:checked w14:val="0"/>
                        <w14:checkedState w14:val="2612" w14:font="MS Gothic"/>
                        <w14:uncheckedState w14:val="2610" w14:font="MS Gothic"/>
                      </w14:checkbox>
                    </w:sdtPr>
                    <w:sdtEndPr/>
                    <w:sdtContent>
                      <w:r w:rsidR="000D35D2">
                        <w:rPr>
                          <w:rFonts w:ascii="MS Gothic" w:eastAsia="MS Gothic" w:hAnsi="MS Gothic" w:cs="Calibri" w:hint="eastAsia"/>
                          <w:szCs w:val="22"/>
                        </w:rPr>
                        <w:t>☐</w:t>
                      </w:r>
                    </w:sdtContent>
                  </w:sdt>
                  <w:r w:rsidR="000D35D2" w:rsidRPr="00AA37AD">
                    <w:rPr>
                      <w:rFonts w:cs="Calibri"/>
                      <w:szCs w:val="22"/>
                    </w:rPr>
                    <w:t xml:space="preserve"> Letter of Invitation</w:t>
                  </w:r>
                  <w:r w:rsidR="000D35D2">
                    <w:rPr>
                      <w:rFonts w:cs="Calibri"/>
                      <w:szCs w:val="22"/>
                    </w:rPr>
                    <w:t xml:space="preserve"> </w:t>
                  </w:r>
                  <w:r w:rsidR="000D35D2">
                    <w:rPr>
                      <w:rFonts w:ascii="MS Gothic" w:eastAsia="MS Gothic" w:hAnsi="MS Gothic" w:cs="Calibri"/>
                      <w:szCs w:val="22"/>
                    </w:rPr>
                    <w:t xml:space="preserve"> </w:t>
                  </w:r>
                </w:p>
                <w:p w14:paraId="02A1B0BD" w14:textId="77777777" w:rsidR="000D35D2" w:rsidRDefault="007E1921" w:rsidP="00425F84">
                  <w:pPr>
                    <w:pStyle w:val="ListParagraph"/>
                    <w:tabs>
                      <w:tab w:val="left" w:pos="2835"/>
                    </w:tabs>
                    <w:snapToGrid w:val="0"/>
                    <w:spacing w:after="120" w:line="240" w:lineRule="auto"/>
                    <w:ind w:left="0" w:right="-477"/>
                    <w:jc w:val="both"/>
                    <w:rPr>
                      <w:rFonts w:cs="Calibri"/>
                      <w:szCs w:val="22"/>
                    </w:rPr>
                  </w:pPr>
                  <w:sdt>
                    <w:sdtPr>
                      <w:rPr>
                        <w:rFonts w:cs="Calibri"/>
                        <w:szCs w:val="22"/>
                      </w:rPr>
                      <w:id w:val="868031309"/>
                      <w14:checkbox>
                        <w14:checked w14:val="0"/>
                        <w14:checkedState w14:val="2612" w14:font="MS Gothic"/>
                        <w14:uncheckedState w14:val="2610" w14:font="MS Gothic"/>
                      </w14:checkbox>
                    </w:sdtPr>
                    <w:sdtEndPr/>
                    <w:sdtContent>
                      <w:r w:rsidR="000D35D2">
                        <w:rPr>
                          <w:rFonts w:ascii="MS Gothic" w:eastAsia="MS Gothic" w:hAnsi="MS Gothic" w:cs="Calibri" w:hint="eastAsia"/>
                          <w:szCs w:val="22"/>
                        </w:rPr>
                        <w:t>☐</w:t>
                      </w:r>
                    </w:sdtContent>
                  </w:sdt>
                  <w:r w:rsidR="000D35D2" w:rsidRPr="00AA37AD">
                    <w:rPr>
                      <w:rFonts w:cs="Calibri"/>
                      <w:szCs w:val="22"/>
                    </w:rPr>
                    <w:t xml:space="preserve"> Snowball Sampling</w:t>
                  </w:r>
                </w:p>
                <w:p w14:paraId="1005F17E" w14:textId="77777777" w:rsidR="000D35D2" w:rsidRPr="006B5F69" w:rsidRDefault="007E1921" w:rsidP="00425F84">
                  <w:pPr>
                    <w:pStyle w:val="ListParagraph"/>
                    <w:tabs>
                      <w:tab w:val="left" w:pos="2835"/>
                    </w:tabs>
                    <w:snapToGrid w:val="0"/>
                    <w:spacing w:after="120" w:line="240" w:lineRule="auto"/>
                    <w:ind w:left="0" w:right="-477"/>
                    <w:jc w:val="both"/>
                    <w:rPr>
                      <w:rFonts w:cs="Calibri"/>
                      <w:szCs w:val="22"/>
                    </w:rPr>
                  </w:pPr>
                  <w:sdt>
                    <w:sdtPr>
                      <w:rPr>
                        <w:rFonts w:cs="Calibri"/>
                        <w:szCs w:val="22"/>
                      </w:rPr>
                      <w:id w:val="-1392035362"/>
                      <w14:checkbox>
                        <w14:checked w14:val="0"/>
                        <w14:checkedState w14:val="2612" w14:font="MS Gothic"/>
                        <w14:uncheckedState w14:val="2610" w14:font="MS Gothic"/>
                      </w14:checkbox>
                    </w:sdtPr>
                    <w:sdtEndPr/>
                    <w:sdtContent>
                      <w:r w:rsidR="000D35D2">
                        <w:rPr>
                          <w:rFonts w:ascii="MS Gothic" w:eastAsia="MS Gothic" w:hAnsi="MS Gothic" w:cs="Calibri" w:hint="eastAsia"/>
                          <w:szCs w:val="22"/>
                        </w:rPr>
                        <w:t>☐</w:t>
                      </w:r>
                    </w:sdtContent>
                  </w:sdt>
                  <w:r w:rsidR="000D35D2" w:rsidRPr="00AA37AD">
                    <w:rPr>
                      <w:rFonts w:cs="Calibri"/>
                      <w:szCs w:val="22"/>
                    </w:rPr>
                    <w:t xml:space="preserve"> Word of Mouth</w:t>
                  </w:r>
                </w:p>
              </w:tc>
            </w:tr>
          </w:tbl>
          <w:p w14:paraId="6F4A1722" w14:textId="77777777" w:rsidR="000D35D2" w:rsidRPr="00D1617A" w:rsidRDefault="000D35D2" w:rsidP="00425F84">
            <w:pPr>
              <w:pStyle w:val="ListParagraph"/>
              <w:tabs>
                <w:tab w:val="left" w:pos="2835"/>
              </w:tabs>
              <w:snapToGrid w:val="0"/>
              <w:spacing w:after="120" w:line="240" w:lineRule="auto"/>
              <w:ind w:left="0" w:right="-477"/>
              <w:jc w:val="both"/>
              <w:rPr>
                <w:rFonts w:cs="Calibri"/>
                <w:szCs w:val="22"/>
              </w:rPr>
            </w:pPr>
          </w:p>
        </w:tc>
      </w:tr>
      <w:tr w:rsidR="000D35D2" w14:paraId="2E2F6154" w14:textId="77777777" w:rsidTr="00425F84">
        <w:tc>
          <w:tcPr>
            <w:tcW w:w="9016" w:type="dxa"/>
            <w:shd w:val="clear" w:color="auto" w:fill="F2F2F2" w:themeFill="background1" w:themeFillShade="F2"/>
          </w:tcPr>
          <w:p w14:paraId="5C9729E7" w14:textId="77777777" w:rsidR="000D35D2" w:rsidRPr="00D1617A" w:rsidRDefault="000D35D2" w:rsidP="00425F84">
            <w:pPr>
              <w:pStyle w:val="Heading3"/>
            </w:pPr>
            <w:r w:rsidRPr="00BF4CFA">
              <w:t>Describe the recruitment process and the methods planned to recruit participants into the study, including how initial contact will be made, what information will be provided to potential participants, and how individuals may indicate their interest in participating.</w:t>
            </w:r>
          </w:p>
        </w:tc>
      </w:tr>
      <w:tr w:rsidR="000D35D2" w14:paraId="12A6B7C3" w14:textId="77777777" w:rsidTr="00425F84">
        <w:tc>
          <w:tcPr>
            <w:tcW w:w="9016" w:type="dxa"/>
          </w:tcPr>
          <w:p w14:paraId="6AB5A842" w14:textId="77777777" w:rsidR="000D35D2" w:rsidRDefault="000D35D2" w:rsidP="00425F84">
            <w:pPr>
              <w:rPr>
                <w:rFonts w:eastAsia="SimSun"/>
              </w:rPr>
            </w:pPr>
            <w:r w:rsidRPr="007A40B9">
              <w:rPr>
                <w:rFonts w:eastAsia="SimSun"/>
              </w:rPr>
              <w:t>Insert text here</w:t>
            </w:r>
          </w:p>
          <w:p w14:paraId="5604D686" w14:textId="77777777" w:rsidR="000D35D2" w:rsidRDefault="000D35D2" w:rsidP="00425F84"/>
        </w:tc>
      </w:tr>
      <w:tr w:rsidR="000D35D2" w14:paraId="758D3DE5" w14:textId="77777777" w:rsidTr="00425F84">
        <w:tc>
          <w:tcPr>
            <w:tcW w:w="9016" w:type="dxa"/>
            <w:shd w:val="clear" w:color="auto" w:fill="F2F2F2" w:themeFill="background1" w:themeFillShade="F2"/>
          </w:tcPr>
          <w:p w14:paraId="20E46897" w14:textId="77777777" w:rsidR="000D35D2" w:rsidRPr="00D1617A" w:rsidRDefault="000D35D2" w:rsidP="00425F84">
            <w:pPr>
              <w:pStyle w:val="Heading3"/>
            </w:pPr>
            <w:r w:rsidRPr="00BF4CFA">
              <w:t>Describe how the recruitment strategy will ensure that potential participants receive clear, accessible, and appropriate information, and are given adequate opportunity to consider this information before making an informed decision about participation.</w:t>
            </w:r>
          </w:p>
        </w:tc>
      </w:tr>
      <w:tr w:rsidR="000D35D2" w14:paraId="7BB24BD6" w14:textId="77777777" w:rsidTr="00425F84">
        <w:tc>
          <w:tcPr>
            <w:tcW w:w="9016" w:type="dxa"/>
          </w:tcPr>
          <w:p w14:paraId="468C809D" w14:textId="77777777" w:rsidR="000D35D2" w:rsidRDefault="000D35D2" w:rsidP="00425F84">
            <w:pPr>
              <w:rPr>
                <w:rFonts w:eastAsia="SimSun"/>
              </w:rPr>
            </w:pPr>
            <w:r w:rsidRPr="007A40B9">
              <w:rPr>
                <w:rFonts w:eastAsia="SimSun"/>
              </w:rPr>
              <w:t>Insert text here</w:t>
            </w:r>
          </w:p>
          <w:p w14:paraId="172EDBC8" w14:textId="77777777" w:rsidR="000D35D2" w:rsidRDefault="000D35D2" w:rsidP="00425F84"/>
        </w:tc>
      </w:tr>
      <w:tr w:rsidR="000D35D2" w14:paraId="62215243" w14:textId="77777777" w:rsidTr="00425F84">
        <w:tc>
          <w:tcPr>
            <w:tcW w:w="9016" w:type="dxa"/>
            <w:shd w:val="clear" w:color="auto" w:fill="F2F2F2" w:themeFill="background1" w:themeFillShade="F2"/>
          </w:tcPr>
          <w:p w14:paraId="02145C30" w14:textId="77777777" w:rsidR="000D35D2" w:rsidRPr="00D1617A" w:rsidRDefault="000D35D2" w:rsidP="00425F84">
            <w:pPr>
              <w:pStyle w:val="Heading3"/>
            </w:pPr>
            <w:r w:rsidRPr="00D44B34">
              <w:t xml:space="preserve">Describe any risks associated with the recruitment strategy for potential participants, as well as any risks to the overall viability of the project. </w:t>
            </w:r>
          </w:p>
        </w:tc>
      </w:tr>
      <w:tr w:rsidR="000D35D2" w14:paraId="2FB8BC1E" w14:textId="77777777" w:rsidTr="00425F84">
        <w:tc>
          <w:tcPr>
            <w:tcW w:w="9016" w:type="dxa"/>
          </w:tcPr>
          <w:p w14:paraId="335DB05B" w14:textId="77777777" w:rsidR="000D35D2" w:rsidRDefault="000D35D2" w:rsidP="00425F84">
            <w:pPr>
              <w:rPr>
                <w:rFonts w:eastAsia="SimSun"/>
              </w:rPr>
            </w:pPr>
            <w:r w:rsidRPr="007A40B9">
              <w:rPr>
                <w:rFonts w:eastAsia="SimSun"/>
              </w:rPr>
              <w:t>Insert text here</w:t>
            </w:r>
          </w:p>
          <w:p w14:paraId="2C435FA3" w14:textId="77777777" w:rsidR="000D35D2" w:rsidRDefault="000D35D2" w:rsidP="00425F84"/>
        </w:tc>
      </w:tr>
      <w:tr w:rsidR="000D35D2" w14:paraId="22609834" w14:textId="77777777" w:rsidTr="00425F84">
        <w:tc>
          <w:tcPr>
            <w:tcW w:w="9016" w:type="dxa"/>
            <w:shd w:val="clear" w:color="auto" w:fill="F2F2F2" w:themeFill="background1" w:themeFillShade="F2"/>
          </w:tcPr>
          <w:p w14:paraId="5D15A4D0" w14:textId="77777777" w:rsidR="000D35D2" w:rsidRPr="00D1617A" w:rsidRDefault="000D35D2" w:rsidP="00425F84">
            <w:pPr>
              <w:pStyle w:val="Heading3"/>
              <w:rPr>
                <w:color w:val="000000"/>
              </w:rPr>
            </w:pPr>
            <w:r w:rsidRPr="00D44B34">
              <w:t>What is the proposed timeframe for recruitment.</w:t>
            </w:r>
            <w:r w:rsidRPr="00D44B34">
              <w:rPr>
                <w:color w:val="000000"/>
              </w:rPr>
              <w:t xml:space="preserve"> </w:t>
            </w:r>
          </w:p>
        </w:tc>
      </w:tr>
      <w:tr w:rsidR="000D35D2" w14:paraId="37606B7F" w14:textId="77777777" w:rsidTr="00425F84">
        <w:tc>
          <w:tcPr>
            <w:tcW w:w="9016" w:type="dxa"/>
          </w:tcPr>
          <w:p w14:paraId="6EBBD828" w14:textId="77777777" w:rsidR="000D35D2" w:rsidRPr="00D1617A" w:rsidRDefault="000D35D2" w:rsidP="00425F84">
            <w:pPr>
              <w:rPr>
                <w:rFonts w:eastAsia="SimSun"/>
              </w:rPr>
            </w:pPr>
            <w:r w:rsidRPr="007A40B9">
              <w:rPr>
                <w:rFonts w:eastAsia="SimSun"/>
              </w:rPr>
              <w:t>Insert text here</w:t>
            </w:r>
          </w:p>
        </w:tc>
      </w:tr>
      <w:tr w:rsidR="000D35D2" w14:paraId="2D3F66C2" w14:textId="77777777" w:rsidTr="00425F84">
        <w:tc>
          <w:tcPr>
            <w:tcW w:w="9016" w:type="dxa"/>
            <w:shd w:val="clear" w:color="auto" w:fill="F2F2F2" w:themeFill="background1" w:themeFillShade="F2"/>
          </w:tcPr>
          <w:p w14:paraId="0908AF72" w14:textId="77777777" w:rsidR="000D35D2" w:rsidRPr="00D1617A" w:rsidRDefault="000D35D2" w:rsidP="00425F84">
            <w:pPr>
              <w:pStyle w:val="Heading3"/>
            </w:pPr>
            <w:r w:rsidRPr="00BF4CFA">
              <w:t xml:space="preserve">Will consent be obtained from all participants? </w:t>
            </w:r>
          </w:p>
        </w:tc>
      </w:tr>
      <w:tr w:rsidR="000D35D2" w14:paraId="0359949C" w14:textId="77777777" w:rsidTr="00425F84">
        <w:tc>
          <w:tcPr>
            <w:tcW w:w="9016" w:type="dxa"/>
          </w:tcPr>
          <w:p w14:paraId="7455D8BF" w14:textId="77777777" w:rsidR="000D35D2" w:rsidRPr="001A3995" w:rsidRDefault="007E1921" w:rsidP="00425F84">
            <w:pPr>
              <w:ind w:firstLine="720"/>
              <w:rPr>
                <w:b/>
                <w:bCs/>
              </w:rPr>
            </w:pPr>
            <w:sdt>
              <w:sdtPr>
                <w:rPr>
                  <w:b/>
                  <w:bCs/>
                </w:rPr>
                <w:id w:val="175006167"/>
                <w14:checkbox>
                  <w14:checked w14:val="0"/>
                  <w14:checkedState w14:val="2612" w14:font="MS Gothic"/>
                  <w14:uncheckedState w14:val="2610" w14:font="MS Gothic"/>
                </w14:checkbox>
              </w:sdtPr>
              <w:sdtEndPr/>
              <w:sdtContent>
                <w:r w:rsidR="000D35D2" w:rsidRPr="001A3995">
                  <w:rPr>
                    <w:rFonts w:ascii="MS Gothic" w:eastAsia="MS Gothic" w:hAnsi="MS Gothic" w:hint="eastAsia"/>
                    <w:b/>
                    <w:bCs/>
                  </w:rPr>
                  <w:t>☐</w:t>
                </w:r>
              </w:sdtContent>
            </w:sdt>
            <w:r w:rsidR="000D35D2" w:rsidRPr="00494974">
              <w:rPr>
                <w:b/>
              </w:rPr>
              <w:t xml:space="preserve"> Yes   </w:t>
            </w:r>
            <w:sdt>
              <w:sdtPr>
                <w:rPr>
                  <w:b/>
                  <w:bCs/>
                </w:rPr>
                <w:id w:val="-1074192024"/>
                <w14:checkbox>
                  <w14:checked w14:val="0"/>
                  <w14:checkedState w14:val="2612" w14:font="MS Gothic"/>
                  <w14:uncheckedState w14:val="2610" w14:font="MS Gothic"/>
                </w14:checkbox>
              </w:sdtPr>
              <w:sdtEndPr/>
              <w:sdtContent>
                <w:r w:rsidR="000D35D2" w:rsidRPr="001A3995">
                  <w:rPr>
                    <w:rFonts w:ascii="MS Gothic" w:eastAsia="MS Gothic" w:hAnsi="MS Gothic" w:hint="eastAsia"/>
                    <w:b/>
                    <w:bCs/>
                  </w:rPr>
                  <w:t>☐</w:t>
                </w:r>
              </w:sdtContent>
            </w:sdt>
            <w:r w:rsidR="000D35D2" w:rsidRPr="00494974">
              <w:rPr>
                <w:b/>
              </w:rPr>
              <w:t xml:space="preserve"> No</w:t>
            </w:r>
          </w:p>
          <w:p w14:paraId="1C69010A" w14:textId="77777777" w:rsidR="000D35D2" w:rsidRDefault="000D35D2" w:rsidP="00425F84"/>
        </w:tc>
      </w:tr>
      <w:tr w:rsidR="000D35D2" w14:paraId="7FF0304B" w14:textId="77777777" w:rsidTr="00425F84">
        <w:tc>
          <w:tcPr>
            <w:tcW w:w="9016" w:type="dxa"/>
            <w:shd w:val="clear" w:color="auto" w:fill="F2F2F2" w:themeFill="background1" w:themeFillShade="F2"/>
          </w:tcPr>
          <w:p w14:paraId="1EA6CC16" w14:textId="77777777" w:rsidR="000D35D2" w:rsidRPr="00BF4CFA" w:rsidRDefault="000D35D2" w:rsidP="00425F84">
            <w:pPr>
              <w:pStyle w:val="Heading3"/>
              <w:rPr>
                <w:rFonts w:eastAsia="SimSun"/>
              </w:rPr>
            </w:pPr>
            <w:r w:rsidRPr="00BF4CFA">
              <w:rPr>
                <w:rFonts w:eastAsia="SimSun"/>
              </w:rPr>
              <w:t>Describe the scope of the consent that will be sought from participants.</w:t>
            </w:r>
          </w:p>
        </w:tc>
      </w:tr>
      <w:tr w:rsidR="000D35D2" w14:paraId="4C11E43F" w14:textId="77777777" w:rsidTr="00425F84">
        <w:tc>
          <w:tcPr>
            <w:tcW w:w="9016" w:type="dxa"/>
          </w:tcPr>
          <w:p w14:paraId="3C79B850" w14:textId="77777777" w:rsidR="000D35D2" w:rsidRPr="00BF4CFA" w:rsidRDefault="007E1921" w:rsidP="00425F84">
            <w:pPr>
              <w:pStyle w:val="ListParagraph"/>
              <w:adjustRightInd w:val="0"/>
              <w:snapToGrid w:val="0"/>
              <w:spacing w:after="120" w:line="240" w:lineRule="auto"/>
              <w:ind w:right="-477"/>
              <w:jc w:val="both"/>
              <w:rPr>
                <w:rFonts w:cs="Calibri"/>
                <w:bCs/>
                <w:szCs w:val="22"/>
              </w:rPr>
            </w:pPr>
            <w:sdt>
              <w:sdtPr>
                <w:rPr>
                  <w:rFonts w:eastAsia="MS Gothic" w:cs="Calibri"/>
                  <w:bCs/>
                  <w:szCs w:val="22"/>
                </w:rPr>
                <w:id w:val="-1990090387"/>
                <w14:checkbox>
                  <w14:checked w14:val="0"/>
                  <w14:checkedState w14:val="2612" w14:font="MS Gothic"/>
                  <w14:uncheckedState w14:val="2610" w14:font="MS Gothic"/>
                </w14:checkbox>
              </w:sdtPr>
              <w:sdtEndPr/>
              <w:sdtContent>
                <w:r w:rsidR="000D35D2">
                  <w:rPr>
                    <w:rFonts w:ascii="MS Gothic" w:eastAsia="MS Gothic" w:hAnsi="MS Gothic" w:cs="Calibri" w:hint="eastAsia"/>
                    <w:bCs/>
                    <w:szCs w:val="22"/>
                  </w:rPr>
                  <w:t>☐</w:t>
                </w:r>
              </w:sdtContent>
            </w:sdt>
            <w:r w:rsidR="000D35D2" w:rsidRPr="00BF4CFA">
              <w:rPr>
                <w:rFonts w:cs="Calibri"/>
                <w:bCs/>
                <w:szCs w:val="22"/>
              </w:rPr>
              <w:t xml:space="preserve">   Specific (this project only)</w:t>
            </w:r>
          </w:p>
          <w:p w14:paraId="24A0B3B3" w14:textId="77777777" w:rsidR="000D35D2" w:rsidRPr="00BF4CFA" w:rsidRDefault="007E1921" w:rsidP="00425F84">
            <w:pPr>
              <w:pStyle w:val="ListParagraph"/>
              <w:adjustRightInd w:val="0"/>
              <w:snapToGrid w:val="0"/>
              <w:spacing w:after="120" w:line="240" w:lineRule="auto"/>
              <w:ind w:right="-477"/>
              <w:jc w:val="both"/>
              <w:rPr>
                <w:rFonts w:cs="Calibri"/>
                <w:bCs/>
                <w:szCs w:val="22"/>
              </w:rPr>
            </w:pPr>
            <w:sdt>
              <w:sdtPr>
                <w:rPr>
                  <w:rFonts w:eastAsia="MS Gothic" w:cs="Calibri"/>
                  <w:bCs/>
                  <w:szCs w:val="22"/>
                </w:rPr>
                <w:id w:val="633683012"/>
                <w14:checkbox>
                  <w14:checked w14:val="0"/>
                  <w14:checkedState w14:val="2612" w14:font="MS Gothic"/>
                  <w14:uncheckedState w14:val="2610" w14:font="MS Gothic"/>
                </w14:checkbox>
              </w:sdtPr>
              <w:sdtEndPr/>
              <w:sdtContent>
                <w:r w:rsidR="000D35D2" w:rsidRPr="00BF4CFA">
                  <w:rPr>
                    <w:rFonts w:ascii="Segoe UI Symbol" w:eastAsia="MS Gothic" w:hAnsi="Segoe UI Symbol" w:cs="Segoe UI Symbol"/>
                    <w:bCs/>
                    <w:szCs w:val="22"/>
                  </w:rPr>
                  <w:t>☐</w:t>
                </w:r>
              </w:sdtContent>
            </w:sdt>
            <w:r w:rsidR="000D35D2" w:rsidRPr="00BF4CFA">
              <w:rPr>
                <w:rFonts w:cs="Calibri"/>
                <w:bCs/>
                <w:szCs w:val="22"/>
              </w:rPr>
              <w:t xml:space="preserve">   Extended (this project and related future research)</w:t>
            </w:r>
          </w:p>
          <w:p w14:paraId="441A9D50" w14:textId="77777777" w:rsidR="000D35D2" w:rsidRPr="00D1617A" w:rsidRDefault="007E1921" w:rsidP="00425F84">
            <w:pPr>
              <w:pStyle w:val="ListParagraph"/>
              <w:adjustRightInd w:val="0"/>
              <w:snapToGrid w:val="0"/>
              <w:spacing w:after="120" w:line="240" w:lineRule="auto"/>
              <w:ind w:right="-477"/>
              <w:jc w:val="both"/>
              <w:rPr>
                <w:rFonts w:cs="Calibri"/>
                <w:bCs/>
                <w:szCs w:val="22"/>
              </w:rPr>
            </w:pPr>
            <w:sdt>
              <w:sdtPr>
                <w:rPr>
                  <w:rFonts w:eastAsia="MS Gothic" w:cs="Calibri"/>
                  <w:bCs/>
                  <w:szCs w:val="22"/>
                </w:rPr>
                <w:id w:val="1603227602"/>
                <w14:checkbox>
                  <w14:checked w14:val="0"/>
                  <w14:checkedState w14:val="2612" w14:font="MS Gothic"/>
                  <w14:uncheckedState w14:val="2610" w14:font="MS Gothic"/>
                </w14:checkbox>
              </w:sdtPr>
              <w:sdtEndPr/>
              <w:sdtContent>
                <w:r w:rsidR="000D35D2" w:rsidRPr="00BF4CFA">
                  <w:rPr>
                    <w:rFonts w:ascii="Segoe UI Symbol" w:eastAsia="MS Gothic" w:hAnsi="Segoe UI Symbol" w:cs="Segoe UI Symbol"/>
                    <w:bCs/>
                    <w:szCs w:val="22"/>
                  </w:rPr>
                  <w:t>☐</w:t>
                </w:r>
              </w:sdtContent>
            </w:sdt>
            <w:r w:rsidR="000D35D2" w:rsidRPr="00BF4CFA">
              <w:rPr>
                <w:rFonts w:cs="Calibri"/>
                <w:bCs/>
                <w:szCs w:val="22"/>
              </w:rPr>
              <w:t xml:space="preserve">   Unspecified (this project and future related or unrelated research)</w:t>
            </w:r>
          </w:p>
        </w:tc>
      </w:tr>
      <w:tr w:rsidR="000D35D2" w14:paraId="4E77E1E7" w14:textId="77777777" w:rsidTr="00425F84">
        <w:tc>
          <w:tcPr>
            <w:tcW w:w="9016" w:type="dxa"/>
            <w:shd w:val="clear" w:color="auto" w:fill="F2F2F2" w:themeFill="background1" w:themeFillShade="F2"/>
          </w:tcPr>
          <w:p w14:paraId="656E2B16" w14:textId="77777777" w:rsidR="000D35D2" w:rsidRPr="00D1617A" w:rsidRDefault="000D35D2" w:rsidP="00425F84">
            <w:pPr>
              <w:pStyle w:val="Heading3"/>
            </w:pPr>
            <w:r w:rsidRPr="00314918">
              <w:t>Describe how consent will be obtained (Select all that apply)</w:t>
            </w:r>
          </w:p>
        </w:tc>
      </w:tr>
      <w:tr w:rsidR="000D35D2" w14:paraId="69341EC3" w14:textId="77777777" w:rsidTr="00425F84">
        <w:tc>
          <w:tcPr>
            <w:tcW w:w="9016" w:type="dxa"/>
          </w:tcPr>
          <w:p w14:paraId="68223EDF" w14:textId="77777777" w:rsidR="000D35D2" w:rsidRPr="00BF4CFA" w:rsidRDefault="007E1921" w:rsidP="00425F84">
            <w:pPr>
              <w:pStyle w:val="ListParagraph"/>
              <w:adjustRightInd w:val="0"/>
              <w:snapToGrid w:val="0"/>
              <w:spacing w:after="120" w:line="240" w:lineRule="auto"/>
              <w:ind w:right="-477"/>
              <w:jc w:val="both"/>
              <w:rPr>
                <w:rFonts w:cs="Calibri"/>
                <w:bCs/>
                <w:szCs w:val="22"/>
              </w:rPr>
            </w:pPr>
            <w:sdt>
              <w:sdtPr>
                <w:rPr>
                  <w:rFonts w:eastAsia="MS Gothic" w:cs="Calibri"/>
                  <w:bCs/>
                  <w:szCs w:val="22"/>
                </w:rPr>
                <w:id w:val="2060669350"/>
                <w14:checkbox>
                  <w14:checked w14:val="0"/>
                  <w14:checkedState w14:val="2612" w14:font="MS Gothic"/>
                  <w14:uncheckedState w14:val="2610" w14:font="MS Gothic"/>
                </w14:checkbox>
              </w:sdtPr>
              <w:sdtEndPr/>
              <w:sdtContent>
                <w:r w:rsidR="000D35D2" w:rsidRPr="00BF4CFA">
                  <w:rPr>
                    <w:rFonts w:ascii="Segoe UI Symbol" w:eastAsia="MS Gothic" w:hAnsi="Segoe UI Symbol" w:cs="Segoe UI Symbol"/>
                    <w:bCs/>
                    <w:szCs w:val="22"/>
                  </w:rPr>
                  <w:t>☐</w:t>
                </w:r>
              </w:sdtContent>
            </w:sdt>
            <w:r w:rsidR="000D35D2" w:rsidRPr="00BF4CFA">
              <w:rPr>
                <w:rFonts w:cs="Calibri"/>
                <w:bCs/>
                <w:szCs w:val="22"/>
              </w:rPr>
              <w:t xml:space="preserve">   Written Consent</w:t>
            </w:r>
          </w:p>
          <w:p w14:paraId="04D2D6B1" w14:textId="77777777" w:rsidR="000D35D2" w:rsidRPr="00AA37AD" w:rsidRDefault="007E1921" w:rsidP="00425F84">
            <w:pPr>
              <w:pStyle w:val="ListParagraph"/>
              <w:adjustRightInd w:val="0"/>
              <w:snapToGrid w:val="0"/>
              <w:spacing w:after="120" w:line="240" w:lineRule="auto"/>
              <w:ind w:right="-477"/>
              <w:jc w:val="both"/>
              <w:rPr>
                <w:rFonts w:cs="Calibri"/>
                <w:szCs w:val="22"/>
              </w:rPr>
            </w:pPr>
            <w:sdt>
              <w:sdtPr>
                <w:rPr>
                  <w:rFonts w:eastAsia="MS Gothic" w:cs="Calibri"/>
                  <w:szCs w:val="22"/>
                </w:rPr>
                <w:id w:val="-1549594904"/>
                <w14:checkbox>
                  <w14:checked w14:val="0"/>
                  <w14:checkedState w14:val="2612" w14:font="MS Gothic"/>
                  <w14:uncheckedState w14:val="2610" w14:font="MS Gothic"/>
                </w14:checkbox>
              </w:sdtPr>
              <w:sdtEndPr/>
              <w:sdtContent>
                <w:r w:rsidR="000D35D2" w:rsidRPr="00AA37AD">
                  <w:rPr>
                    <w:rFonts w:ascii="Segoe UI Symbol" w:eastAsia="MS Gothic" w:hAnsi="Segoe UI Symbol" w:cs="Segoe UI Symbol"/>
                    <w:szCs w:val="22"/>
                  </w:rPr>
                  <w:t>☐</w:t>
                </w:r>
              </w:sdtContent>
            </w:sdt>
            <w:r w:rsidR="000D35D2" w:rsidRPr="00AA37AD">
              <w:rPr>
                <w:rFonts w:cs="Calibri"/>
                <w:szCs w:val="22"/>
              </w:rPr>
              <w:t xml:space="preserve">   Verbal Consent</w:t>
            </w:r>
          </w:p>
          <w:p w14:paraId="27830A6F" w14:textId="77777777" w:rsidR="000D35D2" w:rsidRPr="00D1617A" w:rsidRDefault="007E1921" w:rsidP="00425F84">
            <w:pPr>
              <w:pStyle w:val="ListParagraph"/>
              <w:adjustRightInd w:val="0"/>
              <w:snapToGrid w:val="0"/>
              <w:spacing w:after="120" w:line="240" w:lineRule="auto"/>
              <w:ind w:right="-477"/>
              <w:jc w:val="both"/>
              <w:rPr>
                <w:rFonts w:cs="Calibri"/>
                <w:szCs w:val="22"/>
              </w:rPr>
            </w:pPr>
            <w:sdt>
              <w:sdtPr>
                <w:rPr>
                  <w:rFonts w:eastAsia="MS Gothic" w:cs="Calibri"/>
                  <w:szCs w:val="22"/>
                </w:rPr>
                <w:id w:val="707533136"/>
                <w14:checkbox>
                  <w14:checked w14:val="0"/>
                  <w14:checkedState w14:val="2612" w14:font="MS Gothic"/>
                  <w14:uncheckedState w14:val="2610" w14:font="MS Gothic"/>
                </w14:checkbox>
              </w:sdtPr>
              <w:sdtEndPr/>
              <w:sdtContent>
                <w:r w:rsidR="000D35D2" w:rsidRPr="00AA37AD">
                  <w:rPr>
                    <w:rFonts w:ascii="Segoe UI Symbol" w:eastAsia="MS Gothic" w:hAnsi="Segoe UI Symbol" w:cs="Segoe UI Symbol"/>
                    <w:szCs w:val="22"/>
                  </w:rPr>
                  <w:t>☐</w:t>
                </w:r>
              </w:sdtContent>
            </w:sdt>
            <w:r w:rsidR="000D35D2" w:rsidRPr="00AA37AD">
              <w:rPr>
                <w:rFonts w:cs="Calibri"/>
                <w:szCs w:val="22"/>
              </w:rPr>
              <w:t xml:space="preserve">   Implied Consent (i.e., online surveys)</w:t>
            </w:r>
          </w:p>
        </w:tc>
      </w:tr>
      <w:tr w:rsidR="000D35D2" w14:paraId="2F8E8CFA" w14:textId="77777777" w:rsidTr="00425F84">
        <w:tc>
          <w:tcPr>
            <w:tcW w:w="9016" w:type="dxa"/>
            <w:shd w:val="clear" w:color="auto" w:fill="F2F2F2" w:themeFill="background1" w:themeFillShade="F2"/>
          </w:tcPr>
          <w:p w14:paraId="0F8D01E6" w14:textId="77777777" w:rsidR="000D35D2" w:rsidRPr="00D1617A" w:rsidRDefault="000D35D2" w:rsidP="00425F84">
            <w:pPr>
              <w:pStyle w:val="Heading3"/>
            </w:pPr>
            <w:r w:rsidRPr="00BF4CFA">
              <w:lastRenderedPageBreak/>
              <w:t xml:space="preserve">Will potential participants be invited to discuss their participation with someone who is able to support them in the decision-making process? </w:t>
            </w:r>
          </w:p>
        </w:tc>
      </w:tr>
      <w:tr w:rsidR="000D35D2" w14:paraId="46E41BBC" w14:textId="77777777" w:rsidTr="00425F84">
        <w:tc>
          <w:tcPr>
            <w:tcW w:w="9016" w:type="dxa"/>
          </w:tcPr>
          <w:p w14:paraId="0AC3240C" w14:textId="77777777" w:rsidR="000D35D2" w:rsidRPr="00494974" w:rsidRDefault="000D35D2" w:rsidP="00425F84">
            <w:pPr>
              <w:pStyle w:val="ListParagraph"/>
              <w:adjustRightInd w:val="0"/>
              <w:snapToGrid w:val="0"/>
              <w:spacing w:line="288" w:lineRule="auto"/>
              <w:ind w:left="0" w:right="-477" w:firstLine="720"/>
              <w:jc w:val="both"/>
              <w:rPr>
                <w:rFonts w:eastAsia="SimSun" w:cs="Calibri"/>
                <w:b/>
                <w:szCs w:val="22"/>
              </w:rPr>
            </w:pPr>
            <w:r w:rsidRPr="00494974">
              <w:rPr>
                <w:rFonts w:eastAsia="SimSun" w:cs="Calibri"/>
                <w:b/>
                <w:szCs w:val="22"/>
              </w:rPr>
              <w:t xml:space="preserve">Yes </w:t>
            </w:r>
            <w:sdt>
              <w:sdtPr>
                <w:rPr>
                  <w:rFonts w:eastAsia="SimSun" w:cs="Calibri"/>
                  <w:b/>
                  <w:szCs w:val="22"/>
                </w:rPr>
                <w:id w:val="708611114"/>
                <w14:checkbox>
                  <w14:checked w14:val="0"/>
                  <w14:checkedState w14:val="2612" w14:font="MS Gothic"/>
                  <w14:uncheckedState w14:val="2610" w14:font="MS Gothic"/>
                </w14:checkbox>
              </w:sdtPr>
              <w:sdtEndPr/>
              <w:sdtContent>
                <w:r w:rsidRPr="00494974">
                  <w:rPr>
                    <w:rFonts w:ascii="Segoe UI Symbol" w:eastAsia="SimSun" w:hAnsi="Segoe UI Symbol" w:cs="Segoe UI Symbol"/>
                    <w:b/>
                    <w:szCs w:val="22"/>
                  </w:rPr>
                  <w:t>☐</w:t>
                </w:r>
              </w:sdtContent>
            </w:sdt>
            <w:r w:rsidRPr="00494974">
              <w:rPr>
                <w:rFonts w:eastAsia="SimSun" w:cs="Calibri"/>
                <w:b/>
                <w:szCs w:val="22"/>
              </w:rPr>
              <w:t xml:space="preserve">      No </w:t>
            </w:r>
            <w:sdt>
              <w:sdtPr>
                <w:rPr>
                  <w:rFonts w:eastAsia="SimSun" w:cs="Calibri"/>
                  <w:b/>
                  <w:szCs w:val="22"/>
                </w:rPr>
                <w:id w:val="-1806148344"/>
                <w14:checkbox>
                  <w14:checked w14:val="0"/>
                  <w14:checkedState w14:val="2612" w14:font="MS Gothic"/>
                  <w14:uncheckedState w14:val="2610" w14:font="MS Gothic"/>
                </w14:checkbox>
              </w:sdtPr>
              <w:sdtEndPr/>
              <w:sdtContent>
                <w:r w:rsidRPr="00494974">
                  <w:rPr>
                    <w:rFonts w:ascii="Segoe UI Symbol" w:eastAsia="SimSun" w:hAnsi="Segoe UI Symbol" w:cs="Segoe UI Symbol"/>
                    <w:b/>
                    <w:szCs w:val="22"/>
                  </w:rPr>
                  <w:t>☐</w:t>
                </w:r>
              </w:sdtContent>
            </w:sdt>
            <w:r w:rsidRPr="00494974">
              <w:rPr>
                <w:rFonts w:eastAsia="SimSun" w:cs="Calibri"/>
                <w:b/>
                <w:szCs w:val="22"/>
              </w:rPr>
              <w:t xml:space="preserve">   </w:t>
            </w:r>
          </w:p>
          <w:p w14:paraId="7B4A8FF0" w14:textId="77777777" w:rsidR="000D35D2" w:rsidRPr="0075290F" w:rsidRDefault="000D35D2" w:rsidP="009E3720">
            <w:pPr>
              <w:pStyle w:val="Question"/>
              <w:rPr>
                <w:b w:val="0"/>
              </w:rPr>
            </w:pPr>
            <w:r w:rsidRPr="0075290F">
              <w:rPr>
                <w:rFonts w:eastAsia="SimSun"/>
                <w:b w:val="0"/>
              </w:rPr>
              <w:t>Provide details</w:t>
            </w:r>
            <w:r w:rsidRPr="0075290F">
              <w:rPr>
                <w:b w:val="0"/>
                <w:color w:val="000000"/>
              </w:rPr>
              <w:t xml:space="preserve">: </w:t>
            </w:r>
          </w:p>
          <w:p w14:paraId="7680D123" w14:textId="77777777" w:rsidR="000D35D2" w:rsidRPr="00BF4CFA" w:rsidRDefault="000D35D2" w:rsidP="00425F84">
            <w:pPr>
              <w:pStyle w:val="ListParagraph"/>
              <w:adjustRightInd w:val="0"/>
              <w:snapToGrid w:val="0"/>
              <w:spacing w:line="288" w:lineRule="auto"/>
              <w:ind w:left="0" w:right="-477" w:firstLine="720"/>
              <w:jc w:val="both"/>
              <w:rPr>
                <w:rFonts w:eastAsia="SimSun" w:cs="Calibri"/>
                <w:bCs/>
                <w:szCs w:val="22"/>
              </w:rPr>
            </w:pPr>
          </w:p>
        </w:tc>
      </w:tr>
      <w:tr w:rsidR="000D35D2" w14:paraId="43560EE0" w14:textId="77777777" w:rsidTr="00425F84">
        <w:tc>
          <w:tcPr>
            <w:tcW w:w="9016" w:type="dxa"/>
            <w:shd w:val="clear" w:color="auto" w:fill="F2F2F2" w:themeFill="background1" w:themeFillShade="F2"/>
          </w:tcPr>
          <w:p w14:paraId="3808C40E" w14:textId="77777777" w:rsidR="000D35D2" w:rsidRPr="00D1617A" w:rsidRDefault="000D35D2" w:rsidP="00425F84">
            <w:pPr>
              <w:pStyle w:val="Heading3"/>
              <w:rPr>
                <w:szCs w:val="22"/>
              </w:rPr>
            </w:pPr>
            <w:r w:rsidRPr="00BF4CFA">
              <w:t>Describe how informed and voluntary consent will be ensured.</w:t>
            </w:r>
          </w:p>
        </w:tc>
      </w:tr>
      <w:tr w:rsidR="000D35D2" w14:paraId="34BE4F0E" w14:textId="77777777" w:rsidTr="00425F84">
        <w:tc>
          <w:tcPr>
            <w:tcW w:w="9016" w:type="dxa"/>
          </w:tcPr>
          <w:p w14:paraId="57856D48" w14:textId="77777777" w:rsidR="000D35D2" w:rsidRPr="00BF4CFA" w:rsidRDefault="000D35D2" w:rsidP="00425F84">
            <w:r w:rsidRPr="007A40B9">
              <w:rPr>
                <w:rFonts w:eastAsia="SimSun"/>
              </w:rPr>
              <w:t>Insert text here</w:t>
            </w:r>
          </w:p>
        </w:tc>
      </w:tr>
      <w:tr w:rsidR="000D35D2" w14:paraId="7FC563BC" w14:textId="77777777" w:rsidTr="00425F84">
        <w:tc>
          <w:tcPr>
            <w:tcW w:w="9016" w:type="dxa"/>
            <w:shd w:val="clear" w:color="auto" w:fill="F2F2F2" w:themeFill="background1" w:themeFillShade="F2"/>
          </w:tcPr>
          <w:p w14:paraId="03EB9525" w14:textId="77777777" w:rsidR="000D35D2" w:rsidRPr="00D1617A" w:rsidRDefault="000D35D2" w:rsidP="00425F84">
            <w:pPr>
              <w:pStyle w:val="Heading3"/>
            </w:pPr>
            <w:r w:rsidRPr="00BF4CFA">
              <w:t>Will participants be offered the opportunity to withdraw from participation, or to withdraw any data or tissue provided by them after their participation has ended?</w:t>
            </w:r>
          </w:p>
        </w:tc>
      </w:tr>
      <w:tr w:rsidR="000D35D2" w14:paraId="15407C44" w14:textId="77777777" w:rsidTr="00425F84">
        <w:tc>
          <w:tcPr>
            <w:tcW w:w="9016" w:type="dxa"/>
          </w:tcPr>
          <w:p w14:paraId="52902572" w14:textId="77777777" w:rsidR="000D35D2" w:rsidRPr="00494974" w:rsidRDefault="007E1921" w:rsidP="00425F84">
            <w:pPr>
              <w:ind w:firstLine="720"/>
              <w:rPr>
                <w:b/>
              </w:rPr>
            </w:pPr>
            <w:sdt>
              <w:sdtPr>
                <w:rPr>
                  <w:rFonts w:eastAsia="MS Gothic"/>
                  <w:b/>
                  <w:bCs/>
                </w:rPr>
                <w:id w:val="1547407425"/>
                <w14:checkbox>
                  <w14:checked w14:val="0"/>
                  <w14:checkedState w14:val="2612" w14:font="MS Gothic"/>
                  <w14:uncheckedState w14:val="2610" w14:font="MS Gothic"/>
                </w14:checkbox>
              </w:sdtPr>
              <w:sdtEndPr/>
              <w:sdtContent>
                <w:r w:rsidR="000D35D2" w:rsidRPr="00494974">
                  <w:rPr>
                    <w:rFonts w:ascii="MS Gothic" w:eastAsia="MS Gothic" w:hAnsi="MS Gothic"/>
                    <w:b/>
                  </w:rPr>
                  <w:t>☐</w:t>
                </w:r>
              </w:sdtContent>
            </w:sdt>
            <w:r w:rsidR="000D35D2" w:rsidRPr="00494974">
              <w:rPr>
                <w:b/>
              </w:rPr>
              <w:t xml:space="preserve"> Yes       </w:t>
            </w:r>
            <w:sdt>
              <w:sdtPr>
                <w:rPr>
                  <w:b/>
                  <w:bCs/>
                </w:rPr>
                <w:id w:val="1656649423"/>
                <w14:checkbox>
                  <w14:checked w14:val="0"/>
                  <w14:checkedState w14:val="2612" w14:font="MS Gothic"/>
                  <w14:uncheckedState w14:val="2610" w14:font="MS Gothic"/>
                </w14:checkbox>
              </w:sdtPr>
              <w:sdtEndPr/>
              <w:sdtContent>
                <w:r w:rsidR="000D35D2" w:rsidRPr="00494974">
                  <w:rPr>
                    <w:rFonts w:ascii="Segoe UI Symbol" w:hAnsi="Segoe UI Symbol" w:cs="Segoe UI Symbol"/>
                    <w:b/>
                  </w:rPr>
                  <w:t>☐</w:t>
                </w:r>
              </w:sdtContent>
            </w:sdt>
            <w:r w:rsidR="000D35D2" w:rsidRPr="00494974">
              <w:rPr>
                <w:b/>
              </w:rPr>
              <w:t xml:space="preserve"> No       </w:t>
            </w:r>
          </w:p>
          <w:p w14:paraId="7EF973E1" w14:textId="77777777" w:rsidR="000D35D2" w:rsidRPr="0075290F" w:rsidRDefault="000D35D2" w:rsidP="00425F84">
            <w:pPr>
              <w:pStyle w:val="Question"/>
              <w:rPr>
                <w:b w:val="0"/>
              </w:rPr>
            </w:pPr>
            <w:r w:rsidRPr="0075290F">
              <w:rPr>
                <w:b w:val="0"/>
              </w:rPr>
              <w:t>Please Describe:</w:t>
            </w:r>
          </w:p>
          <w:p w14:paraId="42DF8D67" w14:textId="77777777" w:rsidR="000D35D2" w:rsidRDefault="000D35D2" w:rsidP="00425F84"/>
        </w:tc>
      </w:tr>
      <w:tr w:rsidR="000D35D2" w14:paraId="28E27571" w14:textId="77777777" w:rsidTr="00425F84">
        <w:tc>
          <w:tcPr>
            <w:tcW w:w="9016" w:type="dxa"/>
            <w:shd w:val="clear" w:color="auto" w:fill="F2F2F2" w:themeFill="background1" w:themeFillShade="F2"/>
          </w:tcPr>
          <w:p w14:paraId="65EBF9FE" w14:textId="77777777" w:rsidR="000D35D2" w:rsidRPr="00BF4CFA" w:rsidRDefault="000D35D2" w:rsidP="00425F84">
            <w:pPr>
              <w:pStyle w:val="Heading3"/>
            </w:pPr>
            <w:r w:rsidRPr="00BF4CFA">
              <w:t>Are there any limitations or consequences for participants who withdraw consent</w:t>
            </w:r>
            <w:r>
              <w:t>.</w:t>
            </w:r>
          </w:p>
        </w:tc>
      </w:tr>
      <w:tr w:rsidR="000D35D2" w14:paraId="14A41B98" w14:textId="77777777" w:rsidTr="00425F84">
        <w:tc>
          <w:tcPr>
            <w:tcW w:w="9016" w:type="dxa"/>
          </w:tcPr>
          <w:p w14:paraId="12C046AC" w14:textId="77777777" w:rsidR="000D35D2" w:rsidRPr="00494974" w:rsidRDefault="000D35D2" w:rsidP="00425F84">
            <w:pPr>
              <w:ind w:firstLine="720"/>
              <w:rPr>
                <w:b/>
              </w:rPr>
            </w:pPr>
            <w:r w:rsidRPr="00494974">
              <w:rPr>
                <w:b/>
              </w:rPr>
              <w:t xml:space="preserve">Yes </w:t>
            </w:r>
            <w:sdt>
              <w:sdtPr>
                <w:rPr>
                  <w:b/>
                  <w:bCs/>
                </w:rPr>
                <w:id w:val="174456554"/>
                <w14:checkbox>
                  <w14:checked w14:val="0"/>
                  <w14:checkedState w14:val="2612" w14:font="MS Gothic"/>
                  <w14:uncheckedState w14:val="2610" w14:font="MS Gothic"/>
                </w14:checkbox>
              </w:sdtPr>
              <w:sdtEndPr/>
              <w:sdtContent>
                <w:r w:rsidRPr="00494974">
                  <w:rPr>
                    <w:rFonts w:ascii="Segoe UI Symbol" w:hAnsi="Segoe UI Symbol" w:cs="Segoe UI Symbol"/>
                    <w:b/>
                  </w:rPr>
                  <w:t>☐</w:t>
                </w:r>
              </w:sdtContent>
            </w:sdt>
            <w:r w:rsidRPr="00494974">
              <w:rPr>
                <w:b/>
              </w:rPr>
              <w:t xml:space="preserve">      No </w:t>
            </w:r>
            <w:sdt>
              <w:sdtPr>
                <w:rPr>
                  <w:b/>
                  <w:bCs/>
                </w:rPr>
                <w:id w:val="-837232222"/>
                <w14:checkbox>
                  <w14:checked w14:val="0"/>
                  <w14:checkedState w14:val="2612" w14:font="MS Gothic"/>
                  <w14:uncheckedState w14:val="2610" w14:font="MS Gothic"/>
                </w14:checkbox>
              </w:sdtPr>
              <w:sdtEndPr/>
              <w:sdtContent>
                <w:r w:rsidRPr="00494974">
                  <w:rPr>
                    <w:rFonts w:ascii="Segoe UI Symbol" w:hAnsi="Segoe UI Symbol" w:cs="Segoe UI Symbol"/>
                    <w:b/>
                  </w:rPr>
                  <w:t>☐</w:t>
                </w:r>
              </w:sdtContent>
            </w:sdt>
            <w:r w:rsidRPr="00494974">
              <w:rPr>
                <w:b/>
              </w:rPr>
              <w:t xml:space="preserve"> </w:t>
            </w:r>
          </w:p>
          <w:p w14:paraId="7563E70F" w14:textId="77777777" w:rsidR="000D35D2" w:rsidRPr="0075290F" w:rsidRDefault="000D35D2" w:rsidP="00425F84">
            <w:pPr>
              <w:pStyle w:val="Heading3"/>
              <w:numPr>
                <w:ilvl w:val="0"/>
                <w:numId w:val="0"/>
              </w:numPr>
              <w:ind w:left="720" w:hanging="720"/>
              <w:rPr>
                <w:b w:val="0"/>
                <w:szCs w:val="22"/>
              </w:rPr>
            </w:pPr>
            <w:r>
              <w:rPr>
                <w:szCs w:val="22"/>
              </w:rPr>
              <w:t xml:space="preserve"> </w:t>
            </w:r>
            <w:r w:rsidRPr="0075290F">
              <w:rPr>
                <w:b w:val="0"/>
                <w:szCs w:val="22"/>
              </w:rPr>
              <w:t>If yes, please describe:</w:t>
            </w:r>
          </w:p>
        </w:tc>
      </w:tr>
      <w:tr w:rsidR="000D35D2" w14:paraId="3E8CF0B7" w14:textId="77777777" w:rsidTr="00425F84">
        <w:tc>
          <w:tcPr>
            <w:tcW w:w="9016" w:type="dxa"/>
            <w:shd w:val="clear" w:color="auto" w:fill="F2F2F2" w:themeFill="background1" w:themeFillShade="F2"/>
          </w:tcPr>
          <w:p w14:paraId="76C3547B" w14:textId="77777777" w:rsidR="000D35D2" w:rsidRPr="00D1617A" w:rsidRDefault="000D35D2" w:rsidP="00425F84">
            <w:pPr>
              <w:pStyle w:val="Heading3"/>
            </w:pPr>
            <w:r w:rsidRPr="00BF4CFA">
              <w:t xml:space="preserve">Will there be an opportunity to confirm or re-negotiate consent during the research project?  </w:t>
            </w:r>
          </w:p>
        </w:tc>
      </w:tr>
      <w:tr w:rsidR="000D35D2" w14:paraId="2A399905" w14:textId="77777777" w:rsidTr="00425F84">
        <w:tc>
          <w:tcPr>
            <w:tcW w:w="9016" w:type="dxa"/>
          </w:tcPr>
          <w:p w14:paraId="12786484" w14:textId="77777777" w:rsidR="000D35D2" w:rsidRDefault="000D35D2" w:rsidP="00D61F99">
            <w:pPr>
              <w:pStyle w:val="Question"/>
              <w:ind w:left="641"/>
              <w:rPr>
                <w:bCs/>
              </w:rPr>
            </w:pPr>
            <w:r w:rsidRPr="00494974">
              <w:t xml:space="preserve">Yes </w:t>
            </w:r>
            <w:sdt>
              <w:sdtPr>
                <w:rPr>
                  <w:bCs/>
                </w:rPr>
                <w:id w:val="-295293155"/>
                <w14:checkbox>
                  <w14:checked w14:val="0"/>
                  <w14:checkedState w14:val="2612" w14:font="MS Gothic"/>
                  <w14:uncheckedState w14:val="2610" w14:font="MS Gothic"/>
                </w14:checkbox>
              </w:sdtPr>
              <w:sdtEndPr/>
              <w:sdtContent>
                <w:r w:rsidRPr="00494974">
                  <w:rPr>
                    <w:rFonts w:ascii="Segoe UI Symbol" w:hAnsi="Segoe UI Symbol" w:cs="Segoe UI Symbol"/>
                  </w:rPr>
                  <w:t>☐</w:t>
                </w:r>
              </w:sdtContent>
            </w:sdt>
            <w:r w:rsidRPr="00494974">
              <w:t xml:space="preserve">      No </w:t>
            </w:r>
            <w:sdt>
              <w:sdtPr>
                <w:rPr>
                  <w:bCs/>
                </w:rPr>
                <w:id w:val="-1420089842"/>
                <w14:checkbox>
                  <w14:checked w14:val="0"/>
                  <w14:checkedState w14:val="2612" w14:font="MS Gothic"/>
                  <w14:uncheckedState w14:val="2610" w14:font="MS Gothic"/>
                </w14:checkbox>
              </w:sdtPr>
              <w:sdtEndPr/>
              <w:sdtContent>
                <w:r w:rsidRPr="00494974">
                  <w:rPr>
                    <w:rFonts w:ascii="Segoe UI Symbol" w:hAnsi="Segoe UI Symbol" w:cs="Segoe UI Symbol"/>
                  </w:rPr>
                  <w:t>☐</w:t>
                </w:r>
              </w:sdtContent>
            </w:sdt>
          </w:p>
          <w:p w14:paraId="3FFB640A" w14:textId="56419ACE" w:rsidR="008C79C8" w:rsidRPr="0075290F" w:rsidRDefault="00D61F99" w:rsidP="00D61F99">
            <w:pPr>
              <w:pStyle w:val="Question"/>
              <w:rPr>
                <w:b w:val="0"/>
              </w:rPr>
            </w:pPr>
            <w:r w:rsidRPr="0075290F">
              <w:rPr>
                <w:b w:val="0"/>
                <w:szCs w:val="22"/>
              </w:rPr>
              <w:t xml:space="preserve">If </w:t>
            </w:r>
            <w:r w:rsidRPr="00BF4CFA">
              <w:rPr>
                <w:szCs w:val="22"/>
              </w:rPr>
              <w:t>yes</w:t>
            </w:r>
            <w:r w:rsidRPr="0075290F">
              <w:rPr>
                <w:b w:val="0"/>
                <w:szCs w:val="22"/>
              </w:rPr>
              <w:t>, please describe:</w:t>
            </w:r>
          </w:p>
        </w:tc>
      </w:tr>
      <w:tr w:rsidR="000D35D2" w14:paraId="436029BA" w14:textId="77777777" w:rsidTr="00425F84">
        <w:tc>
          <w:tcPr>
            <w:tcW w:w="9016" w:type="dxa"/>
            <w:shd w:val="clear" w:color="auto" w:fill="F2F2F2" w:themeFill="background1" w:themeFillShade="F2"/>
          </w:tcPr>
          <w:p w14:paraId="7EB00FEE" w14:textId="77777777" w:rsidR="000D35D2" w:rsidRPr="00D1617A" w:rsidRDefault="000D35D2" w:rsidP="00425F84">
            <w:pPr>
              <w:pStyle w:val="Heading3"/>
            </w:pPr>
            <w:r w:rsidRPr="002F022C">
              <w:t>Does the project involve obtaining consent using limited disclosure?</w:t>
            </w:r>
          </w:p>
        </w:tc>
      </w:tr>
      <w:tr w:rsidR="000D35D2" w14:paraId="43F9E91B" w14:textId="77777777" w:rsidTr="00425F84">
        <w:tc>
          <w:tcPr>
            <w:tcW w:w="9016" w:type="dxa"/>
          </w:tcPr>
          <w:p w14:paraId="5B2D9F9B" w14:textId="77777777" w:rsidR="000D35D2" w:rsidRPr="00AA37AD" w:rsidRDefault="007E1921" w:rsidP="00494974">
            <w:pPr>
              <w:pStyle w:val="Question"/>
              <w:ind w:left="641"/>
            </w:pPr>
            <w:sdt>
              <w:sdtPr>
                <w:rPr>
                  <w:rFonts w:eastAsia="MS Gothic"/>
                </w:rPr>
                <w:id w:val="168684197"/>
                <w14:checkbox>
                  <w14:checked w14:val="0"/>
                  <w14:checkedState w14:val="2612" w14:font="MS Gothic"/>
                  <w14:uncheckedState w14:val="2610" w14:font="MS Gothic"/>
                </w14:checkbox>
              </w:sdtPr>
              <w:sdtEndPr/>
              <w:sdtContent>
                <w:r w:rsidR="000D35D2">
                  <w:rPr>
                    <w:rFonts w:ascii="MS Gothic" w:eastAsia="MS Gothic" w:hAnsi="MS Gothic" w:hint="eastAsia"/>
                  </w:rPr>
                  <w:t>☐</w:t>
                </w:r>
              </w:sdtContent>
            </w:sdt>
            <w:r w:rsidR="000D35D2" w:rsidRPr="00AA37AD">
              <w:t xml:space="preserve"> Yes       </w:t>
            </w:r>
            <w:sdt>
              <w:sdtPr>
                <w:id w:val="761735323"/>
                <w14:checkbox>
                  <w14:checked w14:val="0"/>
                  <w14:checkedState w14:val="2612" w14:font="MS Gothic"/>
                  <w14:uncheckedState w14:val="2610" w14:font="MS Gothic"/>
                </w14:checkbox>
              </w:sdtPr>
              <w:sdtEndPr/>
              <w:sdtContent>
                <w:r w:rsidR="000D35D2" w:rsidRPr="00AA37AD">
                  <w:rPr>
                    <w:rFonts w:ascii="Segoe UI Symbol" w:hAnsi="Segoe UI Symbol" w:cs="Segoe UI Symbol"/>
                  </w:rPr>
                  <w:t>☐</w:t>
                </w:r>
              </w:sdtContent>
            </w:sdt>
            <w:r w:rsidR="000D35D2" w:rsidRPr="00AA37AD">
              <w:t xml:space="preserve"> No       </w:t>
            </w:r>
          </w:p>
          <w:p w14:paraId="0050F1C0" w14:textId="77777777" w:rsidR="000D35D2" w:rsidRDefault="000D35D2" w:rsidP="00425F84">
            <w:pPr>
              <w:pStyle w:val="Question"/>
              <w:rPr>
                <w:szCs w:val="22"/>
              </w:rPr>
            </w:pPr>
            <w:r w:rsidRPr="00160D0E">
              <w:rPr>
                <w:szCs w:val="22"/>
              </w:rPr>
              <w:t>If yes, describe the nature and extent of the limited disclosure, including which aspects of the research will not be disclosed to participants at the time of consent.</w:t>
            </w:r>
          </w:p>
          <w:p w14:paraId="3C571091" w14:textId="77777777" w:rsidR="000D35D2" w:rsidRPr="00D1617A" w:rsidRDefault="000D35D2" w:rsidP="00425F84">
            <w:pPr>
              <w:pStyle w:val="Question"/>
              <w:rPr>
                <w:b w:val="0"/>
                <w:bCs/>
                <w:szCs w:val="22"/>
              </w:rPr>
            </w:pPr>
            <w:r w:rsidRPr="00160D0E">
              <w:rPr>
                <w:color w:val="000000"/>
                <w:szCs w:val="22"/>
              </w:rPr>
              <w:t xml:space="preserve"> </w:t>
            </w:r>
            <w:r w:rsidRPr="00D1617A">
              <w:rPr>
                <w:rFonts w:eastAsia="SimSun"/>
                <w:b w:val="0"/>
                <w:bCs/>
              </w:rPr>
              <w:t>Insert text here</w:t>
            </w:r>
          </w:p>
          <w:p w14:paraId="73235EE5" w14:textId="77777777" w:rsidR="000D35D2" w:rsidRPr="00DF54C1" w:rsidRDefault="000D35D2" w:rsidP="000D35D2">
            <w:pPr>
              <w:pStyle w:val="Question"/>
              <w:numPr>
                <w:ilvl w:val="0"/>
                <w:numId w:val="28"/>
              </w:numPr>
              <w:rPr>
                <w:szCs w:val="22"/>
              </w:rPr>
            </w:pPr>
            <w:r w:rsidRPr="00160D0E">
              <w:t>Describe any alternative approaches involving full disclosure that were considered to achieve the research aims and explain why these approaches were not appropriate.</w:t>
            </w:r>
          </w:p>
          <w:p w14:paraId="2EFC65B6" w14:textId="77777777" w:rsidR="000D35D2" w:rsidRPr="00444446" w:rsidRDefault="000D35D2" w:rsidP="00425F84">
            <w:pPr>
              <w:pStyle w:val="Question"/>
              <w:rPr>
                <w:szCs w:val="22"/>
              </w:rPr>
            </w:pPr>
            <w:r w:rsidRPr="007478DC">
              <w:rPr>
                <w:color w:val="000000"/>
                <w:szCs w:val="22"/>
              </w:rPr>
              <w:t xml:space="preserve"> </w:t>
            </w:r>
            <w:r w:rsidRPr="00D1617A">
              <w:rPr>
                <w:rFonts w:eastAsia="SimSun"/>
                <w:b w:val="0"/>
                <w:bCs/>
              </w:rPr>
              <w:t>Insert text here</w:t>
            </w:r>
          </w:p>
          <w:p w14:paraId="23D6CDF6" w14:textId="77777777" w:rsidR="000D35D2" w:rsidRDefault="000D35D2" w:rsidP="000D35D2">
            <w:pPr>
              <w:pStyle w:val="Question"/>
              <w:numPr>
                <w:ilvl w:val="0"/>
                <w:numId w:val="28"/>
              </w:numPr>
            </w:pPr>
            <w:r w:rsidRPr="00160D0E">
              <w:t>Describe the processes that will be implemented to ensure that the use of limited disclosure is ethically justified and that participants are not exposed to unacceptable risk.</w:t>
            </w:r>
          </w:p>
          <w:p w14:paraId="02A81DDA" w14:textId="77777777" w:rsidR="000D35D2" w:rsidRPr="00D1617A" w:rsidRDefault="000D35D2" w:rsidP="00425F84">
            <w:r w:rsidRPr="00D1617A">
              <w:rPr>
                <w:rFonts w:eastAsia="SimSun"/>
              </w:rPr>
              <w:t>Insert text here</w:t>
            </w:r>
          </w:p>
          <w:p w14:paraId="068DF29D" w14:textId="77777777" w:rsidR="000D35D2" w:rsidRDefault="000D35D2" w:rsidP="000D35D2">
            <w:pPr>
              <w:pStyle w:val="Question"/>
              <w:numPr>
                <w:ilvl w:val="0"/>
                <w:numId w:val="28"/>
              </w:numPr>
              <w:rPr>
                <w:color w:val="000000"/>
              </w:rPr>
            </w:pPr>
            <w:r w:rsidRPr="00160D0E">
              <w:lastRenderedPageBreak/>
              <w:t>Is there any known or likely reason that participants would not have consented if they had been fully aware of what the research involved?</w:t>
            </w:r>
            <w:r w:rsidRPr="00160D0E">
              <w:rPr>
                <w:color w:val="000000"/>
              </w:rPr>
              <w:t xml:space="preserve"> </w:t>
            </w:r>
          </w:p>
          <w:p w14:paraId="0EA13048" w14:textId="77777777" w:rsidR="000D35D2" w:rsidRPr="00D1617A" w:rsidRDefault="000D35D2" w:rsidP="00425F84">
            <w:r w:rsidRPr="00D1617A">
              <w:rPr>
                <w:rFonts w:eastAsia="SimSun"/>
              </w:rPr>
              <w:t>Insert text here</w:t>
            </w:r>
          </w:p>
          <w:p w14:paraId="58C5E9F3" w14:textId="77777777" w:rsidR="000D35D2" w:rsidRDefault="000D35D2" w:rsidP="000D35D2">
            <w:pPr>
              <w:pStyle w:val="Question"/>
              <w:numPr>
                <w:ilvl w:val="0"/>
                <w:numId w:val="28"/>
              </w:numPr>
            </w:pPr>
            <w:r w:rsidRPr="00160D0E">
              <w:t>Describe whether, and how, participants will be debriefed following their participation. Include details of how and when participants will be informed of the study objectives and the rationale for any information that was not fully disclosed.</w:t>
            </w:r>
          </w:p>
          <w:p w14:paraId="3BACFBE3" w14:textId="77777777" w:rsidR="000D35D2" w:rsidRPr="00160D0E" w:rsidRDefault="000D35D2" w:rsidP="00425F84">
            <w:pPr>
              <w:pStyle w:val="Question"/>
              <w:rPr>
                <w:rFonts w:cs="Calibri"/>
              </w:rPr>
            </w:pPr>
            <w:r w:rsidRPr="00D1617A">
              <w:rPr>
                <w:rFonts w:eastAsia="SimSun"/>
                <w:b w:val="0"/>
                <w:bCs/>
              </w:rPr>
              <w:t>Insert text here</w:t>
            </w:r>
          </w:p>
          <w:p w14:paraId="76480522" w14:textId="77777777" w:rsidR="000D35D2" w:rsidRPr="00D1617A" w:rsidRDefault="000D35D2" w:rsidP="00425F84">
            <w:pPr>
              <w:spacing w:line="288" w:lineRule="auto"/>
              <w:jc w:val="both"/>
            </w:pPr>
          </w:p>
        </w:tc>
      </w:tr>
      <w:tr w:rsidR="000D35D2" w14:paraId="27C927E5" w14:textId="77777777" w:rsidTr="00425F84">
        <w:tc>
          <w:tcPr>
            <w:tcW w:w="9016" w:type="dxa"/>
            <w:shd w:val="clear" w:color="auto" w:fill="F2F2F2" w:themeFill="background1" w:themeFillShade="F2"/>
          </w:tcPr>
          <w:p w14:paraId="65707F1B" w14:textId="77777777" w:rsidR="000D35D2" w:rsidRPr="00D1617A" w:rsidRDefault="000D35D2" w:rsidP="00425F84">
            <w:pPr>
              <w:pStyle w:val="Heading3"/>
            </w:pPr>
            <w:r w:rsidRPr="00D1617A">
              <w:lastRenderedPageBreak/>
              <w:t>Does the project involve the use of an opt-out recruitment approach?</w:t>
            </w:r>
          </w:p>
        </w:tc>
      </w:tr>
      <w:tr w:rsidR="000D35D2" w14:paraId="41B3B8D6" w14:textId="77777777" w:rsidTr="00425F84">
        <w:tc>
          <w:tcPr>
            <w:tcW w:w="9016" w:type="dxa"/>
          </w:tcPr>
          <w:p w14:paraId="6B0C440C" w14:textId="23BFA6D3" w:rsidR="000D35D2" w:rsidRPr="00160D0E" w:rsidRDefault="007E1921" w:rsidP="00494974">
            <w:pPr>
              <w:pStyle w:val="Question"/>
              <w:ind w:left="641"/>
              <w:rPr>
                <w:rFonts w:cs="Calibri"/>
              </w:rPr>
            </w:pPr>
            <w:sdt>
              <w:sdtPr>
                <w:rPr>
                  <w:rFonts w:eastAsia="MS Gothic" w:cs="Calibri"/>
                </w:rPr>
                <w:id w:val="-1250580168"/>
                <w14:checkbox>
                  <w14:checked w14:val="0"/>
                  <w14:checkedState w14:val="2612" w14:font="MS Gothic"/>
                  <w14:uncheckedState w14:val="2610" w14:font="MS Gothic"/>
                </w14:checkbox>
              </w:sdtPr>
              <w:sdtEndPr/>
              <w:sdtContent>
                <w:r w:rsidR="00A43FE5" w:rsidRPr="00A43FE5">
                  <w:rPr>
                    <w:rFonts w:ascii="MS Gothic" w:eastAsia="MS Gothic" w:hAnsi="MS Gothic" w:cs="Calibri" w:hint="eastAsia"/>
                  </w:rPr>
                  <w:t>☐</w:t>
                </w:r>
              </w:sdtContent>
            </w:sdt>
            <w:r w:rsidR="000D35D2" w:rsidRPr="00160D0E">
              <w:rPr>
                <w:rFonts w:cs="Calibri"/>
              </w:rPr>
              <w:t xml:space="preserve"> Yes       </w:t>
            </w:r>
            <w:sdt>
              <w:sdtPr>
                <w:rPr>
                  <w:rFonts w:cs="Calibri"/>
                </w:rPr>
                <w:id w:val="1058367572"/>
                <w14:checkbox>
                  <w14:checked w14:val="0"/>
                  <w14:checkedState w14:val="2612" w14:font="MS Gothic"/>
                  <w14:uncheckedState w14:val="2610" w14:font="MS Gothic"/>
                </w14:checkbox>
              </w:sdtPr>
              <w:sdtEndPr/>
              <w:sdtContent>
                <w:r w:rsidR="000D35D2" w:rsidRPr="00160D0E">
                  <w:rPr>
                    <w:rFonts w:ascii="Segoe UI Symbol" w:hAnsi="Segoe UI Symbol" w:cs="Segoe UI Symbol"/>
                  </w:rPr>
                  <w:t>☐</w:t>
                </w:r>
              </w:sdtContent>
            </w:sdt>
            <w:r w:rsidR="000D35D2" w:rsidRPr="00160D0E">
              <w:rPr>
                <w:rFonts w:cs="Calibri"/>
              </w:rPr>
              <w:t xml:space="preserve"> No       </w:t>
            </w:r>
          </w:p>
          <w:p w14:paraId="509B619E" w14:textId="77777777" w:rsidR="000D35D2" w:rsidRPr="00160D0E" w:rsidRDefault="000D35D2" w:rsidP="00425F84">
            <w:pPr>
              <w:pStyle w:val="Question"/>
              <w:rPr>
                <w:rFonts w:cs="Calibri"/>
                <w:szCs w:val="22"/>
              </w:rPr>
            </w:pPr>
            <w:r w:rsidRPr="00160D0E">
              <w:rPr>
                <w:rFonts w:cs="Calibri"/>
                <w:szCs w:val="22"/>
              </w:rPr>
              <w:t>If yes, describe and justify the use of an opt-out approach, including how participants will be informed and provided with a clear and accessible opportunity to decline participation.</w:t>
            </w:r>
          </w:p>
          <w:p w14:paraId="73FCBB8B" w14:textId="77777777" w:rsidR="000D35D2" w:rsidRPr="00D1617A" w:rsidRDefault="000D35D2" w:rsidP="00425F84">
            <w:pPr>
              <w:pStyle w:val="Heading3"/>
              <w:numPr>
                <w:ilvl w:val="0"/>
                <w:numId w:val="0"/>
              </w:numPr>
              <w:ind w:left="720" w:hanging="720"/>
              <w:rPr>
                <w:b w:val="0"/>
                <w:bCs/>
              </w:rPr>
            </w:pPr>
            <w:r w:rsidRPr="00D1617A">
              <w:rPr>
                <w:b w:val="0"/>
                <w:bCs/>
              </w:rPr>
              <w:t>Insert text here</w:t>
            </w:r>
          </w:p>
        </w:tc>
      </w:tr>
      <w:tr w:rsidR="000D35D2" w14:paraId="4F6D4438" w14:textId="77777777" w:rsidTr="00425F84">
        <w:tc>
          <w:tcPr>
            <w:tcW w:w="9016" w:type="dxa"/>
          </w:tcPr>
          <w:p w14:paraId="26C6AE9A" w14:textId="77777777" w:rsidR="000D35D2" w:rsidRPr="00160D0E" w:rsidRDefault="000D35D2" w:rsidP="00425F84">
            <w:pPr>
              <w:pStyle w:val="Heading3"/>
            </w:pPr>
            <w:r w:rsidRPr="00160D0E">
              <w:t>Are you seeking a waiver of the requirement for consent for some or all participants?</w:t>
            </w:r>
          </w:p>
          <w:p w14:paraId="2F252103" w14:textId="77777777" w:rsidR="000D35D2" w:rsidRPr="00494974" w:rsidRDefault="007E1921" w:rsidP="00425F84">
            <w:pPr>
              <w:pStyle w:val="ListParagraph"/>
              <w:adjustRightInd w:val="0"/>
              <w:snapToGrid w:val="0"/>
              <w:spacing w:line="288" w:lineRule="auto"/>
              <w:ind w:left="0" w:right="-477" w:firstLine="720"/>
              <w:jc w:val="both"/>
              <w:rPr>
                <w:rFonts w:cs="Calibri"/>
                <w:b/>
                <w:szCs w:val="22"/>
              </w:rPr>
            </w:pPr>
            <w:sdt>
              <w:sdtPr>
                <w:rPr>
                  <w:rFonts w:eastAsia="MS Gothic" w:cs="Calibri"/>
                  <w:b/>
                  <w:bCs/>
                  <w:szCs w:val="22"/>
                </w:rPr>
                <w:id w:val="-480771332"/>
                <w14:checkbox>
                  <w14:checked w14:val="0"/>
                  <w14:checkedState w14:val="2612" w14:font="MS Gothic"/>
                  <w14:uncheckedState w14:val="2610" w14:font="MS Gothic"/>
                </w14:checkbox>
              </w:sdtPr>
              <w:sdtEndPr/>
              <w:sdtContent>
                <w:r w:rsidR="000D35D2" w:rsidRPr="00494974">
                  <w:rPr>
                    <w:rFonts w:ascii="MS Gothic" w:eastAsia="MS Gothic" w:hAnsi="MS Gothic" w:cs="Calibri"/>
                    <w:b/>
                    <w:szCs w:val="22"/>
                  </w:rPr>
                  <w:t>☐</w:t>
                </w:r>
              </w:sdtContent>
            </w:sdt>
            <w:r w:rsidR="000D35D2" w:rsidRPr="00494974">
              <w:rPr>
                <w:rFonts w:cs="Calibri"/>
                <w:b/>
                <w:szCs w:val="22"/>
              </w:rPr>
              <w:t xml:space="preserve"> Yes       </w:t>
            </w:r>
            <w:sdt>
              <w:sdtPr>
                <w:rPr>
                  <w:rFonts w:cs="Calibri"/>
                  <w:b/>
                  <w:bCs/>
                  <w:szCs w:val="22"/>
                </w:rPr>
                <w:id w:val="-1087302353"/>
                <w14:checkbox>
                  <w14:checked w14:val="0"/>
                  <w14:checkedState w14:val="2612" w14:font="MS Gothic"/>
                  <w14:uncheckedState w14:val="2610" w14:font="MS Gothic"/>
                </w14:checkbox>
              </w:sdtPr>
              <w:sdtEndPr/>
              <w:sdtContent>
                <w:r w:rsidR="000D35D2" w:rsidRPr="00494974">
                  <w:rPr>
                    <w:rFonts w:ascii="Segoe UI Symbol" w:hAnsi="Segoe UI Symbol" w:cs="Segoe UI Symbol"/>
                    <w:b/>
                    <w:szCs w:val="22"/>
                  </w:rPr>
                  <w:t>☐</w:t>
                </w:r>
              </w:sdtContent>
            </w:sdt>
            <w:r w:rsidR="000D35D2" w:rsidRPr="00494974">
              <w:rPr>
                <w:rFonts w:cs="Calibri"/>
                <w:b/>
                <w:szCs w:val="22"/>
              </w:rPr>
              <w:t xml:space="preserve"> No  </w:t>
            </w:r>
          </w:p>
          <w:p w14:paraId="3E704C7A" w14:textId="77777777" w:rsidR="000D35D2" w:rsidRDefault="000D35D2" w:rsidP="00425F84">
            <w:pPr>
              <w:pStyle w:val="Instructions"/>
            </w:pPr>
            <w:r w:rsidRPr="00160D0E">
              <w:t>If yes, describe and justify the request for a waiver of consent, with reference to the relevant criteria outlined in the National Statement on Ethical Conduct in Human Research (2025)</w:t>
            </w:r>
            <w:r>
              <w:t>.</w:t>
            </w:r>
          </w:p>
          <w:p w14:paraId="7532BCBC" w14:textId="77777777" w:rsidR="000D35D2" w:rsidRDefault="000D35D2" w:rsidP="00425F84">
            <w:pPr>
              <w:rPr>
                <w:rFonts w:eastAsia="SimSun"/>
              </w:rPr>
            </w:pPr>
            <w:r w:rsidRPr="007A40B9">
              <w:rPr>
                <w:rFonts w:eastAsia="SimSun"/>
              </w:rPr>
              <w:t>Insert text here</w:t>
            </w:r>
          </w:p>
          <w:p w14:paraId="367F5F06" w14:textId="77777777" w:rsidR="000D35D2" w:rsidRPr="00D1617A" w:rsidRDefault="000D35D2" w:rsidP="00425F84">
            <w:pPr>
              <w:adjustRightInd w:val="0"/>
              <w:snapToGrid w:val="0"/>
              <w:spacing w:line="288" w:lineRule="auto"/>
              <w:ind w:right="-477"/>
              <w:jc w:val="both"/>
              <w:rPr>
                <w:rFonts w:cs="Calibri"/>
                <w:color w:val="EE0000"/>
                <w:szCs w:val="22"/>
              </w:rPr>
            </w:pPr>
          </w:p>
        </w:tc>
      </w:tr>
      <w:tr w:rsidR="000D35D2" w14:paraId="5B3A7B0D" w14:textId="77777777" w:rsidTr="00425F84">
        <w:tc>
          <w:tcPr>
            <w:tcW w:w="9016" w:type="dxa"/>
            <w:shd w:val="clear" w:color="auto" w:fill="F2F2F2" w:themeFill="background1" w:themeFillShade="F2"/>
          </w:tcPr>
          <w:p w14:paraId="2DDEE66C" w14:textId="77777777" w:rsidR="000D35D2" w:rsidRPr="00D1617A" w:rsidRDefault="000D35D2" w:rsidP="00425F84">
            <w:pPr>
              <w:pStyle w:val="Heading3"/>
              <w:rPr>
                <w:color w:val="000000"/>
              </w:rPr>
            </w:pPr>
            <w:r w:rsidRPr="00160D0E">
              <w:t>Describe the source(s) from which the information or data will be obtained, including the name(s) of the relevant agency or agencies.</w:t>
            </w:r>
          </w:p>
        </w:tc>
      </w:tr>
      <w:tr w:rsidR="000D35D2" w14:paraId="7B84DB35" w14:textId="77777777" w:rsidTr="00425F84">
        <w:tc>
          <w:tcPr>
            <w:tcW w:w="9016" w:type="dxa"/>
          </w:tcPr>
          <w:p w14:paraId="6D8F75F1" w14:textId="77777777" w:rsidR="000D35D2" w:rsidRDefault="000D35D2" w:rsidP="00425F84">
            <w:pPr>
              <w:rPr>
                <w:rFonts w:eastAsia="SimSun"/>
              </w:rPr>
            </w:pPr>
            <w:r w:rsidRPr="007A40B9">
              <w:rPr>
                <w:rFonts w:eastAsia="SimSun"/>
              </w:rPr>
              <w:t>Insert text here</w:t>
            </w:r>
          </w:p>
          <w:p w14:paraId="33AC7EAF" w14:textId="77777777" w:rsidR="000D35D2" w:rsidRDefault="000D35D2" w:rsidP="00425F84"/>
        </w:tc>
      </w:tr>
    </w:tbl>
    <w:p w14:paraId="2ED201DF" w14:textId="77777777" w:rsidR="00C36584" w:rsidRPr="00C36584" w:rsidRDefault="00C36584" w:rsidP="00C36584"/>
    <w:p w14:paraId="2F6D57C0" w14:textId="2C749066" w:rsidR="009B566E" w:rsidRPr="00042C60" w:rsidRDefault="00595103" w:rsidP="00042C60">
      <w:pPr>
        <w:pStyle w:val="Heading1"/>
        <w:spacing w:before="0" w:after="0" w:line="288" w:lineRule="auto"/>
        <w:jc w:val="both"/>
        <w:rPr>
          <w:rFonts w:ascii="Calibri" w:hAnsi="Calibri" w:cs="Calibri"/>
          <w:b w:val="0"/>
        </w:rPr>
      </w:pPr>
      <w:r w:rsidRPr="00160D0E">
        <w:rPr>
          <w:rFonts w:ascii="Calibri" w:hAnsi="Calibri" w:cs="Calibri"/>
          <w:b w:val="0"/>
        </w:rPr>
        <w:t>Risk and Benefit</w:t>
      </w:r>
    </w:p>
    <w:tbl>
      <w:tblPr>
        <w:tblStyle w:val="TableGrid"/>
        <w:tblW w:w="0" w:type="auto"/>
        <w:tblLook w:val="04A0" w:firstRow="1" w:lastRow="0" w:firstColumn="1" w:lastColumn="0" w:noHBand="0" w:noVBand="1"/>
      </w:tblPr>
      <w:tblGrid>
        <w:gridCol w:w="9016"/>
      </w:tblGrid>
      <w:tr w:rsidR="002709DE" w14:paraId="0DBDAC59" w14:textId="77777777" w:rsidTr="00042C60">
        <w:tc>
          <w:tcPr>
            <w:tcW w:w="9016" w:type="dxa"/>
            <w:shd w:val="clear" w:color="auto" w:fill="F2F2F2" w:themeFill="background1" w:themeFillShade="F2"/>
          </w:tcPr>
          <w:p w14:paraId="4916E0DF" w14:textId="5C282210" w:rsidR="002709DE" w:rsidRDefault="002709DE" w:rsidP="00F50608">
            <w:pPr>
              <w:pStyle w:val="Heading3"/>
              <w:spacing w:before="0"/>
            </w:pPr>
            <w:r w:rsidRPr="00160D0E">
              <w:t>What are the potential risks (real or foreseeable) associated with the project? Please describe the likelihood and severity of any impacts.</w:t>
            </w:r>
          </w:p>
        </w:tc>
      </w:tr>
      <w:tr w:rsidR="002709DE" w14:paraId="76974B1A" w14:textId="77777777" w:rsidTr="002709DE">
        <w:tc>
          <w:tcPr>
            <w:tcW w:w="9016" w:type="dxa"/>
          </w:tcPr>
          <w:p w14:paraId="0249666B" w14:textId="77777777" w:rsidR="002709DE" w:rsidRDefault="00E026E3" w:rsidP="002709DE">
            <w:pPr>
              <w:rPr>
                <w:rFonts w:eastAsia="SimSun"/>
              </w:rPr>
            </w:pPr>
            <w:r w:rsidRPr="007A40B9">
              <w:rPr>
                <w:rFonts w:eastAsia="SimSun"/>
              </w:rPr>
              <w:t>Insert text here</w:t>
            </w:r>
          </w:p>
          <w:p w14:paraId="408983EF" w14:textId="0746004E" w:rsidR="00042C60" w:rsidRDefault="00042C60" w:rsidP="002709DE"/>
        </w:tc>
      </w:tr>
      <w:tr w:rsidR="002709DE" w14:paraId="348FBB93" w14:textId="77777777" w:rsidTr="00042C60">
        <w:tc>
          <w:tcPr>
            <w:tcW w:w="9016" w:type="dxa"/>
            <w:shd w:val="clear" w:color="auto" w:fill="F2F2F2" w:themeFill="background1" w:themeFillShade="F2"/>
          </w:tcPr>
          <w:p w14:paraId="25291823" w14:textId="5B8804F8" w:rsidR="002709DE" w:rsidRDefault="002709DE" w:rsidP="00F50608">
            <w:pPr>
              <w:pStyle w:val="Heading3"/>
              <w:spacing w:before="0"/>
            </w:pPr>
            <w:r w:rsidRPr="00160D0E">
              <w:t>How will these risks be minimised, mitigated, and managed?</w:t>
            </w:r>
          </w:p>
        </w:tc>
      </w:tr>
      <w:tr w:rsidR="002709DE" w14:paraId="0AA650FC" w14:textId="77777777" w:rsidTr="002709DE">
        <w:tc>
          <w:tcPr>
            <w:tcW w:w="9016" w:type="dxa"/>
          </w:tcPr>
          <w:p w14:paraId="4D2DF7D8" w14:textId="77777777" w:rsidR="002709DE" w:rsidRDefault="00E026E3" w:rsidP="002709DE">
            <w:pPr>
              <w:rPr>
                <w:rFonts w:eastAsia="SimSun"/>
              </w:rPr>
            </w:pPr>
            <w:r w:rsidRPr="007A40B9">
              <w:rPr>
                <w:rFonts w:eastAsia="SimSun"/>
              </w:rPr>
              <w:t>Insert text here</w:t>
            </w:r>
          </w:p>
          <w:p w14:paraId="091BCD79" w14:textId="238665D6" w:rsidR="00042C60" w:rsidRDefault="00042C60" w:rsidP="002709DE"/>
        </w:tc>
      </w:tr>
      <w:tr w:rsidR="002709DE" w14:paraId="4F7B254F" w14:textId="77777777" w:rsidTr="00042C60">
        <w:tc>
          <w:tcPr>
            <w:tcW w:w="9016" w:type="dxa"/>
            <w:shd w:val="clear" w:color="auto" w:fill="F2F2F2" w:themeFill="background1" w:themeFillShade="F2"/>
          </w:tcPr>
          <w:p w14:paraId="297D859A" w14:textId="45C08259" w:rsidR="002709DE" w:rsidRDefault="002709DE" w:rsidP="00F50608">
            <w:pPr>
              <w:pStyle w:val="Heading3"/>
              <w:spacing w:before="0"/>
            </w:pPr>
            <w:r w:rsidRPr="00160D0E">
              <w:t>Describe the potential benefits to participants and/or the wider community arising from this research. If no direct benefits are anticipated for participants or communities, please state this</w:t>
            </w:r>
          </w:p>
        </w:tc>
      </w:tr>
      <w:tr w:rsidR="002709DE" w14:paraId="0A659ADE" w14:textId="77777777" w:rsidTr="002709DE">
        <w:tc>
          <w:tcPr>
            <w:tcW w:w="9016" w:type="dxa"/>
          </w:tcPr>
          <w:p w14:paraId="02C0A9F2" w14:textId="77777777" w:rsidR="002709DE" w:rsidRDefault="00E026E3" w:rsidP="002709DE">
            <w:pPr>
              <w:rPr>
                <w:rFonts w:eastAsia="SimSun"/>
              </w:rPr>
            </w:pPr>
            <w:r w:rsidRPr="007A40B9">
              <w:rPr>
                <w:rFonts w:eastAsia="SimSun"/>
              </w:rPr>
              <w:t>Insert text here</w:t>
            </w:r>
          </w:p>
          <w:p w14:paraId="425322AA" w14:textId="75FD90BD" w:rsidR="00042C60" w:rsidRDefault="00042C60" w:rsidP="002709DE"/>
        </w:tc>
      </w:tr>
      <w:tr w:rsidR="002709DE" w14:paraId="62376656" w14:textId="77777777" w:rsidTr="00042C60">
        <w:tc>
          <w:tcPr>
            <w:tcW w:w="9016" w:type="dxa"/>
            <w:shd w:val="clear" w:color="auto" w:fill="F2F2F2" w:themeFill="background1" w:themeFillShade="F2"/>
          </w:tcPr>
          <w:p w14:paraId="76F2F895" w14:textId="13FA0C66" w:rsidR="002709DE" w:rsidRDefault="002709DE" w:rsidP="00F50608">
            <w:pPr>
              <w:pStyle w:val="Heading3"/>
              <w:spacing w:before="0" w:after="0"/>
            </w:pPr>
            <w:r w:rsidRPr="00160D0E">
              <w:lastRenderedPageBreak/>
              <w:t xml:space="preserve">Describe the overall justification for the project, including how the potential benefits outweigh the risks, in accordance with the </w:t>
            </w:r>
            <w:r w:rsidRPr="00160D0E">
              <w:rPr>
                <w:i/>
                <w:iCs/>
              </w:rPr>
              <w:t>National Statement on Ethical Conduct in Human Research (2025)</w:t>
            </w:r>
            <w:r w:rsidRPr="00160D0E">
              <w:t xml:space="preserve"> (Chapters 1.1 and 2.1).</w:t>
            </w:r>
          </w:p>
        </w:tc>
      </w:tr>
      <w:tr w:rsidR="002709DE" w14:paraId="64C0253A" w14:textId="77777777" w:rsidTr="002709DE">
        <w:tc>
          <w:tcPr>
            <w:tcW w:w="9016" w:type="dxa"/>
          </w:tcPr>
          <w:p w14:paraId="3A96DCAA" w14:textId="77777777" w:rsidR="002709DE" w:rsidRDefault="00E026E3" w:rsidP="002709DE">
            <w:pPr>
              <w:rPr>
                <w:rFonts w:eastAsia="SimSun"/>
              </w:rPr>
            </w:pPr>
            <w:r w:rsidRPr="007A40B9">
              <w:rPr>
                <w:rFonts w:eastAsia="SimSun"/>
              </w:rPr>
              <w:t>Insert text here</w:t>
            </w:r>
          </w:p>
          <w:p w14:paraId="025DD4FA" w14:textId="1BA6A63D" w:rsidR="00042C60" w:rsidRDefault="00042C60" w:rsidP="002709DE"/>
        </w:tc>
      </w:tr>
    </w:tbl>
    <w:p w14:paraId="63181F15" w14:textId="77777777" w:rsidR="009B566E" w:rsidRPr="00160D0E" w:rsidRDefault="009B566E" w:rsidP="00880765">
      <w:pPr>
        <w:spacing w:after="0" w:line="288" w:lineRule="auto"/>
        <w:jc w:val="both"/>
        <w:rPr>
          <w:rFonts w:cs="Calibri"/>
        </w:rPr>
      </w:pPr>
    </w:p>
    <w:p w14:paraId="13B948B6" w14:textId="1D305457" w:rsidR="00595103" w:rsidRPr="00160D0E" w:rsidRDefault="00595103" w:rsidP="00880765">
      <w:pPr>
        <w:pStyle w:val="Heading1"/>
        <w:spacing w:before="0" w:after="0" w:line="288" w:lineRule="auto"/>
        <w:jc w:val="both"/>
        <w:rPr>
          <w:rFonts w:ascii="Calibri" w:hAnsi="Calibri" w:cs="Calibri"/>
          <w:b w:val="0"/>
        </w:rPr>
      </w:pPr>
      <w:r w:rsidRPr="00160D0E">
        <w:rPr>
          <w:rFonts w:ascii="Calibri" w:hAnsi="Calibri" w:cs="Calibri"/>
          <w:b w:val="0"/>
        </w:rPr>
        <w:t>Data Management</w:t>
      </w:r>
    </w:p>
    <w:tbl>
      <w:tblPr>
        <w:tblStyle w:val="TableGrid"/>
        <w:tblW w:w="0" w:type="auto"/>
        <w:tblLook w:val="04A0" w:firstRow="1" w:lastRow="0" w:firstColumn="1" w:lastColumn="0" w:noHBand="0" w:noVBand="1"/>
      </w:tblPr>
      <w:tblGrid>
        <w:gridCol w:w="9016"/>
      </w:tblGrid>
      <w:tr w:rsidR="00DC6507" w14:paraId="0987BA1D" w14:textId="77777777" w:rsidTr="00425F84">
        <w:tc>
          <w:tcPr>
            <w:tcW w:w="9016" w:type="dxa"/>
            <w:shd w:val="clear" w:color="auto" w:fill="F2F2F2" w:themeFill="background1" w:themeFillShade="F2"/>
          </w:tcPr>
          <w:p w14:paraId="12595E6A" w14:textId="77777777" w:rsidR="00DC6507" w:rsidRDefault="00DC6507" w:rsidP="00425F84">
            <w:pPr>
              <w:pStyle w:val="Heading3"/>
              <w:rPr>
                <w:rFonts w:cs="Calibri"/>
                <w:color w:val="EE0000"/>
                <w:szCs w:val="22"/>
              </w:rPr>
            </w:pPr>
            <w:r w:rsidRPr="00160D0E">
              <w:t xml:space="preserve">Describe how research data will be managed in accordance with La Trobe University requirements, including storage location, access controls, retention period, and arrangements for secure disposal or destruction of data. Consider how confidentiality, privacy and data security will be maintained throughout the research </w:t>
            </w:r>
            <w:r>
              <w:t>lifecycle.</w:t>
            </w:r>
          </w:p>
        </w:tc>
      </w:tr>
      <w:tr w:rsidR="00DC6507" w14:paraId="6F53DA77" w14:textId="77777777" w:rsidTr="00425F84">
        <w:tc>
          <w:tcPr>
            <w:tcW w:w="9016" w:type="dxa"/>
          </w:tcPr>
          <w:p w14:paraId="36FBA774" w14:textId="77777777" w:rsidR="00DC6507" w:rsidRDefault="00DC6507" w:rsidP="00425F84">
            <w:pPr>
              <w:spacing w:line="240" w:lineRule="auto"/>
              <w:jc w:val="both"/>
              <w:rPr>
                <w:rFonts w:cs="Calibri"/>
                <w:color w:val="EE0000"/>
                <w:szCs w:val="22"/>
              </w:rPr>
            </w:pPr>
            <w:r w:rsidRPr="007A40B9">
              <w:rPr>
                <w:rFonts w:eastAsia="SimSun"/>
              </w:rPr>
              <w:t>Insert text here</w:t>
            </w:r>
          </w:p>
        </w:tc>
      </w:tr>
      <w:tr w:rsidR="00DC6507" w14:paraId="7C922347" w14:textId="77777777" w:rsidTr="00425F84">
        <w:tc>
          <w:tcPr>
            <w:tcW w:w="9016" w:type="dxa"/>
            <w:shd w:val="clear" w:color="auto" w:fill="F2F2F2" w:themeFill="background1" w:themeFillShade="F2"/>
          </w:tcPr>
          <w:p w14:paraId="7EF0F273" w14:textId="77777777" w:rsidR="00DC6507" w:rsidRPr="008765A7" w:rsidRDefault="00DC6507" w:rsidP="00425F84">
            <w:pPr>
              <w:pStyle w:val="Heading3"/>
              <w:rPr>
                <w:rFonts w:cs="Calibri"/>
                <w:b w:val="0"/>
              </w:rPr>
            </w:pPr>
            <w:r>
              <w:t>Where will project data be stored during the research?</w:t>
            </w:r>
          </w:p>
        </w:tc>
      </w:tr>
      <w:tr w:rsidR="00DC6507" w14:paraId="547AA258" w14:textId="77777777" w:rsidTr="00425F84">
        <w:tc>
          <w:tcPr>
            <w:tcW w:w="9016" w:type="dxa"/>
          </w:tcPr>
          <w:p w14:paraId="0D606497" w14:textId="26118EB9" w:rsidR="00DC6507" w:rsidRPr="008765A7" w:rsidRDefault="00DC6507" w:rsidP="00425F84">
            <w:pPr>
              <w:pStyle w:val="Instructions"/>
            </w:pPr>
            <w:r w:rsidRPr="008765A7">
              <w:rPr>
                <w:rStyle w:val="Emphasis"/>
                <w:i/>
                <w:iCs w:val="0"/>
              </w:rPr>
              <w:t>(Select all that apply and provide details. All storage must comply with La Trobe University data storage and security requirements. Researchers are strongly encouraged to use University-managed secure storage systems such as the LTU network drive (P:) and/or the La Trobe Research Data Storage (RDS) platform</w:t>
            </w:r>
            <w:r w:rsidR="00D36345">
              <w:rPr>
                <w:rStyle w:val="Emphasis"/>
                <w:i/>
                <w:iCs w:val="0"/>
              </w:rPr>
              <w:t xml:space="preserve">. For </w:t>
            </w:r>
            <w:r w:rsidR="00D272E9">
              <w:rPr>
                <w:rStyle w:val="Emphasis"/>
                <w:i/>
                <w:iCs w:val="0"/>
              </w:rPr>
              <w:t>details,</w:t>
            </w:r>
            <w:r w:rsidR="00D36345">
              <w:rPr>
                <w:rStyle w:val="Emphasis"/>
                <w:i/>
                <w:iCs w:val="0"/>
              </w:rPr>
              <w:t xml:space="preserve"> please see </w:t>
            </w:r>
            <w:hyperlink r:id="rId19" w:history="1">
              <w:r w:rsidR="00D36345" w:rsidRPr="00D36345">
                <w:rPr>
                  <w:rStyle w:val="Hyperlink"/>
                </w:rPr>
                <w:t>Data storage - Planning and storage - LibGuides at La Trobe University</w:t>
              </w:r>
            </w:hyperlink>
          </w:p>
          <w:p w14:paraId="45FFA9D4" w14:textId="490F4780" w:rsidR="00DC6507" w:rsidRPr="005362AB" w:rsidRDefault="007E1921" w:rsidP="00425F84">
            <w:sdt>
              <w:sdtPr>
                <w:rPr>
                  <w:rFonts w:ascii="Segoe UI Symbol" w:hAnsi="Segoe UI Symbol" w:cs="Segoe UI Symbol"/>
                </w:rPr>
                <w:id w:val="185337283"/>
                <w14:checkbox>
                  <w14:checked w14:val="0"/>
                  <w14:checkedState w14:val="2612" w14:font="MS Gothic"/>
                  <w14:uncheckedState w14:val="2610" w14:font="MS Gothic"/>
                </w14:checkbox>
              </w:sdtPr>
              <w:sdtEndPr/>
              <w:sdtContent>
                <w:r w:rsidR="00DC6507">
                  <w:rPr>
                    <w:rFonts w:ascii="MS Gothic" w:eastAsia="MS Gothic" w:hAnsi="MS Gothic" w:cs="Segoe UI Symbol" w:hint="eastAsia"/>
                  </w:rPr>
                  <w:t>☐</w:t>
                </w:r>
              </w:sdtContent>
            </w:sdt>
            <w:r w:rsidR="00DC6507" w:rsidRPr="005362AB">
              <w:t xml:space="preserve"> </w:t>
            </w:r>
            <w:r w:rsidR="00DC6507" w:rsidRPr="005362AB">
              <w:rPr>
                <w:rStyle w:val="Strong"/>
                <w:rFonts w:asciiTheme="minorHAnsi" w:eastAsiaTheme="majorEastAsia" w:hAnsiTheme="minorHAnsi" w:cstheme="minorHAnsi"/>
                <w:szCs w:val="22"/>
              </w:rPr>
              <w:t>LTU network drive (P:)</w:t>
            </w:r>
          </w:p>
          <w:p w14:paraId="7C2313F6" w14:textId="2261E260" w:rsidR="00DC6507" w:rsidRPr="005362AB" w:rsidRDefault="007E1921" w:rsidP="00425F84">
            <w:sdt>
              <w:sdtPr>
                <w:rPr>
                  <w:rFonts w:ascii="Segoe UI Symbol" w:hAnsi="Segoe UI Symbol" w:cs="Segoe UI Symbol"/>
                </w:rPr>
                <w:id w:val="-988934944"/>
                <w14:checkbox>
                  <w14:checked w14:val="0"/>
                  <w14:checkedState w14:val="2612" w14:font="MS Gothic"/>
                  <w14:uncheckedState w14:val="2610" w14:font="MS Gothic"/>
                </w14:checkbox>
              </w:sdtPr>
              <w:sdtEndPr/>
              <w:sdtContent>
                <w:r w:rsidR="00DC6507">
                  <w:rPr>
                    <w:rFonts w:ascii="MS Gothic" w:eastAsia="MS Gothic" w:hAnsi="MS Gothic" w:cs="Segoe UI Symbol" w:hint="eastAsia"/>
                  </w:rPr>
                  <w:t>☐</w:t>
                </w:r>
              </w:sdtContent>
            </w:sdt>
            <w:r w:rsidR="00DC6507" w:rsidRPr="005362AB">
              <w:t xml:space="preserve"> </w:t>
            </w:r>
            <w:r w:rsidR="00DC6507" w:rsidRPr="005362AB">
              <w:rPr>
                <w:rStyle w:val="Strong"/>
                <w:rFonts w:asciiTheme="minorHAnsi" w:eastAsiaTheme="majorEastAsia" w:hAnsiTheme="minorHAnsi" w:cstheme="minorHAnsi"/>
                <w:szCs w:val="22"/>
              </w:rPr>
              <w:t>La Trobe Research Data Storage (RDS) platform</w:t>
            </w:r>
          </w:p>
          <w:p w14:paraId="6BB33163" w14:textId="77777777" w:rsidR="00DC6507" w:rsidRDefault="007E1921" w:rsidP="00425F84">
            <w:sdt>
              <w:sdtPr>
                <w:rPr>
                  <w:rFonts w:ascii="Segoe UI Symbol" w:hAnsi="Segoe UI Symbol" w:cs="Segoe UI Symbol"/>
                </w:rPr>
                <w:id w:val="-222915918"/>
                <w14:checkbox>
                  <w14:checked w14:val="0"/>
                  <w14:checkedState w14:val="2612" w14:font="MS Gothic"/>
                  <w14:uncheckedState w14:val="2610" w14:font="MS Gothic"/>
                </w14:checkbox>
              </w:sdtPr>
              <w:sdtEndPr/>
              <w:sdtContent>
                <w:r w:rsidR="00DC6507">
                  <w:rPr>
                    <w:rFonts w:ascii="MS Gothic" w:eastAsia="MS Gothic" w:hAnsi="MS Gothic" w:cs="Segoe UI Symbol" w:hint="eastAsia"/>
                  </w:rPr>
                  <w:t>☐</w:t>
                </w:r>
              </w:sdtContent>
            </w:sdt>
            <w:r w:rsidR="00DC6507" w:rsidRPr="005362AB">
              <w:t xml:space="preserve"> </w:t>
            </w:r>
            <w:r w:rsidR="00DC6507" w:rsidRPr="005362AB">
              <w:rPr>
                <w:rStyle w:val="Strong"/>
                <w:rFonts w:asciiTheme="minorHAnsi" w:eastAsiaTheme="majorEastAsia" w:hAnsiTheme="minorHAnsi" w:cstheme="minorHAnsi"/>
                <w:szCs w:val="22"/>
              </w:rPr>
              <w:t>Physical storage (e.g. building, level, room, locked cabinet)</w:t>
            </w:r>
            <w:r w:rsidR="00DC6507" w:rsidRPr="005362AB">
              <w:br/>
            </w:r>
            <w:r w:rsidR="00DC6507" w:rsidRPr="005362AB">
              <w:t> </w:t>
            </w:r>
            <w:r w:rsidR="00DC6507" w:rsidRPr="005362AB">
              <w:t xml:space="preserve">Details: </w:t>
            </w:r>
            <w:sdt>
              <w:sdtPr>
                <w:rPr>
                  <w:rFonts w:cs="Calibri"/>
                  <w:color w:val="000000"/>
                  <w:szCs w:val="22"/>
                </w:rPr>
                <w:id w:val="621424833"/>
                <w:placeholder>
                  <w:docPart w:val="726F794F728743858C09DA8BFC01DD95"/>
                </w:placeholder>
                <w:showingPlcHdr/>
                <w:text/>
              </w:sdtPr>
              <w:sdtEndPr/>
              <w:sdtContent>
                <w:r w:rsidR="00DC6507" w:rsidRPr="005042FE">
                  <w:rPr>
                    <w:rStyle w:val="PlaceholderText"/>
                    <w:szCs w:val="22"/>
                    <w:bdr w:val="single" w:sz="4" w:space="0" w:color="auto"/>
                  </w:rPr>
                  <w:t>Click or tap here to enter text.</w:t>
                </w:r>
              </w:sdtContent>
            </w:sdt>
          </w:p>
        </w:tc>
      </w:tr>
      <w:tr w:rsidR="00DC6507" w14:paraId="0BA3DBD7" w14:textId="77777777" w:rsidTr="00425F84">
        <w:tc>
          <w:tcPr>
            <w:tcW w:w="9016" w:type="dxa"/>
            <w:shd w:val="clear" w:color="auto" w:fill="F2F2F2" w:themeFill="background1" w:themeFillShade="F2"/>
          </w:tcPr>
          <w:p w14:paraId="7FB2DBB6" w14:textId="77777777" w:rsidR="00DC6507" w:rsidRPr="008765A7" w:rsidRDefault="00DC6507" w:rsidP="00425F84">
            <w:pPr>
              <w:pStyle w:val="Heading3"/>
              <w:rPr>
                <w:rStyle w:val="Emphasis"/>
                <w:i w:val="0"/>
                <w:iCs w:val="0"/>
              </w:rPr>
            </w:pPr>
            <w:r w:rsidRPr="005362AB">
              <w:t>If any research data will be stored outside La Trobe University systems, specify the storage location and provide a clear justification</w:t>
            </w:r>
          </w:p>
        </w:tc>
      </w:tr>
      <w:tr w:rsidR="00DC6507" w14:paraId="2A16507D" w14:textId="77777777" w:rsidTr="00425F84">
        <w:tc>
          <w:tcPr>
            <w:tcW w:w="9016" w:type="dxa"/>
          </w:tcPr>
          <w:p w14:paraId="2835915C" w14:textId="77777777" w:rsidR="00DC6507" w:rsidRPr="005362AB" w:rsidRDefault="00DC6507" w:rsidP="00425F84">
            <w:r w:rsidRPr="007A40B9">
              <w:rPr>
                <w:rFonts w:eastAsia="SimSun"/>
              </w:rPr>
              <w:t>Insert text here</w:t>
            </w:r>
          </w:p>
        </w:tc>
      </w:tr>
      <w:tr w:rsidR="00DC6507" w14:paraId="566B4626" w14:textId="77777777" w:rsidTr="00425F84">
        <w:tc>
          <w:tcPr>
            <w:tcW w:w="9016" w:type="dxa"/>
            <w:shd w:val="clear" w:color="auto" w:fill="F2F2F2" w:themeFill="background1" w:themeFillShade="F2"/>
          </w:tcPr>
          <w:p w14:paraId="351A8BA0" w14:textId="77777777" w:rsidR="00DC6507" w:rsidRPr="008765A7" w:rsidRDefault="00DC6507" w:rsidP="00425F84">
            <w:pPr>
              <w:pStyle w:val="Heading3"/>
            </w:pPr>
            <w:r w:rsidRPr="005362AB">
              <w:t>Where data are stored outside LTU-managed systems, researchers must demonstrate how equivalent security, privacy, and governance requirements will be met.</w:t>
            </w:r>
          </w:p>
        </w:tc>
      </w:tr>
      <w:tr w:rsidR="00DC6507" w14:paraId="7C995080" w14:textId="77777777" w:rsidTr="00425F84">
        <w:tc>
          <w:tcPr>
            <w:tcW w:w="9016" w:type="dxa"/>
          </w:tcPr>
          <w:p w14:paraId="6C6F1584" w14:textId="77777777" w:rsidR="00DC6507" w:rsidRPr="005362AB" w:rsidRDefault="00DC6507" w:rsidP="00425F84">
            <w:r w:rsidRPr="007A40B9">
              <w:rPr>
                <w:rFonts w:eastAsia="SimSun"/>
              </w:rPr>
              <w:t>Insert text here</w:t>
            </w:r>
          </w:p>
        </w:tc>
      </w:tr>
      <w:tr w:rsidR="00DC6507" w14:paraId="44560B73" w14:textId="77777777" w:rsidTr="00425F84">
        <w:tc>
          <w:tcPr>
            <w:tcW w:w="9016" w:type="dxa"/>
            <w:shd w:val="clear" w:color="auto" w:fill="F2F2F2" w:themeFill="background1" w:themeFillShade="F2"/>
          </w:tcPr>
          <w:p w14:paraId="20B23FE7" w14:textId="77777777" w:rsidR="00DC6507" w:rsidRDefault="00DC6507" w:rsidP="00425F84">
            <w:pPr>
              <w:pStyle w:val="Heading3"/>
            </w:pPr>
            <w:r w:rsidRPr="00160D0E">
              <w:t>Describe how research data will be protected throughout the project. Consider</w:t>
            </w:r>
            <w:r>
              <w:t>.</w:t>
            </w:r>
          </w:p>
          <w:p w14:paraId="714A4F11" w14:textId="77777777" w:rsidR="00DC6507" w:rsidRPr="00160D0E" w:rsidRDefault="00DC6507" w:rsidP="00425F84">
            <w:pPr>
              <w:pStyle w:val="ListParagraph"/>
              <w:numPr>
                <w:ilvl w:val="0"/>
                <w:numId w:val="4"/>
              </w:numPr>
              <w:spacing w:line="240" w:lineRule="auto"/>
              <w:contextualSpacing w:val="0"/>
              <w:jc w:val="both"/>
              <w:rPr>
                <w:rFonts w:cs="Calibri"/>
                <w:szCs w:val="22"/>
              </w:rPr>
            </w:pPr>
            <w:r w:rsidRPr="00160D0E">
              <w:rPr>
                <w:rFonts w:cs="Calibri"/>
                <w:szCs w:val="22"/>
              </w:rPr>
              <w:t xml:space="preserve">Physical security (e.g. locked cabinets, restricted access areas) </w:t>
            </w:r>
          </w:p>
          <w:p w14:paraId="4AC82A53" w14:textId="77777777" w:rsidR="00DC6507" w:rsidRPr="00160D0E" w:rsidRDefault="00DC6507" w:rsidP="00425F84">
            <w:pPr>
              <w:pStyle w:val="ListParagraph"/>
              <w:numPr>
                <w:ilvl w:val="0"/>
                <w:numId w:val="4"/>
              </w:numPr>
              <w:spacing w:line="240" w:lineRule="auto"/>
              <w:contextualSpacing w:val="0"/>
              <w:jc w:val="both"/>
              <w:rPr>
                <w:rFonts w:cs="Calibri"/>
                <w:szCs w:val="22"/>
              </w:rPr>
            </w:pPr>
            <w:r w:rsidRPr="00160D0E">
              <w:rPr>
                <w:rFonts w:cs="Calibri"/>
                <w:szCs w:val="22"/>
              </w:rPr>
              <w:t xml:space="preserve">Network and system security (e.g. secure servers, authentication controls) </w:t>
            </w:r>
          </w:p>
          <w:p w14:paraId="7C0C8266" w14:textId="77777777" w:rsidR="00DC6507" w:rsidRPr="00160D0E" w:rsidRDefault="00DC6507" w:rsidP="00425F84">
            <w:pPr>
              <w:pStyle w:val="ListParagraph"/>
              <w:numPr>
                <w:ilvl w:val="0"/>
                <w:numId w:val="4"/>
              </w:numPr>
              <w:spacing w:line="240" w:lineRule="auto"/>
              <w:contextualSpacing w:val="0"/>
              <w:jc w:val="both"/>
              <w:rPr>
                <w:rFonts w:cs="Calibri"/>
                <w:szCs w:val="22"/>
              </w:rPr>
            </w:pPr>
            <w:r w:rsidRPr="00160D0E">
              <w:rPr>
                <w:rFonts w:cs="Calibri"/>
                <w:szCs w:val="22"/>
              </w:rPr>
              <w:t>Technological controls (e.g. encryption, password protection, access restrictions)</w:t>
            </w:r>
          </w:p>
          <w:p w14:paraId="06F37181" w14:textId="77777777" w:rsidR="00DC6507" w:rsidRPr="006D3826" w:rsidRDefault="00DC6507" w:rsidP="00425F84"/>
        </w:tc>
      </w:tr>
      <w:tr w:rsidR="00DC6507" w14:paraId="4DC6EF9D" w14:textId="77777777" w:rsidTr="00425F84">
        <w:tc>
          <w:tcPr>
            <w:tcW w:w="9016" w:type="dxa"/>
          </w:tcPr>
          <w:p w14:paraId="34020D59" w14:textId="77777777" w:rsidR="00DC6507" w:rsidRPr="00160D0E" w:rsidRDefault="00DC6507" w:rsidP="00425F84">
            <w:r w:rsidRPr="007A40B9">
              <w:rPr>
                <w:rFonts w:eastAsia="SimSun"/>
              </w:rPr>
              <w:t>Insert text here</w:t>
            </w:r>
          </w:p>
        </w:tc>
      </w:tr>
      <w:tr w:rsidR="00DC6507" w14:paraId="20A2AF05" w14:textId="77777777" w:rsidTr="00425F84">
        <w:tc>
          <w:tcPr>
            <w:tcW w:w="9016" w:type="dxa"/>
            <w:shd w:val="clear" w:color="auto" w:fill="F2F2F2" w:themeFill="background1" w:themeFillShade="F2"/>
          </w:tcPr>
          <w:p w14:paraId="63E34388" w14:textId="77777777" w:rsidR="00DC6507" w:rsidRPr="006D3826" w:rsidRDefault="00DC6507" w:rsidP="00425F84">
            <w:pPr>
              <w:pStyle w:val="Heading3"/>
            </w:pPr>
            <w:r w:rsidRPr="00160D0E">
              <w:t>Who will be the custodian of the data?</w:t>
            </w:r>
          </w:p>
        </w:tc>
      </w:tr>
      <w:tr w:rsidR="00DC6507" w14:paraId="3D11B95B" w14:textId="77777777" w:rsidTr="00425F84">
        <w:tc>
          <w:tcPr>
            <w:tcW w:w="9016" w:type="dxa"/>
          </w:tcPr>
          <w:p w14:paraId="1C211AE6" w14:textId="77777777" w:rsidR="00DC6507" w:rsidRPr="00160D0E" w:rsidRDefault="00DC6507" w:rsidP="00425F84">
            <w:r w:rsidRPr="007A40B9">
              <w:rPr>
                <w:rFonts w:eastAsia="SimSun"/>
              </w:rPr>
              <w:t>Insert text here</w:t>
            </w:r>
          </w:p>
        </w:tc>
      </w:tr>
      <w:tr w:rsidR="00DC6507" w14:paraId="6E881AD3" w14:textId="77777777" w:rsidTr="00037B77">
        <w:trPr>
          <w:trHeight w:val="1593"/>
        </w:trPr>
        <w:tc>
          <w:tcPr>
            <w:tcW w:w="9016" w:type="dxa"/>
          </w:tcPr>
          <w:p w14:paraId="4F9EBCA2" w14:textId="77777777" w:rsidR="00AE5A49" w:rsidRPr="008765A7" w:rsidRDefault="00DC6507" w:rsidP="00BE2FAE">
            <w:pPr>
              <w:pStyle w:val="Heading3"/>
            </w:pPr>
            <w:r w:rsidRPr="00A132DD">
              <w:lastRenderedPageBreak/>
              <w:t>Who will have access to the data during the project? Specify roles (e.g. research team members only) and describe how access will be controlled and limited to authorised personnel.</w:t>
            </w:r>
          </w:p>
          <w:p w14:paraId="17B763ED" w14:textId="77777777" w:rsidR="00AE5A49" w:rsidRDefault="00AE5A49" w:rsidP="00BE2FAE">
            <w:pPr>
              <w:rPr>
                <w:rFonts w:eastAsia="SimSun"/>
              </w:rPr>
            </w:pPr>
            <w:r w:rsidRPr="007A40B9">
              <w:rPr>
                <w:rFonts w:eastAsia="SimSun"/>
              </w:rPr>
              <w:t>Insert text here</w:t>
            </w:r>
          </w:p>
          <w:p w14:paraId="6C009CB1" w14:textId="77777777" w:rsidR="00DC6507" w:rsidRPr="008765A7" w:rsidRDefault="00DC6507" w:rsidP="00BE2FAE"/>
        </w:tc>
      </w:tr>
      <w:tr w:rsidR="00DC6507" w14:paraId="15833261" w14:textId="77777777" w:rsidTr="00425F84">
        <w:tc>
          <w:tcPr>
            <w:tcW w:w="9016" w:type="dxa"/>
            <w:shd w:val="clear" w:color="auto" w:fill="F2F2F2" w:themeFill="background1" w:themeFillShade="F2"/>
          </w:tcPr>
          <w:p w14:paraId="6EB449E1" w14:textId="77777777" w:rsidR="00DC6507" w:rsidRPr="00A132DD" w:rsidRDefault="00DC6507" w:rsidP="00425F84">
            <w:pPr>
              <w:pStyle w:val="Heading3"/>
            </w:pPr>
            <w:r w:rsidRPr="00160D0E">
              <w:t>Have all members of the research team completed appropriate training in research data management, privacy, and information security in accordance with La Trobe University requirements?</w:t>
            </w:r>
          </w:p>
        </w:tc>
      </w:tr>
      <w:tr w:rsidR="00DC6507" w14:paraId="0DE9C042" w14:textId="77777777" w:rsidTr="00425F84">
        <w:tc>
          <w:tcPr>
            <w:tcW w:w="9016" w:type="dxa"/>
          </w:tcPr>
          <w:p w14:paraId="65306D9B" w14:textId="77777777" w:rsidR="00DC6507" w:rsidRPr="00160D0E" w:rsidRDefault="00DC6507" w:rsidP="00425F84">
            <w:pPr>
              <w:pStyle w:val="Heading3"/>
              <w:numPr>
                <w:ilvl w:val="0"/>
                <w:numId w:val="0"/>
              </w:numPr>
              <w:ind w:left="720"/>
            </w:pPr>
            <w:r w:rsidRPr="00C954FA">
              <w:t xml:space="preserve">Yes </w:t>
            </w:r>
            <w:sdt>
              <w:sdtPr>
                <w:id w:val="2063514379"/>
                <w14:checkbox>
                  <w14:checked w14:val="0"/>
                  <w14:checkedState w14:val="2612" w14:font="MS Gothic"/>
                  <w14:uncheckedState w14:val="2610" w14:font="MS Gothic"/>
                </w14:checkbox>
              </w:sdtPr>
              <w:sdtEndPr/>
              <w:sdtContent>
                <w:r w:rsidRPr="00C954FA">
                  <w:rPr>
                    <w:rFonts w:ascii="Segoe UI Symbol" w:hAnsi="Segoe UI Symbol" w:cs="Segoe UI Symbol"/>
                  </w:rPr>
                  <w:t>☐</w:t>
                </w:r>
              </w:sdtContent>
            </w:sdt>
            <w:r w:rsidRPr="00C954FA">
              <w:t xml:space="preserve">      No </w:t>
            </w:r>
            <w:sdt>
              <w:sdtPr>
                <w:id w:val="161978889"/>
                <w14:checkbox>
                  <w14:checked w14:val="0"/>
                  <w14:checkedState w14:val="2612" w14:font="MS Gothic"/>
                  <w14:uncheckedState w14:val="2610" w14:font="MS Gothic"/>
                </w14:checkbox>
              </w:sdtPr>
              <w:sdtEndPr/>
              <w:sdtContent>
                <w:r>
                  <w:rPr>
                    <w:rFonts w:ascii="MS Gothic" w:eastAsia="MS Gothic" w:hAnsi="MS Gothic" w:hint="eastAsia"/>
                  </w:rPr>
                  <w:t>☐</w:t>
                </w:r>
              </w:sdtContent>
            </w:sdt>
          </w:p>
        </w:tc>
      </w:tr>
      <w:tr w:rsidR="00DC6507" w14:paraId="0CA007D5" w14:textId="77777777" w:rsidTr="00425F84">
        <w:tc>
          <w:tcPr>
            <w:tcW w:w="9016" w:type="dxa"/>
            <w:shd w:val="clear" w:color="auto" w:fill="F2F2F2" w:themeFill="background1" w:themeFillShade="F2"/>
          </w:tcPr>
          <w:p w14:paraId="5B815B7F" w14:textId="77777777" w:rsidR="00DC6507" w:rsidRPr="008765A7" w:rsidRDefault="00DC6507" w:rsidP="00425F84">
            <w:pPr>
              <w:pStyle w:val="Heading3"/>
            </w:pPr>
            <w:r w:rsidRPr="00160D0E">
              <w:t>Data must be kept for at least the minimum retention period from date of publication. Please specify the project data storage period:</w:t>
            </w:r>
          </w:p>
        </w:tc>
      </w:tr>
      <w:tr w:rsidR="00DC6507" w14:paraId="405ACC33" w14:textId="77777777" w:rsidTr="00425F84">
        <w:tc>
          <w:tcPr>
            <w:tcW w:w="9016" w:type="dxa"/>
          </w:tcPr>
          <w:p w14:paraId="7259310C" w14:textId="77777777" w:rsidR="00DC6507" w:rsidRPr="00160D0E" w:rsidRDefault="007E1921" w:rsidP="00425F84">
            <w:pPr>
              <w:pStyle w:val="ListParagraph"/>
              <w:adjustRightInd w:val="0"/>
              <w:snapToGrid w:val="0"/>
              <w:spacing w:line="240" w:lineRule="auto"/>
              <w:ind w:left="1134" w:right="-477" w:hanging="567"/>
              <w:jc w:val="both"/>
              <w:rPr>
                <w:rFonts w:cs="Calibri"/>
                <w:szCs w:val="22"/>
              </w:rPr>
            </w:pPr>
            <w:sdt>
              <w:sdtPr>
                <w:rPr>
                  <w:rFonts w:eastAsia="MS Gothic" w:cs="Calibri"/>
                  <w:szCs w:val="22"/>
                </w:rPr>
                <w:id w:val="-1612890975"/>
                <w14:checkbox>
                  <w14:checked w14:val="0"/>
                  <w14:checkedState w14:val="2612" w14:font="MS Gothic"/>
                  <w14:uncheckedState w14:val="2610" w14:font="MS Gothic"/>
                </w14:checkbox>
              </w:sdtPr>
              <w:sdtEndPr/>
              <w:sdtContent>
                <w:r w:rsidR="00DC6507" w:rsidRPr="00160D0E">
                  <w:rPr>
                    <w:rFonts w:ascii="Segoe UI Symbol" w:eastAsia="MS Gothic" w:hAnsi="Segoe UI Symbol" w:cs="Segoe UI Symbol"/>
                    <w:szCs w:val="22"/>
                  </w:rPr>
                  <w:t>☐</w:t>
                </w:r>
              </w:sdtContent>
            </w:sdt>
            <w:r w:rsidR="00DC6507" w:rsidRPr="00160D0E">
              <w:rPr>
                <w:rFonts w:cs="Calibri"/>
                <w:szCs w:val="22"/>
              </w:rPr>
              <w:tab/>
              <w:t>1 year (undergraduate assessment) </w:t>
            </w:r>
          </w:p>
          <w:p w14:paraId="62BB7BD0" w14:textId="77777777" w:rsidR="00DC6507" w:rsidRPr="00160D0E" w:rsidRDefault="007E1921" w:rsidP="00425F84">
            <w:pPr>
              <w:pStyle w:val="ListParagraph"/>
              <w:adjustRightInd w:val="0"/>
              <w:snapToGrid w:val="0"/>
              <w:spacing w:line="240" w:lineRule="auto"/>
              <w:ind w:left="1134" w:right="-477" w:hanging="567"/>
              <w:jc w:val="both"/>
              <w:rPr>
                <w:rFonts w:cs="Calibri"/>
                <w:szCs w:val="22"/>
              </w:rPr>
            </w:pPr>
            <w:sdt>
              <w:sdtPr>
                <w:rPr>
                  <w:rFonts w:eastAsia="MS Gothic" w:cs="Calibri"/>
                  <w:szCs w:val="22"/>
                </w:rPr>
                <w:id w:val="1018427416"/>
                <w14:checkbox>
                  <w14:checked w14:val="0"/>
                  <w14:checkedState w14:val="2612" w14:font="MS Gothic"/>
                  <w14:uncheckedState w14:val="2610" w14:font="MS Gothic"/>
                </w14:checkbox>
              </w:sdtPr>
              <w:sdtEndPr/>
              <w:sdtContent>
                <w:r w:rsidR="00DC6507" w:rsidRPr="00160D0E">
                  <w:rPr>
                    <w:rFonts w:ascii="Segoe UI Symbol" w:eastAsia="MS Gothic" w:hAnsi="Segoe UI Symbol" w:cs="Segoe UI Symbol"/>
                    <w:szCs w:val="22"/>
                  </w:rPr>
                  <w:t>☐</w:t>
                </w:r>
              </w:sdtContent>
            </w:sdt>
            <w:r w:rsidR="00DC6507" w:rsidRPr="00160D0E">
              <w:rPr>
                <w:rFonts w:cs="Calibri"/>
                <w:szCs w:val="22"/>
              </w:rPr>
              <w:tab/>
              <w:t>5 years (most research) </w:t>
            </w:r>
          </w:p>
          <w:p w14:paraId="4D89CE7A" w14:textId="77777777" w:rsidR="00DC6507" w:rsidRPr="00160D0E" w:rsidRDefault="007E1921" w:rsidP="00425F84">
            <w:pPr>
              <w:pStyle w:val="ListParagraph"/>
              <w:adjustRightInd w:val="0"/>
              <w:snapToGrid w:val="0"/>
              <w:spacing w:line="240" w:lineRule="auto"/>
              <w:ind w:left="1134" w:right="-477" w:hanging="567"/>
              <w:jc w:val="both"/>
              <w:rPr>
                <w:rFonts w:cs="Calibri"/>
                <w:szCs w:val="22"/>
              </w:rPr>
            </w:pPr>
            <w:sdt>
              <w:sdtPr>
                <w:rPr>
                  <w:rFonts w:eastAsia="MS Gothic" w:cs="Calibri"/>
                  <w:szCs w:val="22"/>
                </w:rPr>
                <w:id w:val="768047692"/>
                <w14:checkbox>
                  <w14:checked w14:val="0"/>
                  <w14:checkedState w14:val="2612" w14:font="MS Gothic"/>
                  <w14:uncheckedState w14:val="2610" w14:font="MS Gothic"/>
                </w14:checkbox>
              </w:sdtPr>
              <w:sdtEndPr/>
              <w:sdtContent>
                <w:r w:rsidR="00DC6507" w:rsidRPr="00160D0E">
                  <w:rPr>
                    <w:rFonts w:ascii="Segoe UI Symbol" w:eastAsia="MS Gothic" w:hAnsi="Segoe UI Symbol" w:cs="Segoe UI Symbol"/>
                    <w:szCs w:val="22"/>
                  </w:rPr>
                  <w:t>☐</w:t>
                </w:r>
              </w:sdtContent>
            </w:sdt>
            <w:r w:rsidR="00DC6507" w:rsidRPr="00160D0E">
              <w:rPr>
                <w:rFonts w:cs="Calibri"/>
                <w:szCs w:val="22"/>
              </w:rPr>
              <w:tab/>
              <w:t>7 years (</w:t>
            </w:r>
            <w:hyperlink r:id="rId20" w:anchor="health-information" w:tgtFrame="_blank" w:history="1">
              <w:r w:rsidR="00DC6507" w:rsidRPr="00160D0E">
                <w:rPr>
                  <w:rStyle w:val="Hyperlink"/>
                  <w:rFonts w:cs="Calibri"/>
                  <w:szCs w:val="22"/>
                </w:rPr>
                <w:t>health data</w:t>
              </w:r>
            </w:hyperlink>
            <w:r w:rsidR="00DC6507" w:rsidRPr="00160D0E">
              <w:rPr>
                <w:rFonts w:cs="Calibri"/>
                <w:szCs w:val="22"/>
              </w:rPr>
              <w:t> including individual’s physical or mental health) </w:t>
            </w:r>
          </w:p>
          <w:p w14:paraId="3AC2F816" w14:textId="77777777" w:rsidR="00DC6507" w:rsidRPr="00160D0E" w:rsidRDefault="007E1921" w:rsidP="00425F84">
            <w:pPr>
              <w:pStyle w:val="ListParagraph"/>
              <w:adjustRightInd w:val="0"/>
              <w:snapToGrid w:val="0"/>
              <w:spacing w:line="240" w:lineRule="auto"/>
              <w:ind w:left="1134" w:right="-477" w:hanging="567"/>
              <w:jc w:val="both"/>
              <w:rPr>
                <w:rFonts w:cs="Calibri"/>
                <w:szCs w:val="22"/>
              </w:rPr>
            </w:pPr>
            <w:sdt>
              <w:sdtPr>
                <w:rPr>
                  <w:rFonts w:eastAsia="MS Gothic" w:cs="Calibri"/>
                  <w:szCs w:val="22"/>
                </w:rPr>
                <w:id w:val="78955850"/>
                <w14:checkbox>
                  <w14:checked w14:val="0"/>
                  <w14:checkedState w14:val="2612" w14:font="MS Gothic"/>
                  <w14:uncheckedState w14:val="2610" w14:font="MS Gothic"/>
                </w14:checkbox>
              </w:sdtPr>
              <w:sdtEndPr/>
              <w:sdtContent>
                <w:r w:rsidR="00DC6507" w:rsidRPr="00160D0E">
                  <w:rPr>
                    <w:rFonts w:ascii="Segoe UI Symbol" w:eastAsia="MS Gothic" w:hAnsi="Segoe UI Symbol" w:cs="Segoe UI Symbol"/>
                    <w:szCs w:val="22"/>
                  </w:rPr>
                  <w:t>☐</w:t>
                </w:r>
              </w:sdtContent>
            </w:sdt>
            <w:r w:rsidR="00DC6507" w:rsidRPr="00160D0E">
              <w:rPr>
                <w:rFonts w:cs="Calibri"/>
                <w:szCs w:val="22"/>
              </w:rPr>
              <w:tab/>
              <w:t>15 years (clinical trials)  </w:t>
            </w:r>
          </w:p>
          <w:p w14:paraId="64B42EB2" w14:textId="77777777" w:rsidR="00DC6507" w:rsidRPr="00160D0E" w:rsidRDefault="007E1921" w:rsidP="00425F84">
            <w:pPr>
              <w:pStyle w:val="ListParagraph"/>
              <w:adjustRightInd w:val="0"/>
              <w:snapToGrid w:val="0"/>
              <w:spacing w:line="240" w:lineRule="auto"/>
              <w:ind w:left="1134" w:right="-477" w:hanging="567"/>
              <w:jc w:val="both"/>
              <w:rPr>
                <w:rFonts w:cs="Calibri"/>
                <w:szCs w:val="22"/>
              </w:rPr>
            </w:pPr>
            <w:sdt>
              <w:sdtPr>
                <w:rPr>
                  <w:rFonts w:eastAsia="MS Gothic" w:cs="Calibri"/>
                  <w:szCs w:val="22"/>
                </w:rPr>
                <w:id w:val="96763458"/>
                <w14:checkbox>
                  <w14:checked w14:val="0"/>
                  <w14:checkedState w14:val="2612" w14:font="MS Gothic"/>
                  <w14:uncheckedState w14:val="2610" w14:font="MS Gothic"/>
                </w14:checkbox>
              </w:sdtPr>
              <w:sdtEndPr/>
              <w:sdtContent>
                <w:r w:rsidR="00DC6507" w:rsidRPr="00160D0E">
                  <w:rPr>
                    <w:rFonts w:ascii="Segoe UI Symbol" w:eastAsia="MS Gothic" w:hAnsi="Segoe UI Symbol" w:cs="Segoe UI Symbol"/>
                    <w:szCs w:val="22"/>
                  </w:rPr>
                  <w:t>☐</w:t>
                </w:r>
              </w:sdtContent>
            </w:sdt>
            <w:r w:rsidR="00DC6507" w:rsidRPr="00160D0E">
              <w:rPr>
                <w:rFonts w:cs="Calibri"/>
                <w:szCs w:val="22"/>
              </w:rPr>
              <w:tab/>
              <w:t>Indefinitely, following the expiration of the applicable minimum retention period </w:t>
            </w:r>
          </w:p>
          <w:p w14:paraId="6F70402C" w14:textId="77777777" w:rsidR="00DC6507" w:rsidRPr="006D3826" w:rsidRDefault="007E1921" w:rsidP="00425F84">
            <w:pPr>
              <w:pStyle w:val="ListParagraph"/>
              <w:adjustRightInd w:val="0"/>
              <w:snapToGrid w:val="0"/>
              <w:spacing w:line="240" w:lineRule="auto"/>
              <w:ind w:left="1134" w:right="-477" w:hanging="567"/>
              <w:jc w:val="both"/>
              <w:rPr>
                <w:rFonts w:cs="Calibri"/>
                <w:szCs w:val="22"/>
              </w:rPr>
            </w:pPr>
            <w:sdt>
              <w:sdtPr>
                <w:rPr>
                  <w:rFonts w:eastAsia="MS Gothic" w:cs="Calibri"/>
                  <w:szCs w:val="22"/>
                </w:rPr>
                <w:id w:val="-187139266"/>
                <w14:checkbox>
                  <w14:checked w14:val="0"/>
                  <w14:checkedState w14:val="2612" w14:font="MS Gothic"/>
                  <w14:uncheckedState w14:val="2610" w14:font="MS Gothic"/>
                </w14:checkbox>
              </w:sdtPr>
              <w:sdtEndPr/>
              <w:sdtContent>
                <w:r w:rsidR="00DC6507" w:rsidRPr="00160D0E">
                  <w:rPr>
                    <w:rFonts w:ascii="Segoe UI Symbol" w:eastAsia="MS Gothic" w:hAnsi="Segoe UI Symbol" w:cs="Segoe UI Symbol"/>
                    <w:szCs w:val="22"/>
                  </w:rPr>
                  <w:t>☐</w:t>
                </w:r>
              </w:sdtContent>
            </w:sdt>
            <w:r w:rsidR="00DC6507" w:rsidRPr="00160D0E">
              <w:rPr>
                <w:rFonts w:cs="Calibri"/>
                <w:szCs w:val="22"/>
              </w:rPr>
              <w:tab/>
              <w:t>Permanently (gene therapy or research that has community or heritage</w:t>
            </w:r>
          </w:p>
        </w:tc>
      </w:tr>
      <w:tr w:rsidR="00DC6507" w14:paraId="3E946BED" w14:textId="77777777" w:rsidTr="00425F84">
        <w:tc>
          <w:tcPr>
            <w:tcW w:w="9016" w:type="dxa"/>
            <w:shd w:val="clear" w:color="auto" w:fill="F2F2F2" w:themeFill="background1" w:themeFillShade="F2"/>
          </w:tcPr>
          <w:p w14:paraId="76588FE0" w14:textId="77777777" w:rsidR="00DC6507" w:rsidRPr="006D3826" w:rsidRDefault="00DC6507" w:rsidP="00425F84">
            <w:pPr>
              <w:pStyle w:val="Heading3"/>
            </w:pPr>
            <w:r w:rsidRPr="34DE0F6F">
              <w:t>Are the intellectual property and copyright arrangements for the research outputs clearly defined and communicated?</w:t>
            </w:r>
          </w:p>
        </w:tc>
      </w:tr>
      <w:tr w:rsidR="00DC6507" w14:paraId="6C1D338F" w14:textId="77777777" w:rsidTr="00425F84">
        <w:tc>
          <w:tcPr>
            <w:tcW w:w="9016" w:type="dxa"/>
          </w:tcPr>
          <w:p w14:paraId="5EFD3E22" w14:textId="77777777" w:rsidR="00DC6507" w:rsidRPr="00160D0E" w:rsidRDefault="00DC6507" w:rsidP="00425F84">
            <w:pPr>
              <w:pStyle w:val="ListParagraph"/>
              <w:adjustRightInd w:val="0"/>
              <w:snapToGrid w:val="0"/>
              <w:spacing w:line="288" w:lineRule="auto"/>
              <w:ind w:left="0" w:right="-477" w:firstLine="720"/>
              <w:jc w:val="both"/>
              <w:rPr>
                <w:rFonts w:cs="Calibri"/>
                <w:szCs w:val="22"/>
              </w:rPr>
            </w:pPr>
            <w:r w:rsidRPr="00160D0E">
              <w:rPr>
                <w:rFonts w:eastAsia="SimSun" w:cs="Calibri"/>
                <w:szCs w:val="22"/>
              </w:rPr>
              <w:t xml:space="preserve">Yes </w:t>
            </w:r>
            <w:sdt>
              <w:sdtPr>
                <w:rPr>
                  <w:rFonts w:eastAsia="SimSun" w:cs="Calibri"/>
                  <w:szCs w:val="22"/>
                </w:rPr>
                <w:id w:val="1130285958"/>
                <w14:checkbox>
                  <w14:checked w14:val="0"/>
                  <w14:checkedState w14:val="2612" w14:font="MS Gothic"/>
                  <w14:uncheckedState w14:val="2610" w14:font="MS Gothic"/>
                </w14:checkbox>
              </w:sdtPr>
              <w:sdtEndPr/>
              <w:sdtContent>
                <w:r w:rsidRPr="00160D0E">
                  <w:rPr>
                    <w:rFonts w:ascii="Segoe UI Symbol" w:eastAsia="SimSun" w:hAnsi="Segoe UI Symbol" w:cs="Segoe UI Symbol"/>
                    <w:szCs w:val="22"/>
                  </w:rPr>
                  <w:t>☐</w:t>
                </w:r>
              </w:sdtContent>
            </w:sdt>
            <w:r w:rsidRPr="00160D0E">
              <w:rPr>
                <w:rFonts w:eastAsia="SimSun" w:cs="Calibri"/>
                <w:szCs w:val="22"/>
              </w:rPr>
              <w:t xml:space="preserve">      No </w:t>
            </w:r>
            <w:sdt>
              <w:sdtPr>
                <w:rPr>
                  <w:rFonts w:eastAsia="SimSun" w:cs="Calibri"/>
                  <w:szCs w:val="22"/>
                </w:rPr>
                <w:id w:val="957911215"/>
                <w14:checkbox>
                  <w14:checked w14:val="0"/>
                  <w14:checkedState w14:val="2612" w14:font="MS Gothic"/>
                  <w14:uncheckedState w14:val="2610" w14:font="MS Gothic"/>
                </w14:checkbox>
              </w:sdtPr>
              <w:sdtEndPr/>
              <w:sdtContent>
                <w:r w:rsidRPr="00160D0E">
                  <w:rPr>
                    <w:rFonts w:ascii="Segoe UI Symbol" w:eastAsia="SimSun" w:hAnsi="Segoe UI Symbol" w:cs="Segoe UI Symbol"/>
                    <w:szCs w:val="22"/>
                  </w:rPr>
                  <w:t>☐</w:t>
                </w:r>
              </w:sdtContent>
            </w:sdt>
            <w:r w:rsidRPr="00160D0E">
              <w:rPr>
                <w:rFonts w:eastAsia="SimSun" w:cs="Calibri"/>
                <w:color w:val="EE0000"/>
                <w:szCs w:val="22"/>
              </w:rPr>
              <w:t xml:space="preserve"> (Please provide details)</w:t>
            </w:r>
          </w:p>
          <w:p w14:paraId="344592CB" w14:textId="77777777" w:rsidR="00DC6507" w:rsidRPr="006D3826" w:rsidRDefault="00DC6507" w:rsidP="00425F84">
            <w:pPr>
              <w:adjustRightInd w:val="0"/>
              <w:snapToGrid w:val="0"/>
              <w:spacing w:line="240" w:lineRule="auto"/>
              <w:ind w:right="-477"/>
              <w:jc w:val="both"/>
              <w:rPr>
                <w:rFonts w:cs="Calibri"/>
                <w:color w:val="EE0000"/>
                <w:szCs w:val="22"/>
              </w:rPr>
            </w:pPr>
            <w:r w:rsidRPr="007A40B9">
              <w:rPr>
                <w:rFonts w:eastAsia="SimSun"/>
              </w:rPr>
              <w:t>Insert text here</w:t>
            </w:r>
          </w:p>
        </w:tc>
      </w:tr>
      <w:tr w:rsidR="00DC6507" w14:paraId="10A5148B" w14:textId="77777777" w:rsidTr="00425F84">
        <w:tc>
          <w:tcPr>
            <w:tcW w:w="9016" w:type="dxa"/>
            <w:shd w:val="clear" w:color="auto" w:fill="F2F2F2" w:themeFill="background1" w:themeFillShade="F2"/>
          </w:tcPr>
          <w:p w14:paraId="374FEF88" w14:textId="77777777" w:rsidR="00DC6507" w:rsidRPr="006D3826" w:rsidRDefault="00DC6507" w:rsidP="00425F84">
            <w:pPr>
              <w:pStyle w:val="Heading3"/>
            </w:pPr>
            <w:r w:rsidRPr="00160D0E">
              <w:t>What will happen to the data after the completion of the student investigator’s educational program? At the conclusion of the project, the data will be:</w:t>
            </w:r>
          </w:p>
        </w:tc>
      </w:tr>
      <w:tr w:rsidR="00DC6507" w14:paraId="7E848730" w14:textId="77777777" w:rsidTr="00425F84">
        <w:tc>
          <w:tcPr>
            <w:tcW w:w="9016" w:type="dxa"/>
          </w:tcPr>
          <w:p w14:paraId="2811CDB2" w14:textId="77777777" w:rsidR="00DC6507" w:rsidRPr="00160D0E" w:rsidRDefault="007E1921" w:rsidP="00425F84">
            <w:pPr>
              <w:pStyle w:val="ListParagraph"/>
              <w:adjustRightInd w:val="0"/>
              <w:snapToGrid w:val="0"/>
              <w:spacing w:line="240" w:lineRule="auto"/>
              <w:ind w:left="1134" w:right="-477" w:hanging="567"/>
              <w:jc w:val="both"/>
              <w:rPr>
                <w:rFonts w:cs="Calibri"/>
                <w:szCs w:val="22"/>
              </w:rPr>
            </w:pPr>
            <w:sdt>
              <w:sdtPr>
                <w:rPr>
                  <w:rFonts w:cs="Calibri"/>
                  <w:szCs w:val="22"/>
                </w:rPr>
                <w:id w:val="-749429521"/>
                <w14:checkbox>
                  <w14:checked w14:val="0"/>
                  <w14:checkedState w14:val="2612" w14:font="MS Gothic"/>
                  <w14:uncheckedState w14:val="2610" w14:font="MS Gothic"/>
                </w14:checkbox>
              </w:sdtPr>
              <w:sdtEndPr/>
              <w:sdtContent>
                <w:r w:rsidR="00DC6507">
                  <w:rPr>
                    <w:rFonts w:ascii="MS Gothic" w:eastAsia="MS Gothic" w:hAnsi="MS Gothic" w:cs="Calibri" w:hint="eastAsia"/>
                    <w:szCs w:val="22"/>
                  </w:rPr>
                  <w:t>☐</w:t>
                </w:r>
              </w:sdtContent>
            </w:sdt>
            <w:r w:rsidR="00DC6507" w:rsidRPr="00160D0E">
              <w:rPr>
                <w:rFonts w:cs="Calibri"/>
                <w:szCs w:val="22"/>
              </w:rPr>
              <w:t xml:space="preserve"> Banked for use in future research.  </w:t>
            </w:r>
          </w:p>
          <w:p w14:paraId="4E0CFE27" w14:textId="77777777" w:rsidR="00DC6507" w:rsidRPr="00160D0E" w:rsidRDefault="007E1921" w:rsidP="00425F84">
            <w:pPr>
              <w:pStyle w:val="ListParagraph"/>
              <w:adjustRightInd w:val="0"/>
              <w:snapToGrid w:val="0"/>
              <w:spacing w:line="240" w:lineRule="auto"/>
              <w:ind w:left="1134" w:right="-477" w:hanging="567"/>
              <w:jc w:val="both"/>
              <w:rPr>
                <w:rFonts w:cs="Calibri"/>
                <w:szCs w:val="22"/>
              </w:rPr>
            </w:pPr>
            <w:sdt>
              <w:sdtPr>
                <w:rPr>
                  <w:rFonts w:cs="Calibri"/>
                  <w:szCs w:val="22"/>
                </w:rPr>
                <w:id w:val="-543133424"/>
                <w14:checkbox>
                  <w14:checked w14:val="0"/>
                  <w14:checkedState w14:val="2612" w14:font="MS Gothic"/>
                  <w14:uncheckedState w14:val="2610" w14:font="MS Gothic"/>
                </w14:checkbox>
              </w:sdtPr>
              <w:sdtEndPr/>
              <w:sdtContent>
                <w:r w:rsidR="00DC6507" w:rsidRPr="00160D0E">
                  <w:rPr>
                    <w:rFonts w:ascii="Segoe UI Symbol" w:eastAsia="MS Gothic" w:hAnsi="Segoe UI Symbol" w:cs="Segoe UI Symbol"/>
                    <w:szCs w:val="22"/>
                  </w:rPr>
                  <w:t>☐</w:t>
                </w:r>
              </w:sdtContent>
            </w:sdt>
            <w:r w:rsidR="00DC6507" w:rsidRPr="00160D0E">
              <w:rPr>
                <w:rFonts w:cs="Calibri"/>
                <w:szCs w:val="22"/>
              </w:rPr>
              <w:t xml:space="preserve"> Permanently </w:t>
            </w:r>
            <w:hyperlink r:id="rId21" w:tgtFrame="_blank" w:history="1">
              <w:r w:rsidR="00DC6507" w:rsidRPr="00160D0E">
                <w:rPr>
                  <w:rStyle w:val="Hyperlink"/>
                  <w:rFonts w:cs="Calibri"/>
                  <w:szCs w:val="22"/>
                </w:rPr>
                <w:t>de-identified</w:t>
              </w:r>
            </w:hyperlink>
            <w:r w:rsidR="00DC6507" w:rsidRPr="00160D0E">
              <w:rPr>
                <w:rFonts w:cs="Calibri"/>
                <w:szCs w:val="22"/>
              </w:rPr>
              <w:t> and retained. </w:t>
            </w:r>
          </w:p>
          <w:p w14:paraId="637F0BDC" w14:textId="77777777" w:rsidR="00DC6507" w:rsidRPr="00160D0E" w:rsidRDefault="007E1921" w:rsidP="00425F84">
            <w:pPr>
              <w:pStyle w:val="ListParagraph"/>
              <w:adjustRightInd w:val="0"/>
              <w:snapToGrid w:val="0"/>
              <w:spacing w:line="240" w:lineRule="auto"/>
              <w:ind w:left="1134" w:right="-477" w:hanging="567"/>
              <w:rPr>
                <w:rFonts w:cs="Calibri"/>
                <w:szCs w:val="22"/>
              </w:rPr>
            </w:pPr>
            <w:sdt>
              <w:sdtPr>
                <w:rPr>
                  <w:rFonts w:cs="Calibri"/>
                  <w:szCs w:val="22"/>
                </w:rPr>
                <w:id w:val="-573441325"/>
                <w14:checkbox>
                  <w14:checked w14:val="0"/>
                  <w14:checkedState w14:val="2612" w14:font="MS Gothic"/>
                  <w14:uncheckedState w14:val="2610" w14:font="MS Gothic"/>
                </w14:checkbox>
              </w:sdtPr>
              <w:sdtEndPr/>
              <w:sdtContent>
                <w:r w:rsidR="00DC6507" w:rsidRPr="00160D0E">
                  <w:rPr>
                    <w:rFonts w:ascii="Segoe UI Symbol" w:eastAsia="MS Gothic" w:hAnsi="Segoe UI Symbol" w:cs="Segoe UI Symbol"/>
                    <w:szCs w:val="22"/>
                  </w:rPr>
                  <w:t>☐</w:t>
                </w:r>
              </w:sdtContent>
            </w:sdt>
            <w:r w:rsidR="00DC6507" w:rsidRPr="00160D0E">
              <w:rPr>
                <w:rFonts w:cs="Calibri"/>
                <w:szCs w:val="22"/>
              </w:rPr>
              <w:t xml:space="preserve"> Permanently de-identified and published through open-source platforms like OPAL or FigShare. </w:t>
            </w:r>
          </w:p>
          <w:p w14:paraId="1BF6F421" w14:textId="77777777" w:rsidR="00DC6507" w:rsidRPr="00160D0E" w:rsidRDefault="007E1921" w:rsidP="00425F84">
            <w:pPr>
              <w:pStyle w:val="ListParagraph"/>
              <w:adjustRightInd w:val="0"/>
              <w:snapToGrid w:val="0"/>
              <w:spacing w:line="240" w:lineRule="auto"/>
              <w:ind w:left="1134" w:right="-477" w:hanging="567"/>
              <w:rPr>
                <w:rFonts w:cs="Calibri"/>
                <w:szCs w:val="22"/>
              </w:rPr>
            </w:pPr>
            <w:sdt>
              <w:sdtPr>
                <w:rPr>
                  <w:rFonts w:cs="Calibri"/>
                  <w:szCs w:val="22"/>
                </w:rPr>
                <w:id w:val="-731080157"/>
                <w14:checkbox>
                  <w14:checked w14:val="0"/>
                  <w14:checkedState w14:val="2612" w14:font="MS Gothic"/>
                  <w14:uncheckedState w14:val="2610" w14:font="MS Gothic"/>
                </w14:checkbox>
              </w:sdtPr>
              <w:sdtEndPr/>
              <w:sdtContent>
                <w:r w:rsidR="00DC6507" w:rsidRPr="00160D0E">
                  <w:rPr>
                    <w:rFonts w:ascii="Segoe UI Symbol" w:eastAsia="MS Gothic" w:hAnsi="Segoe UI Symbol" w:cs="Segoe UI Symbol"/>
                    <w:szCs w:val="22"/>
                  </w:rPr>
                  <w:t>☐</w:t>
                </w:r>
              </w:sdtContent>
            </w:sdt>
            <w:r w:rsidR="00DC6507" w:rsidRPr="00160D0E">
              <w:rPr>
                <w:rFonts w:cs="Calibri"/>
                <w:szCs w:val="22"/>
              </w:rPr>
              <w:t>Deleted or destroyed in keeping with ethics approval, or a contractual or other legal requirement. </w:t>
            </w:r>
          </w:p>
          <w:p w14:paraId="6C005D78" w14:textId="77777777" w:rsidR="00DC6507" w:rsidRPr="00160D0E" w:rsidRDefault="007E1921" w:rsidP="00425F84">
            <w:pPr>
              <w:pStyle w:val="ListParagraph"/>
              <w:adjustRightInd w:val="0"/>
              <w:snapToGrid w:val="0"/>
              <w:spacing w:line="240" w:lineRule="auto"/>
              <w:ind w:left="1134" w:right="-477" w:hanging="567"/>
              <w:rPr>
                <w:rFonts w:cs="Calibri"/>
                <w:szCs w:val="22"/>
              </w:rPr>
            </w:pPr>
            <w:sdt>
              <w:sdtPr>
                <w:rPr>
                  <w:rFonts w:eastAsia="MS Gothic" w:cs="Calibri"/>
                  <w:szCs w:val="22"/>
                </w:rPr>
                <w:id w:val="-1656525670"/>
                <w14:checkbox>
                  <w14:checked w14:val="0"/>
                  <w14:checkedState w14:val="2612" w14:font="MS Gothic"/>
                  <w14:uncheckedState w14:val="2610" w14:font="MS Gothic"/>
                </w14:checkbox>
              </w:sdtPr>
              <w:sdtEndPr/>
              <w:sdtContent>
                <w:r w:rsidR="00DC6507" w:rsidRPr="00160D0E">
                  <w:rPr>
                    <w:rFonts w:ascii="Segoe UI Symbol" w:eastAsia="MS Gothic" w:hAnsi="Segoe UI Symbol" w:cs="Segoe UI Symbol"/>
                    <w:szCs w:val="22"/>
                  </w:rPr>
                  <w:t>☐</w:t>
                </w:r>
              </w:sdtContent>
            </w:sdt>
            <w:r w:rsidR="00DC6507" w:rsidRPr="00160D0E">
              <w:rPr>
                <w:rFonts w:eastAsia="MS Gothic" w:cs="Calibri"/>
                <w:szCs w:val="22"/>
              </w:rPr>
              <w:t xml:space="preserve"> </w:t>
            </w:r>
            <w:r w:rsidR="00DC6507" w:rsidRPr="00160D0E">
              <w:rPr>
                <w:rFonts w:cs="Calibri"/>
                <w:szCs w:val="22"/>
              </w:rPr>
              <w:t>The data or the metadata will be available for use by other researchers at the end of the project.</w:t>
            </w:r>
          </w:p>
          <w:p w14:paraId="650EA95F" w14:textId="77777777" w:rsidR="00DC6507" w:rsidRDefault="00DC6507" w:rsidP="00425F84">
            <w:pPr>
              <w:tabs>
                <w:tab w:val="left" w:pos="526"/>
              </w:tabs>
              <w:spacing w:line="240" w:lineRule="auto"/>
              <w:jc w:val="both"/>
              <w:rPr>
                <w:rFonts w:cs="Calibri"/>
                <w:color w:val="EE0000"/>
                <w:szCs w:val="22"/>
              </w:rPr>
            </w:pPr>
            <w:r w:rsidRPr="00160D0E">
              <w:rPr>
                <w:rFonts w:cs="Calibri"/>
                <w:szCs w:val="22"/>
              </w:rPr>
              <w:tab/>
            </w:r>
            <w:sdt>
              <w:sdtPr>
                <w:rPr>
                  <w:rFonts w:cs="Calibri"/>
                  <w:szCs w:val="22"/>
                </w:rPr>
                <w:id w:val="-1421097281"/>
                <w14:checkbox>
                  <w14:checked w14:val="0"/>
                  <w14:checkedState w14:val="2612" w14:font="MS Gothic"/>
                  <w14:uncheckedState w14:val="2610" w14:font="MS Gothic"/>
                </w14:checkbox>
              </w:sdtPr>
              <w:sdtEndPr/>
              <w:sdtContent>
                <w:r>
                  <w:rPr>
                    <w:rFonts w:ascii="MS Gothic" w:eastAsia="MS Gothic" w:hAnsi="MS Gothic" w:cs="Calibri" w:hint="eastAsia"/>
                    <w:szCs w:val="22"/>
                  </w:rPr>
                  <w:t>☐</w:t>
                </w:r>
              </w:sdtContent>
            </w:sdt>
            <w:r>
              <w:rPr>
                <w:rFonts w:cs="Calibri"/>
                <w:szCs w:val="22"/>
              </w:rPr>
              <w:t xml:space="preserve"> </w:t>
            </w:r>
            <w:r w:rsidRPr="00160D0E">
              <w:rPr>
                <w:rFonts w:cs="Calibri"/>
                <w:szCs w:val="22"/>
              </w:rPr>
              <w:t xml:space="preserve">Other: </w:t>
            </w:r>
            <w:r w:rsidRPr="00160D0E">
              <w:rPr>
                <w:rFonts w:eastAsia="SimSun" w:cs="Calibri"/>
                <w:szCs w:val="22"/>
              </w:rPr>
              <w:t>(</w:t>
            </w:r>
            <w:r w:rsidRPr="00160D0E">
              <w:rPr>
                <w:rFonts w:eastAsia="SimSun" w:cs="Calibri"/>
                <w:color w:val="EE0000"/>
                <w:szCs w:val="22"/>
              </w:rPr>
              <w:t xml:space="preserve">Please provide details)  </w:t>
            </w:r>
            <w:sdt>
              <w:sdtPr>
                <w:rPr>
                  <w:rFonts w:cs="Calibri"/>
                  <w:color w:val="000000"/>
                  <w:szCs w:val="22"/>
                </w:rPr>
                <w:id w:val="-208958072"/>
                <w:placeholder>
                  <w:docPart w:val="4F76BE163C034D8EB3DBF1BADFFED018"/>
                </w:placeholder>
                <w:showingPlcHdr/>
                <w:text/>
              </w:sdtPr>
              <w:sdtEndPr/>
              <w:sdtContent>
                <w:r w:rsidRPr="00160D0E">
                  <w:rPr>
                    <w:rStyle w:val="PlaceholderText"/>
                    <w:rFonts w:cs="Calibri"/>
                    <w:szCs w:val="22"/>
                    <w:bdr w:val="single" w:sz="4" w:space="0" w:color="auto"/>
                  </w:rPr>
                  <w:t>Click or tap here to enter text.</w:t>
                </w:r>
              </w:sdtContent>
            </w:sdt>
          </w:p>
        </w:tc>
      </w:tr>
    </w:tbl>
    <w:p w14:paraId="45FD713A" w14:textId="490E1C0B" w:rsidR="00DC6507" w:rsidRDefault="00DC6507" w:rsidP="00494974">
      <w:pPr>
        <w:pStyle w:val="Heading2"/>
        <w:numPr>
          <w:ilvl w:val="0"/>
          <w:numId w:val="0"/>
        </w:numPr>
        <w:spacing w:before="0" w:after="0" w:line="288" w:lineRule="auto"/>
        <w:ind w:left="576"/>
        <w:jc w:val="both"/>
        <w:rPr>
          <w:rFonts w:cs="Calibri"/>
          <w:b w:val="0"/>
        </w:rPr>
      </w:pPr>
    </w:p>
    <w:p w14:paraId="063EDAC0" w14:textId="0DE28463" w:rsidR="000E5424" w:rsidRDefault="000E5424" w:rsidP="00880765">
      <w:pPr>
        <w:pStyle w:val="Heading2"/>
        <w:spacing w:before="0" w:after="0" w:line="288" w:lineRule="auto"/>
        <w:jc w:val="both"/>
        <w:rPr>
          <w:rFonts w:cs="Calibri"/>
          <w:b w:val="0"/>
        </w:rPr>
      </w:pPr>
      <w:r w:rsidRPr="00160D0E">
        <w:rPr>
          <w:rFonts w:cs="Calibri"/>
          <w:b w:val="0"/>
        </w:rPr>
        <w:t>Secondary Data Use</w:t>
      </w:r>
    </w:p>
    <w:tbl>
      <w:tblPr>
        <w:tblStyle w:val="TableGrid"/>
        <w:tblW w:w="0" w:type="auto"/>
        <w:tblLook w:val="04A0" w:firstRow="1" w:lastRow="0" w:firstColumn="1" w:lastColumn="0" w:noHBand="0" w:noVBand="1"/>
      </w:tblPr>
      <w:tblGrid>
        <w:gridCol w:w="9016"/>
      </w:tblGrid>
      <w:tr w:rsidR="000A6676" w14:paraId="44731915" w14:textId="77777777" w:rsidTr="00425F84">
        <w:tc>
          <w:tcPr>
            <w:tcW w:w="9016" w:type="dxa"/>
            <w:shd w:val="clear" w:color="auto" w:fill="F2F2F2" w:themeFill="background1" w:themeFillShade="F2"/>
          </w:tcPr>
          <w:p w14:paraId="2D84385D" w14:textId="77777777" w:rsidR="000A6676" w:rsidRDefault="000A6676" w:rsidP="00425F84">
            <w:pPr>
              <w:pStyle w:val="Heading3"/>
            </w:pPr>
            <w:r w:rsidRPr="005362AB">
              <w:t>Will this project involve the use of existing or secondary data (e.g. datasets, registries, administrative records, or previously collected research data)?</w:t>
            </w:r>
          </w:p>
        </w:tc>
      </w:tr>
      <w:tr w:rsidR="000A6676" w14:paraId="653A3A41" w14:textId="77777777" w:rsidTr="00425F84">
        <w:tc>
          <w:tcPr>
            <w:tcW w:w="9016" w:type="dxa"/>
          </w:tcPr>
          <w:p w14:paraId="0E96178B" w14:textId="77777777" w:rsidR="000A6676" w:rsidRDefault="007E1921" w:rsidP="00425F84">
            <w:pPr>
              <w:ind w:left="641"/>
              <w:rPr>
                <w:bCs/>
              </w:rPr>
            </w:pPr>
            <w:sdt>
              <w:sdtPr>
                <w:rPr>
                  <w:rFonts w:ascii="Segoe UI Symbol" w:hAnsi="Segoe UI Symbol" w:cs="Segoe UI Symbol"/>
                  <w:b/>
                  <w:bCs/>
                </w:rPr>
                <w:id w:val="-2000406766"/>
                <w14:checkbox>
                  <w14:checked w14:val="0"/>
                  <w14:checkedState w14:val="2612" w14:font="MS Gothic"/>
                  <w14:uncheckedState w14:val="2610" w14:font="MS Gothic"/>
                </w14:checkbox>
              </w:sdtPr>
              <w:sdtEndPr/>
              <w:sdtContent>
                <w:r w:rsidR="000A6676">
                  <w:rPr>
                    <w:rFonts w:ascii="MS Gothic" w:eastAsia="MS Gothic" w:hAnsi="MS Gothic" w:cs="Segoe UI Symbol" w:hint="eastAsia"/>
                    <w:b/>
                    <w:bCs/>
                  </w:rPr>
                  <w:t>☐</w:t>
                </w:r>
              </w:sdtContent>
            </w:sdt>
            <w:r w:rsidR="000A6676" w:rsidRPr="005963C7">
              <w:rPr>
                <w:bCs/>
              </w:rPr>
              <w:t xml:space="preserve"> Yes</w:t>
            </w:r>
            <w:r w:rsidR="000A6676" w:rsidRPr="005963C7">
              <w:rPr>
                <w:bCs/>
              </w:rPr>
              <w:tab/>
            </w:r>
            <w:sdt>
              <w:sdtPr>
                <w:rPr>
                  <w:rFonts w:ascii="Segoe UI Symbol" w:hAnsi="Segoe UI Symbol" w:cs="Segoe UI Symbol"/>
                  <w:b/>
                  <w:bCs/>
                </w:rPr>
                <w:id w:val="280236024"/>
                <w14:checkbox>
                  <w14:checked w14:val="0"/>
                  <w14:checkedState w14:val="2612" w14:font="MS Gothic"/>
                  <w14:uncheckedState w14:val="2610" w14:font="MS Gothic"/>
                </w14:checkbox>
              </w:sdtPr>
              <w:sdtEndPr/>
              <w:sdtContent>
                <w:r w:rsidR="000A6676" w:rsidRPr="005963C7">
                  <w:rPr>
                    <w:rFonts w:ascii="MS Gothic" w:eastAsia="MS Gothic" w:hAnsi="MS Gothic" w:cs="Segoe UI Symbol" w:hint="eastAsia"/>
                    <w:bCs/>
                  </w:rPr>
                  <w:t>☐</w:t>
                </w:r>
              </w:sdtContent>
            </w:sdt>
            <w:r w:rsidR="000A6676" w:rsidRPr="005963C7">
              <w:rPr>
                <w:bCs/>
              </w:rPr>
              <w:t xml:space="preserve"> No</w:t>
            </w:r>
          </w:p>
          <w:p w14:paraId="2F11EBF7" w14:textId="77777777" w:rsidR="000A6676" w:rsidRDefault="000A6676" w:rsidP="00425F84">
            <w:pPr>
              <w:pStyle w:val="Question"/>
              <w:rPr>
                <w:bCs/>
              </w:rPr>
            </w:pPr>
            <w:r>
              <w:lastRenderedPageBreak/>
              <w:t>If yes, describe</w:t>
            </w:r>
            <w:r w:rsidRPr="00AA3B27">
              <w:t xml:space="preserve"> the source and nature of the data, including whether the data are identifiable, re-identifiable, or de-identified</w:t>
            </w:r>
          </w:p>
          <w:p w14:paraId="5D962C9C" w14:textId="77777777" w:rsidR="000A6676" w:rsidRDefault="000A6676" w:rsidP="00425F84">
            <w:r w:rsidRPr="007A40B9">
              <w:rPr>
                <w:rFonts w:eastAsia="SimSun"/>
              </w:rPr>
              <w:t>Insert text here</w:t>
            </w:r>
          </w:p>
        </w:tc>
      </w:tr>
      <w:tr w:rsidR="000A6676" w14:paraId="0F45BF44" w14:textId="77777777" w:rsidTr="00425F84">
        <w:tc>
          <w:tcPr>
            <w:tcW w:w="9016" w:type="dxa"/>
            <w:shd w:val="clear" w:color="auto" w:fill="F2F2F2" w:themeFill="background1" w:themeFillShade="F2"/>
          </w:tcPr>
          <w:p w14:paraId="05D9CACD" w14:textId="77777777" w:rsidR="000A6676" w:rsidRDefault="000A6676" w:rsidP="00425F84">
            <w:pPr>
              <w:pStyle w:val="Heading3"/>
            </w:pPr>
            <w:r w:rsidRPr="005362AB">
              <w:lastRenderedPageBreak/>
              <w:t>Has permission to access and use the data been obtained from the relevant data custodian or responsible authority</w:t>
            </w:r>
            <w:r>
              <w:t>?</w:t>
            </w:r>
          </w:p>
        </w:tc>
      </w:tr>
      <w:tr w:rsidR="000A6676" w14:paraId="1AE969C4" w14:textId="77777777" w:rsidTr="00425F84">
        <w:tc>
          <w:tcPr>
            <w:tcW w:w="9016" w:type="dxa"/>
          </w:tcPr>
          <w:p w14:paraId="01C74E4D" w14:textId="77777777" w:rsidR="000A6676" w:rsidRDefault="007E1921" w:rsidP="00425F84">
            <w:pPr>
              <w:ind w:left="641"/>
              <w:rPr>
                <w:bCs/>
              </w:rPr>
            </w:pPr>
            <w:sdt>
              <w:sdtPr>
                <w:rPr>
                  <w:rFonts w:ascii="Segoe UI Symbol" w:hAnsi="Segoe UI Symbol" w:cs="Segoe UI Symbol"/>
                  <w:b/>
                  <w:bCs/>
                </w:rPr>
                <w:id w:val="-170956497"/>
                <w14:checkbox>
                  <w14:checked w14:val="0"/>
                  <w14:checkedState w14:val="2612" w14:font="MS Gothic"/>
                  <w14:uncheckedState w14:val="2610" w14:font="MS Gothic"/>
                </w14:checkbox>
              </w:sdtPr>
              <w:sdtEndPr/>
              <w:sdtContent>
                <w:r w:rsidR="000A6676">
                  <w:rPr>
                    <w:rFonts w:ascii="MS Gothic" w:eastAsia="MS Gothic" w:hAnsi="MS Gothic" w:cs="Segoe UI Symbol" w:hint="eastAsia"/>
                    <w:b/>
                    <w:bCs/>
                  </w:rPr>
                  <w:t>☐</w:t>
                </w:r>
              </w:sdtContent>
            </w:sdt>
            <w:r w:rsidR="000A6676" w:rsidRPr="005963C7">
              <w:rPr>
                <w:bCs/>
              </w:rPr>
              <w:t xml:space="preserve"> Yes</w:t>
            </w:r>
            <w:r w:rsidR="000A6676" w:rsidRPr="005963C7">
              <w:rPr>
                <w:bCs/>
              </w:rPr>
              <w:tab/>
            </w:r>
            <w:sdt>
              <w:sdtPr>
                <w:rPr>
                  <w:rFonts w:ascii="Segoe UI Symbol" w:hAnsi="Segoe UI Symbol" w:cs="Segoe UI Symbol"/>
                  <w:b/>
                  <w:bCs/>
                </w:rPr>
                <w:id w:val="-1832986814"/>
                <w14:checkbox>
                  <w14:checked w14:val="0"/>
                  <w14:checkedState w14:val="2612" w14:font="MS Gothic"/>
                  <w14:uncheckedState w14:val="2610" w14:font="MS Gothic"/>
                </w14:checkbox>
              </w:sdtPr>
              <w:sdtEndPr/>
              <w:sdtContent>
                <w:r w:rsidR="000A6676" w:rsidRPr="005963C7">
                  <w:rPr>
                    <w:rFonts w:ascii="MS Gothic" w:eastAsia="MS Gothic" w:hAnsi="MS Gothic" w:cs="Segoe UI Symbol" w:hint="eastAsia"/>
                    <w:bCs/>
                  </w:rPr>
                  <w:t>☐</w:t>
                </w:r>
              </w:sdtContent>
            </w:sdt>
            <w:r w:rsidR="000A6676" w:rsidRPr="005963C7">
              <w:rPr>
                <w:bCs/>
              </w:rPr>
              <w:t xml:space="preserve"> No</w:t>
            </w:r>
          </w:p>
          <w:p w14:paraId="56139519" w14:textId="77777777" w:rsidR="000A6676" w:rsidRDefault="000A6676" w:rsidP="00425F84">
            <w:pPr>
              <w:pStyle w:val="Question"/>
            </w:pPr>
            <w:r w:rsidRPr="000B5003">
              <w:t>If yes, provide details and attach evidence where applicable (e.g. data access agreement, letter of approval)</w:t>
            </w:r>
          </w:p>
          <w:p w14:paraId="484BB19B" w14:textId="77777777" w:rsidR="000A6676" w:rsidRDefault="000A6676" w:rsidP="00425F84">
            <w:r w:rsidRPr="007A40B9">
              <w:rPr>
                <w:rFonts w:eastAsia="SimSun"/>
              </w:rPr>
              <w:t>Insert text here</w:t>
            </w:r>
          </w:p>
        </w:tc>
      </w:tr>
    </w:tbl>
    <w:p w14:paraId="1BD7A504" w14:textId="77777777" w:rsidR="005963C7" w:rsidRPr="005963C7" w:rsidRDefault="005963C7" w:rsidP="005963C7"/>
    <w:p w14:paraId="4B3F44DE" w14:textId="10C76C3E" w:rsidR="00453C4D" w:rsidRPr="005963C7" w:rsidRDefault="000E5424" w:rsidP="005963C7">
      <w:pPr>
        <w:pStyle w:val="Heading2"/>
        <w:spacing w:before="0" w:after="0" w:line="360" w:lineRule="auto"/>
        <w:jc w:val="both"/>
        <w:rPr>
          <w:rFonts w:cs="Calibri"/>
        </w:rPr>
      </w:pPr>
      <w:bookmarkStart w:id="4" w:name="_Toc61358844"/>
      <w:r w:rsidRPr="00AA37AD">
        <w:rPr>
          <w:rFonts w:cs="Calibri"/>
        </w:rPr>
        <w:t>DISSEMINATION OF FINDINGS</w:t>
      </w:r>
      <w:bookmarkEnd w:id="4"/>
    </w:p>
    <w:tbl>
      <w:tblPr>
        <w:tblStyle w:val="TableGrid"/>
        <w:tblW w:w="9209" w:type="dxa"/>
        <w:tblLook w:val="04A0" w:firstRow="1" w:lastRow="0" w:firstColumn="1" w:lastColumn="0" w:noHBand="0" w:noVBand="1"/>
      </w:tblPr>
      <w:tblGrid>
        <w:gridCol w:w="9209"/>
      </w:tblGrid>
      <w:tr w:rsidR="00FD2273" w14:paraId="5AFB0554" w14:textId="77777777" w:rsidTr="005A762E">
        <w:tc>
          <w:tcPr>
            <w:tcW w:w="9209" w:type="dxa"/>
            <w:shd w:val="clear" w:color="auto" w:fill="F2F2F2" w:themeFill="background1" w:themeFillShade="F2"/>
          </w:tcPr>
          <w:p w14:paraId="7D810DCA" w14:textId="77777777" w:rsidR="00FD2273" w:rsidRDefault="00FD2273" w:rsidP="00425F84">
            <w:pPr>
              <w:pStyle w:val="Heading3"/>
            </w:pPr>
            <w:r w:rsidRPr="00AA37AD">
              <w:t>Could the research generate findings or results of interest to the participants?</w:t>
            </w:r>
          </w:p>
        </w:tc>
      </w:tr>
      <w:tr w:rsidR="00FD2273" w14:paraId="28B600AC" w14:textId="77777777" w:rsidTr="00FD2273">
        <w:tc>
          <w:tcPr>
            <w:tcW w:w="9209" w:type="dxa"/>
          </w:tcPr>
          <w:p w14:paraId="6B084699" w14:textId="77777777" w:rsidR="00FD2273" w:rsidRDefault="00FD2273" w:rsidP="00425F84">
            <w:pPr>
              <w:pStyle w:val="Question"/>
            </w:pPr>
            <w:r w:rsidRPr="00260F8B">
              <w:rPr>
                <w:rFonts w:eastAsia="SimSun"/>
              </w:rPr>
              <w:t xml:space="preserve">Yes </w:t>
            </w:r>
            <w:sdt>
              <w:sdtPr>
                <w:rPr>
                  <w:rFonts w:eastAsia="SimSun"/>
                </w:rPr>
                <w:id w:val="1052347259"/>
                <w14:checkbox>
                  <w14:checked w14:val="0"/>
                  <w14:checkedState w14:val="2612" w14:font="MS Gothic"/>
                  <w14:uncheckedState w14:val="2610" w14:font="MS Gothic"/>
                </w14:checkbox>
              </w:sdtPr>
              <w:sdtEndPr/>
              <w:sdtContent>
                <w:r w:rsidRPr="00260F8B">
                  <w:rPr>
                    <w:rFonts w:ascii="Segoe UI Symbol" w:eastAsia="SimSun" w:hAnsi="Segoe UI Symbol" w:cs="Segoe UI Symbol"/>
                  </w:rPr>
                  <w:t>☐</w:t>
                </w:r>
              </w:sdtContent>
            </w:sdt>
            <w:r w:rsidRPr="00260F8B">
              <w:rPr>
                <w:rFonts w:eastAsia="SimSun"/>
              </w:rPr>
              <w:t xml:space="preserve">  No </w:t>
            </w:r>
            <w:sdt>
              <w:sdtPr>
                <w:rPr>
                  <w:rFonts w:eastAsia="SimSun"/>
                </w:rPr>
                <w:id w:val="1286390832"/>
                <w14:checkbox>
                  <w14:checked w14:val="0"/>
                  <w14:checkedState w14:val="2612" w14:font="MS Gothic"/>
                  <w14:uncheckedState w14:val="2610" w14:font="MS Gothic"/>
                </w14:checkbox>
              </w:sdtPr>
              <w:sdtEndPr/>
              <w:sdtContent>
                <w:r w:rsidRPr="00260F8B">
                  <w:rPr>
                    <w:rFonts w:ascii="Segoe UI Symbol" w:eastAsia="SimSun" w:hAnsi="Segoe UI Symbol" w:cs="Segoe UI Symbol"/>
                  </w:rPr>
                  <w:t>☐</w:t>
                </w:r>
              </w:sdtContent>
            </w:sdt>
            <w:r w:rsidRPr="00260F8B">
              <w:rPr>
                <w:rFonts w:eastAsia="SimSun"/>
              </w:rPr>
              <w:t xml:space="preserve">  </w:t>
            </w:r>
            <w:r>
              <w:rPr>
                <w:rFonts w:eastAsia="SimSun"/>
              </w:rPr>
              <w:tab/>
            </w:r>
            <w:r w:rsidRPr="005362AB">
              <w:t>If yes, please provide the</w:t>
            </w:r>
            <w:r>
              <w:t xml:space="preserve"> details:</w:t>
            </w:r>
          </w:p>
          <w:p w14:paraId="378948AE" w14:textId="77777777" w:rsidR="00FD2273" w:rsidRDefault="00FD2273" w:rsidP="00425F84">
            <w:pPr>
              <w:spacing w:line="288" w:lineRule="auto"/>
              <w:jc w:val="both"/>
              <w:rPr>
                <w:rFonts w:cs="Calibri"/>
              </w:rPr>
            </w:pPr>
            <w:r w:rsidRPr="007A40B9">
              <w:rPr>
                <w:rFonts w:eastAsia="SimSun"/>
              </w:rPr>
              <w:t>Insert text here</w:t>
            </w:r>
          </w:p>
        </w:tc>
      </w:tr>
      <w:tr w:rsidR="00FD2273" w14:paraId="05382AD3" w14:textId="77777777" w:rsidTr="005A762E">
        <w:tc>
          <w:tcPr>
            <w:tcW w:w="9209" w:type="dxa"/>
            <w:shd w:val="clear" w:color="auto" w:fill="F2F2F2" w:themeFill="background1" w:themeFillShade="F2"/>
          </w:tcPr>
          <w:p w14:paraId="69448892" w14:textId="77777777" w:rsidR="00FD2273" w:rsidRDefault="00FD2273" w:rsidP="00425F84">
            <w:pPr>
              <w:pStyle w:val="Heading3"/>
            </w:pPr>
            <w:r w:rsidRPr="00AA37AD">
              <w:t xml:space="preserve">What is the plan for reporting, publishing or otherwise disseminating outputs/outcomes of the research?  </w:t>
            </w:r>
          </w:p>
        </w:tc>
      </w:tr>
      <w:tr w:rsidR="00FD2273" w14:paraId="74AEE4F1" w14:textId="77777777" w:rsidTr="00FD2273">
        <w:tc>
          <w:tcPr>
            <w:tcW w:w="9209" w:type="dxa"/>
          </w:tcPr>
          <w:p w14:paraId="56CF95B3" w14:textId="77777777" w:rsidR="00FD2273" w:rsidRDefault="00FD2273" w:rsidP="00425F84">
            <w:pPr>
              <w:spacing w:line="288" w:lineRule="auto"/>
              <w:jc w:val="both"/>
              <w:rPr>
                <w:rFonts w:cs="Calibri"/>
              </w:rPr>
            </w:pPr>
            <w:r w:rsidRPr="007A40B9">
              <w:rPr>
                <w:rFonts w:eastAsia="SimSun"/>
              </w:rPr>
              <w:t>Insert text here</w:t>
            </w:r>
          </w:p>
        </w:tc>
      </w:tr>
      <w:tr w:rsidR="00FD2273" w14:paraId="1C6A7CA8" w14:textId="77777777" w:rsidTr="005A762E">
        <w:tc>
          <w:tcPr>
            <w:tcW w:w="9209" w:type="dxa"/>
            <w:shd w:val="clear" w:color="auto" w:fill="F2F2F2" w:themeFill="background1" w:themeFillShade="F2"/>
          </w:tcPr>
          <w:p w14:paraId="7491E77C" w14:textId="77777777" w:rsidR="00FD2273" w:rsidRDefault="00FD2273" w:rsidP="00425F84">
            <w:pPr>
              <w:pStyle w:val="Heading3"/>
            </w:pPr>
            <w:r w:rsidRPr="00AA37AD">
              <w:t>Are there any restrictions on the dissemination of project outputs and outcomes?</w:t>
            </w:r>
          </w:p>
        </w:tc>
      </w:tr>
      <w:tr w:rsidR="00FD2273" w14:paraId="1D2B1D03" w14:textId="77777777" w:rsidTr="00FD2273">
        <w:tc>
          <w:tcPr>
            <w:tcW w:w="9209" w:type="dxa"/>
          </w:tcPr>
          <w:p w14:paraId="3C3CEF34" w14:textId="77777777" w:rsidR="00FD2273" w:rsidRPr="00DF041A" w:rsidRDefault="00FD2273" w:rsidP="00425F84">
            <w:pPr>
              <w:pStyle w:val="Question"/>
              <w:rPr>
                <w:rFonts w:eastAsia="SimSun" w:cs="Calibri"/>
                <w:szCs w:val="22"/>
              </w:rPr>
            </w:pPr>
            <w:r w:rsidRPr="00AA37AD">
              <w:rPr>
                <w:rFonts w:eastAsia="SimSun" w:cs="Calibri"/>
                <w:szCs w:val="22"/>
              </w:rPr>
              <w:t xml:space="preserve">Yes </w:t>
            </w:r>
            <w:sdt>
              <w:sdtPr>
                <w:rPr>
                  <w:rFonts w:eastAsia="SimSun" w:cs="Calibri"/>
                  <w:szCs w:val="22"/>
                </w:rPr>
                <w:id w:val="-1028338646"/>
                <w14:checkbox>
                  <w14:checked w14:val="0"/>
                  <w14:checkedState w14:val="2612" w14:font="MS Gothic"/>
                  <w14:uncheckedState w14:val="2610" w14:font="MS Gothic"/>
                </w14:checkbox>
              </w:sdtPr>
              <w:sdtEndPr/>
              <w:sdtContent>
                <w:r w:rsidRPr="00AA37AD">
                  <w:rPr>
                    <w:rFonts w:ascii="Segoe UI Symbol" w:eastAsia="SimSun" w:hAnsi="Segoe UI Symbol" w:cs="Segoe UI Symbol"/>
                    <w:szCs w:val="22"/>
                  </w:rPr>
                  <w:t>☐</w:t>
                </w:r>
              </w:sdtContent>
            </w:sdt>
            <w:r w:rsidRPr="00AA37AD">
              <w:rPr>
                <w:rFonts w:eastAsia="SimSun" w:cs="Calibri"/>
                <w:szCs w:val="22"/>
              </w:rPr>
              <w:t xml:space="preserve">      No </w:t>
            </w:r>
            <w:sdt>
              <w:sdtPr>
                <w:rPr>
                  <w:rFonts w:eastAsia="SimSun" w:cs="Calibri"/>
                  <w:szCs w:val="22"/>
                </w:rPr>
                <w:id w:val="-955561413"/>
                <w14:checkbox>
                  <w14:checked w14:val="0"/>
                  <w14:checkedState w14:val="2612" w14:font="MS Gothic"/>
                  <w14:uncheckedState w14:val="2610" w14:font="MS Gothic"/>
                </w14:checkbox>
              </w:sdtPr>
              <w:sdtEndPr/>
              <w:sdtContent>
                <w:r w:rsidRPr="00AA37AD">
                  <w:rPr>
                    <w:rFonts w:ascii="Segoe UI Symbol" w:eastAsia="SimSun" w:hAnsi="Segoe UI Symbol" w:cs="Segoe UI Symbol"/>
                    <w:szCs w:val="22"/>
                  </w:rPr>
                  <w:t>☐</w:t>
                </w:r>
              </w:sdtContent>
            </w:sdt>
            <w:r>
              <w:rPr>
                <w:rFonts w:eastAsia="SimSun" w:cs="Calibri"/>
                <w:szCs w:val="22"/>
              </w:rPr>
              <w:t xml:space="preserve"> </w:t>
            </w:r>
            <w:r w:rsidRPr="005362AB">
              <w:t xml:space="preserve">If </w:t>
            </w:r>
            <w:r w:rsidRPr="005362AB">
              <w:rPr>
                <w:bCs/>
              </w:rPr>
              <w:t>yes</w:t>
            </w:r>
            <w:r w:rsidRPr="005362AB">
              <w:t>, please provide the</w:t>
            </w:r>
            <w:r>
              <w:t xml:space="preserve"> details: </w:t>
            </w:r>
          </w:p>
          <w:p w14:paraId="08B1843F" w14:textId="77777777" w:rsidR="00FD2273" w:rsidRDefault="00FD2273" w:rsidP="00425F84">
            <w:pPr>
              <w:spacing w:line="288" w:lineRule="auto"/>
              <w:jc w:val="both"/>
              <w:rPr>
                <w:rFonts w:cs="Calibri"/>
              </w:rPr>
            </w:pPr>
            <w:r w:rsidRPr="007A40B9">
              <w:rPr>
                <w:rFonts w:eastAsia="SimSun"/>
              </w:rPr>
              <w:t>Insert text here</w:t>
            </w:r>
          </w:p>
        </w:tc>
      </w:tr>
      <w:tr w:rsidR="00FD2273" w14:paraId="4117FC1D" w14:textId="77777777" w:rsidTr="005A762E">
        <w:tc>
          <w:tcPr>
            <w:tcW w:w="9209" w:type="dxa"/>
            <w:shd w:val="clear" w:color="auto" w:fill="F2F2F2" w:themeFill="background1" w:themeFillShade="F2"/>
          </w:tcPr>
          <w:p w14:paraId="1A04B171" w14:textId="77777777" w:rsidR="00FD2273" w:rsidRDefault="00FD2273" w:rsidP="00425F84">
            <w:pPr>
              <w:pStyle w:val="Heading3"/>
            </w:pPr>
            <w:r w:rsidRPr="00AA37AD">
              <w:t>How will the privacy of participants be assured in any research outputs/outcomes?</w:t>
            </w:r>
          </w:p>
        </w:tc>
      </w:tr>
      <w:tr w:rsidR="00FD2273" w14:paraId="5464C680" w14:textId="77777777" w:rsidTr="00FD2273">
        <w:tc>
          <w:tcPr>
            <w:tcW w:w="9209" w:type="dxa"/>
          </w:tcPr>
          <w:p w14:paraId="502FC9FD" w14:textId="77777777" w:rsidR="00FD2273" w:rsidRDefault="00FD2273" w:rsidP="00425F84">
            <w:pPr>
              <w:spacing w:line="288" w:lineRule="auto"/>
              <w:jc w:val="both"/>
              <w:rPr>
                <w:rFonts w:cs="Calibri"/>
              </w:rPr>
            </w:pPr>
            <w:r w:rsidRPr="007A40B9">
              <w:rPr>
                <w:rFonts w:eastAsia="SimSun"/>
              </w:rPr>
              <w:t>Insert text here</w:t>
            </w:r>
          </w:p>
        </w:tc>
      </w:tr>
    </w:tbl>
    <w:p w14:paraId="60C382F9" w14:textId="77777777" w:rsidR="004E7EBE" w:rsidRPr="00AA37AD" w:rsidRDefault="004E7EBE" w:rsidP="00880765">
      <w:pPr>
        <w:spacing w:after="0" w:line="288" w:lineRule="auto"/>
        <w:jc w:val="both"/>
        <w:rPr>
          <w:rFonts w:cs="Calibri"/>
        </w:rPr>
      </w:pPr>
    </w:p>
    <w:p w14:paraId="12873EC8" w14:textId="77777777" w:rsidR="000E5424" w:rsidRDefault="000E5424" w:rsidP="00880765">
      <w:pPr>
        <w:pStyle w:val="Heading1"/>
        <w:spacing w:before="0" w:after="0" w:line="288" w:lineRule="auto"/>
        <w:jc w:val="both"/>
        <w:rPr>
          <w:rFonts w:ascii="Calibri" w:hAnsi="Calibri" w:cs="Calibri"/>
        </w:rPr>
      </w:pPr>
      <w:r w:rsidRPr="00AA37AD">
        <w:rPr>
          <w:rFonts w:ascii="Calibri" w:hAnsi="Calibri" w:cs="Calibri"/>
        </w:rPr>
        <w:t>Use of Artificial Intelligence (AI) in This Study</w:t>
      </w:r>
    </w:p>
    <w:p w14:paraId="7548E268" w14:textId="5561AF17" w:rsidR="00F65F6A" w:rsidRPr="00F65F6A" w:rsidRDefault="00F65F6A" w:rsidP="00F65F6A">
      <w:r>
        <w:t xml:space="preserve">For Detailed information, please visit </w:t>
      </w:r>
      <w:hyperlink r:id="rId22" w:history="1">
        <w:r w:rsidRPr="00F65F6A">
          <w:rPr>
            <w:rStyle w:val="Hyperlink"/>
          </w:rPr>
          <w:t>Responsible AI use in research - Intranet</w:t>
        </w:r>
      </w:hyperlink>
    </w:p>
    <w:tbl>
      <w:tblPr>
        <w:tblStyle w:val="TableGrid"/>
        <w:tblW w:w="0" w:type="auto"/>
        <w:tblLook w:val="04A0" w:firstRow="1" w:lastRow="0" w:firstColumn="1" w:lastColumn="0" w:noHBand="0" w:noVBand="1"/>
      </w:tblPr>
      <w:tblGrid>
        <w:gridCol w:w="9016"/>
      </w:tblGrid>
      <w:tr w:rsidR="0024186B" w14:paraId="2F07C23C" w14:textId="77777777" w:rsidTr="00425F84">
        <w:tc>
          <w:tcPr>
            <w:tcW w:w="9016" w:type="dxa"/>
            <w:shd w:val="clear" w:color="auto" w:fill="F2F2F2" w:themeFill="background1" w:themeFillShade="F2"/>
          </w:tcPr>
          <w:p w14:paraId="38299A0D" w14:textId="77777777" w:rsidR="0024186B" w:rsidRPr="00EB44D3" w:rsidRDefault="0024186B" w:rsidP="00425F84">
            <w:pPr>
              <w:pStyle w:val="Heading3"/>
            </w:pPr>
            <w:r w:rsidRPr="005362AB">
              <w:lastRenderedPageBreak/>
              <w:t>Was an AI tool used in the writing of this application?</w:t>
            </w:r>
          </w:p>
        </w:tc>
      </w:tr>
      <w:tr w:rsidR="0024186B" w14:paraId="407FCE59" w14:textId="77777777" w:rsidTr="00425F84">
        <w:tc>
          <w:tcPr>
            <w:tcW w:w="9016" w:type="dxa"/>
          </w:tcPr>
          <w:p w14:paraId="57B345A5" w14:textId="77777777" w:rsidR="0024186B" w:rsidRDefault="007E1921" w:rsidP="00425F84">
            <w:pPr>
              <w:pStyle w:val="Heading3"/>
              <w:numPr>
                <w:ilvl w:val="0"/>
                <w:numId w:val="0"/>
              </w:numPr>
              <w:ind w:left="720"/>
            </w:pPr>
            <w:sdt>
              <w:sdtPr>
                <w:rPr>
                  <w:rFonts w:eastAsia="MS Gothic"/>
                </w:rPr>
                <w:id w:val="-979612352"/>
                <w14:checkbox>
                  <w14:checked w14:val="0"/>
                  <w14:checkedState w14:val="2612" w14:font="MS Gothic"/>
                  <w14:uncheckedState w14:val="2610" w14:font="MS Gothic"/>
                </w14:checkbox>
              </w:sdtPr>
              <w:sdtEndPr/>
              <w:sdtContent>
                <w:r w:rsidR="0024186B">
                  <w:rPr>
                    <w:rFonts w:ascii="MS Gothic" w:eastAsia="MS Gothic" w:hAnsi="MS Gothic" w:hint="eastAsia"/>
                  </w:rPr>
                  <w:t>☐</w:t>
                </w:r>
              </w:sdtContent>
            </w:sdt>
            <w:r w:rsidR="0024186B" w:rsidRPr="005042FE">
              <w:t xml:space="preserve"> Yes       </w:t>
            </w:r>
            <w:sdt>
              <w:sdtPr>
                <w:id w:val="-588307640"/>
                <w14:checkbox>
                  <w14:checked w14:val="0"/>
                  <w14:checkedState w14:val="2612" w14:font="MS Gothic"/>
                  <w14:uncheckedState w14:val="2610" w14:font="MS Gothic"/>
                </w14:checkbox>
              </w:sdtPr>
              <w:sdtEndPr/>
              <w:sdtContent>
                <w:r w:rsidR="0024186B">
                  <w:rPr>
                    <w:rFonts w:ascii="MS Gothic" w:eastAsia="MS Gothic" w:hAnsi="MS Gothic" w:hint="eastAsia"/>
                  </w:rPr>
                  <w:t>☐</w:t>
                </w:r>
              </w:sdtContent>
            </w:sdt>
            <w:r w:rsidR="0024186B" w:rsidRPr="005042FE">
              <w:t xml:space="preserve"> No   </w:t>
            </w:r>
          </w:p>
          <w:p w14:paraId="7A8F87FC" w14:textId="062F2A51" w:rsidR="0024186B" w:rsidRDefault="0024186B" w:rsidP="00425F84">
            <w:pPr>
              <w:rPr>
                <w:rFonts w:asciiTheme="minorHAnsi" w:hAnsiTheme="minorHAnsi" w:cstheme="minorHAnsi"/>
                <w:szCs w:val="22"/>
              </w:rPr>
            </w:pPr>
            <w:r w:rsidRPr="00AE0B21">
              <w:rPr>
                <w:rFonts w:asciiTheme="minorHAnsi" w:hAnsiTheme="minorHAnsi" w:cstheme="minorHAnsi"/>
                <w:szCs w:val="22"/>
              </w:rPr>
              <w:t xml:space="preserve">If </w:t>
            </w:r>
            <w:r w:rsidRPr="00AE0B21">
              <w:rPr>
                <w:rFonts w:asciiTheme="minorHAnsi" w:hAnsiTheme="minorHAnsi" w:cstheme="minorHAnsi"/>
                <w:b/>
                <w:bCs/>
                <w:szCs w:val="22"/>
              </w:rPr>
              <w:t>yes</w:t>
            </w:r>
            <w:r w:rsidRPr="00AE0B21">
              <w:rPr>
                <w:rFonts w:asciiTheme="minorHAnsi" w:hAnsiTheme="minorHAnsi" w:cstheme="minorHAnsi"/>
                <w:szCs w:val="22"/>
              </w:rPr>
              <w:t xml:space="preserve">, please </w:t>
            </w:r>
            <w:r w:rsidR="00FB2961">
              <w:rPr>
                <w:rFonts w:asciiTheme="minorHAnsi" w:hAnsiTheme="minorHAnsi" w:cstheme="minorHAnsi"/>
                <w:szCs w:val="22"/>
              </w:rPr>
              <w:t>provide the following</w:t>
            </w:r>
            <w:r w:rsidR="00576752">
              <w:rPr>
                <w:rFonts w:asciiTheme="minorHAnsi" w:hAnsiTheme="minorHAnsi" w:cstheme="minorHAnsi"/>
                <w:szCs w:val="22"/>
              </w:rPr>
              <w:t>:</w:t>
            </w:r>
          </w:p>
          <w:p w14:paraId="4D261766" w14:textId="77777777" w:rsidR="00771D03" w:rsidRDefault="00771D03" w:rsidP="00425F84">
            <w:pPr>
              <w:rPr>
                <w:rFonts w:asciiTheme="minorHAnsi" w:hAnsiTheme="minorHAnsi" w:cstheme="minorHAnsi"/>
                <w:szCs w:val="22"/>
              </w:rPr>
            </w:pPr>
          </w:p>
          <w:p w14:paraId="6F60D138" w14:textId="34AC5930" w:rsidR="0073584A" w:rsidRDefault="0073584A" w:rsidP="004B39A3">
            <w:pPr>
              <w:pStyle w:val="ListParagraph"/>
              <w:numPr>
                <w:ilvl w:val="0"/>
                <w:numId w:val="31"/>
              </w:numPr>
              <w:rPr>
                <w:rFonts w:asciiTheme="minorHAnsi" w:hAnsiTheme="minorHAnsi" w:cstheme="minorHAnsi"/>
                <w:b/>
                <w:bCs/>
                <w:szCs w:val="22"/>
              </w:rPr>
            </w:pPr>
            <w:r w:rsidRPr="004B39A3">
              <w:rPr>
                <w:rFonts w:asciiTheme="minorHAnsi" w:hAnsiTheme="minorHAnsi" w:cstheme="minorHAnsi"/>
                <w:b/>
                <w:bCs/>
                <w:szCs w:val="22"/>
              </w:rPr>
              <w:t>AI tool(s) used:</w:t>
            </w:r>
            <w:r w:rsidR="00576752">
              <w:rPr>
                <w:rFonts w:asciiTheme="minorHAnsi" w:hAnsiTheme="minorHAnsi" w:cstheme="minorHAnsi"/>
                <w:b/>
                <w:bCs/>
                <w:szCs w:val="22"/>
              </w:rPr>
              <w:t xml:space="preserve"> Specify the name.</w:t>
            </w:r>
          </w:p>
          <w:p w14:paraId="750493CF" w14:textId="77777777" w:rsidR="00893B33" w:rsidRDefault="00893B33" w:rsidP="00893B33">
            <w:pPr>
              <w:rPr>
                <w:b/>
                <w:bCs/>
              </w:rPr>
            </w:pPr>
            <w:r w:rsidRPr="00893B33">
              <w:rPr>
                <w:rFonts w:eastAsia="SimSun"/>
              </w:rPr>
              <w:t>Insert text here</w:t>
            </w:r>
            <w:r w:rsidRPr="00893B33">
              <w:rPr>
                <w:b/>
                <w:bCs/>
              </w:rPr>
              <w:t xml:space="preserve"> </w:t>
            </w:r>
          </w:p>
          <w:p w14:paraId="5BF55B4C" w14:textId="77777777" w:rsidR="00771D03" w:rsidRPr="00893B33" w:rsidRDefault="00771D03" w:rsidP="00893B33">
            <w:pPr>
              <w:rPr>
                <w:b/>
                <w:bCs/>
              </w:rPr>
            </w:pPr>
          </w:p>
          <w:p w14:paraId="1DA8B0CD" w14:textId="30678660" w:rsidR="00771D03" w:rsidRPr="00771D03" w:rsidRDefault="00771D03" w:rsidP="00771D03">
            <w:pPr>
              <w:pStyle w:val="ListParagraph"/>
              <w:numPr>
                <w:ilvl w:val="0"/>
                <w:numId w:val="31"/>
              </w:numPr>
              <w:rPr>
                <w:b/>
                <w:bCs/>
              </w:rPr>
            </w:pPr>
            <w:r w:rsidRPr="00771D03">
              <w:rPr>
                <w:b/>
                <w:bCs/>
              </w:rPr>
              <w:t>Briefly describe why and how the AI tool(s) were used in preparing this application.</w:t>
            </w:r>
          </w:p>
          <w:p w14:paraId="5DEE623A" w14:textId="6DB65449" w:rsidR="00893B33" w:rsidRDefault="00893B33" w:rsidP="00037857">
            <w:pPr>
              <w:rPr>
                <w:rFonts w:eastAsia="SimSun"/>
              </w:rPr>
            </w:pPr>
            <w:r w:rsidRPr="00037857">
              <w:rPr>
                <w:rFonts w:eastAsia="SimSun"/>
              </w:rPr>
              <w:t>Insert text her</w:t>
            </w:r>
            <w:r w:rsidR="00771D03">
              <w:rPr>
                <w:rFonts w:eastAsia="SimSun"/>
              </w:rPr>
              <w:t>e</w:t>
            </w:r>
          </w:p>
          <w:p w14:paraId="6B36BF81" w14:textId="77777777" w:rsidR="00771D03" w:rsidRPr="00037857" w:rsidRDefault="00771D03" w:rsidP="00037857">
            <w:pPr>
              <w:rPr>
                <w:b/>
                <w:bCs/>
              </w:rPr>
            </w:pPr>
          </w:p>
          <w:p w14:paraId="64F744CE" w14:textId="48E4B32C" w:rsidR="0073584A" w:rsidRPr="00771D03" w:rsidRDefault="0073584A" w:rsidP="00771D03">
            <w:pPr>
              <w:pStyle w:val="ListParagraph"/>
              <w:numPr>
                <w:ilvl w:val="0"/>
                <w:numId w:val="31"/>
              </w:numPr>
            </w:pPr>
            <w:r w:rsidRPr="004B39A3">
              <w:rPr>
                <w:b/>
                <w:bCs/>
              </w:rPr>
              <w:t xml:space="preserve">Review </w:t>
            </w:r>
            <w:r w:rsidR="004D76C8">
              <w:rPr>
                <w:b/>
                <w:bCs/>
              </w:rPr>
              <w:t>and responsibility</w:t>
            </w:r>
            <w:r w:rsidR="008E465C">
              <w:rPr>
                <w:b/>
                <w:bCs/>
              </w:rPr>
              <w:t xml:space="preserve"> </w:t>
            </w:r>
            <w:r w:rsidR="00FF29B5">
              <w:rPr>
                <w:b/>
                <w:bCs/>
              </w:rPr>
              <w:t>Acknowledgement:</w:t>
            </w:r>
          </w:p>
          <w:p w14:paraId="26D0E493" w14:textId="77777777" w:rsidR="00771D03" w:rsidRPr="00893B33" w:rsidRDefault="00771D03" w:rsidP="00771D03">
            <w:pPr>
              <w:pStyle w:val="ListParagraph"/>
            </w:pPr>
          </w:p>
          <w:p w14:paraId="1383C095" w14:textId="51465A87" w:rsidR="00D27F36" w:rsidRPr="00893B33" w:rsidRDefault="007E1921" w:rsidP="00893B33">
            <w:sdt>
              <w:sdtPr>
                <w:rPr>
                  <w:rFonts w:eastAsia="MS Gothic"/>
                  <w:b/>
                  <w:bCs/>
                </w:rPr>
                <w:id w:val="-886096019"/>
                <w14:checkbox>
                  <w14:checked w14:val="0"/>
                  <w14:checkedState w14:val="2612" w14:font="MS Gothic"/>
                  <w14:uncheckedState w14:val="2610" w14:font="MS Gothic"/>
                </w14:checkbox>
              </w:sdtPr>
              <w:sdtEndPr/>
              <w:sdtContent>
                <w:r w:rsidR="00D27F36">
                  <w:rPr>
                    <w:rFonts w:ascii="MS Gothic" w:eastAsia="MS Gothic" w:hAnsi="MS Gothic" w:hint="eastAsia"/>
                    <w:b/>
                    <w:bCs/>
                  </w:rPr>
                  <w:t>☐</w:t>
                </w:r>
              </w:sdtContent>
            </w:sdt>
            <w:r w:rsidR="00D27F36" w:rsidRPr="005042FE">
              <w:t xml:space="preserve"> </w:t>
            </w:r>
            <w:r w:rsidR="00D27F36" w:rsidRPr="00D27F36">
              <w:t>I confirm that the output of the AI tool(s) was reviewed to determine its accuracy and appropriateness, and that the research team takes responsibility for the final content of this application.</w:t>
            </w:r>
          </w:p>
        </w:tc>
      </w:tr>
      <w:tr w:rsidR="0024186B" w14:paraId="08EBEEBD" w14:textId="77777777" w:rsidTr="00425F84">
        <w:tc>
          <w:tcPr>
            <w:tcW w:w="9016" w:type="dxa"/>
            <w:shd w:val="clear" w:color="auto" w:fill="F2F2F2" w:themeFill="background1" w:themeFillShade="F2"/>
          </w:tcPr>
          <w:p w14:paraId="021C0B58" w14:textId="77777777" w:rsidR="0024186B" w:rsidRPr="00381A95" w:rsidRDefault="0024186B" w:rsidP="00425F84">
            <w:pPr>
              <w:pStyle w:val="Heading3"/>
            </w:pPr>
            <w:r w:rsidRPr="008634E6">
              <w:t>Will any AI tool(s) be used during the research process (e.g. for transcription, data analysis, coding, or other research activities)?</w:t>
            </w:r>
          </w:p>
        </w:tc>
      </w:tr>
      <w:tr w:rsidR="0024186B" w14:paraId="2A2F6C12" w14:textId="77777777" w:rsidTr="00425F84">
        <w:tc>
          <w:tcPr>
            <w:tcW w:w="9016" w:type="dxa"/>
          </w:tcPr>
          <w:p w14:paraId="5E326BE1" w14:textId="77777777" w:rsidR="0024186B" w:rsidRDefault="007E1921" w:rsidP="00425F84">
            <w:pPr>
              <w:pStyle w:val="Heading3"/>
              <w:numPr>
                <w:ilvl w:val="0"/>
                <w:numId w:val="0"/>
              </w:numPr>
              <w:ind w:left="720"/>
              <w:rPr>
                <w:rFonts w:asciiTheme="minorHAnsi" w:hAnsiTheme="minorHAnsi" w:cstheme="minorHAnsi"/>
                <w:iCs/>
                <w:szCs w:val="24"/>
              </w:rPr>
            </w:pPr>
            <w:sdt>
              <w:sdtPr>
                <w:rPr>
                  <w:rFonts w:eastAsia="MS Gothic"/>
                </w:rPr>
                <w:id w:val="-852802813"/>
                <w14:checkbox>
                  <w14:checked w14:val="0"/>
                  <w14:checkedState w14:val="2612" w14:font="MS Gothic"/>
                  <w14:uncheckedState w14:val="2610" w14:font="MS Gothic"/>
                </w14:checkbox>
              </w:sdtPr>
              <w:sdtEndPr/>
              <w:sdtContent>
                <w:r w:rsidR="0024186B" w:rsidRPr="00381A95">
                  <w:rPr>
                    <w:rFonts w:ascii="Segoe UI Symbol" w:eastAsia="MS Gothic" w:hAnsi="Segoe UI Symbol" w:cs="Segoe UI Symbol"/>
                  </w:rPr>
                  <w:t>☐</w:t>
                </w:r>
              </w:sdtContent>
            </w:sdt>
            <w:r w:rsidR="0024186B" w:rsidRPr="00381A95">
              <w:t xml:space="preserve"> Yes       </w:t>
            </w:r>
            <w:sdt>
              <w:sdtPr>
                <w:id w:val="373437127"/>
                <w14:checkbox>
                  <w14:checked w14:val="0"/>
                  <w14:checkedState w14:val="2612" w14:font="MS Gothic"/>
                  <w14:uncheckedState w14:val="2610" w14:font="MS Gothic"/>
                </w14:checkbox>
              </w:sdtPr>
              <w:sdtEndPr/>
              <w:sdtContent>
                <w:r w:rsidR="0024186B" w:rsidRPr="00381A95">
                  <w:rPr>
                    <w:rFonts w:ascii="Segoe UI Symbol" w:hAnsi="Segoe UI Symbol" w:cs="Segoe UI Symbol"/>
                  </w:rPr>
                  <w:t>☐</w:t>
                </w:r>
              </w:sdtContent>
            </w:sdt>
            <w:r w:rsidR="0024186B" w:rsidRPr="00381A95">
              <w:t xml:space="preserve"> No  </w:t>
            </w:r>
            <w:r w:rsidR="0024186B" w:rsidRPr="00381A95">
              <w:rPr>
                <w:rFonts w:asciiTheme="minorHAnsi" w:hAnsiTheme="minorHAnsi" w:cstheme="minorHAnsi"/>
                <w:iCs/>
                <w:szCs w:val="24"/>
              </w:rPr>
              <w:t xml:space="preserve"> </w:t>
            </w:r>
          </w:p>
          <w:p w14:paraId="4F616F72" w14:textId="65F0546A" w:rsidR="0024186B" w:rsidRDefault="0024186B" w:rsidP="00425F84">
            <w:pPr>
              <w:rPr>
                <w:rFonts w:asciiTheme="minorHAnsi" w:hAnsiTheme="minorHAnsi" w:cstheme="minorHAnsi"/>
                <w:szCs w:val="22"/>
              </w:rPr>
            </w:pPr>
            <w:r w:rsidRPr="00BE00BE">
              <w:rPr>
                <w:rFonts w:asciiTheme="minorHAnsi" w:hAnsiTheme="minorHAnsi" w:cstheme="minorHAnsi"/>
                <w:szCs w:val="22"/>
              </w:rPr>
              <w:t xml:space="preserve">If </w:t>
            </w:r>
            <w:r w:rsidRPr="00BE00BE">
              <w:rPr>
                <w:rFonts w:asciiTheme="minorHAnsi" w:hAnsiTheme="minorHAnsi" w:cstheme="minorHAnsi"/>
                <w:b/>
                <w:bCs/>
                <w:szCs w:val="22"/>
              </w:rPr>
              <w:t>yes</w:t>
            </w:r>
            <w:r w:rsidRPr="00BE00BE">
              <w:rPr>
                <w:rFonts w:asciiTheme="minorHAnsi" w:hAnsiTheme="minorHAnsi" w:cstheme="minorHAnsi"/>
                <w:szCs w:val="22"/>
              </w:rPr>
              <w:t xml:space="preserve">, please </w:t>
            </w:r>
            <w:r w:rsidR="006D68D1" w:rsidRPr="00BE00BE">
              <w:rPr>
                <w:rFonts w:asciiTheme="minorHAnsi" w:hAnsiTheme="minorHAnsi" w:cstheme="minorHAnsi"/>
                <w:szCs w:val="22"/>
              </w:rPr>
              <w:t>provide</w:t>
            </w:r>
          </w:p>
          <w:p w14:paraId="6BECCD9A" w14:textId="77777777" w:rsidR="00ED24EC" w:rsidRPr="00BE00BE" w:rsidRDefault="00ED24EC" w:rsidP="00425F84">
            <w:pPr>
              <w:rPr>
                <w:rFonts w:asciiTheme="minorHAnsi" w:hAnsiTheme="minorHAnsi" w:cstheme="minorHAnsi"/>
                <w:szCs w:val="22"/>
              </w:rPr>
            </w:pPr>
          </w:p>
          <w:p w14:paraId="3DF30D6F" w14:textId="4BE5CA04" w:rsidR="0073584A" w:rsidRDefault="00F0190E" w:rsidP="00BE00BE">
            <w:pPr>
              <w:pStyle w:val="ListParagraph"/>
              <w:numPr>
                <w:ilvl w:val="0"/>
                <w:numId w:val="32"/>
              </w:numPr>
              <w:rPr>
                <w:rFonts w:asciiTheme="minorHAnsi" w:hAnsiTheme="minorHAnsi" w:cstheme="minorHAnsi"/>
                <w:b/>
                <w:bCs/>
                <w:szCs w:val="22"/>
              </w:rPr>
            </w:pPr>
            <w:r w:rsidRPr="00BE00BE">
              <w:rPr>
                <w:rFonts w:asciiTheme="minorHAnsi" w:hAnsiTheme="minorHAnsi" w:cstheme="minorHAnsi"/>
                <w:b/>
                <w:bCs/>
                <w:szCs w:val="22"/>
              </w:rPr>
              <w:t>AI tool(s) to be used</w:t>
            </w:r>
          </w:p>
          <w:p w14:paraId="603E9F91" w14:textId="48C988A3" w:rsidR="00BE00BE" w:rsidRDefault="00657C01" w:rsidP="00BE00BE">
            <w:pPr>
              <w:rPr>
                <w:rFonts w:eastAsia="SimSun"/>
              </w:rPr>
            </w:pPr>
            <w:r w:rsidRPr="007A40B9">
              <w:rPr>
                <w:rFonts w:eastAsia="SimSun"/>
              </w:rPr>
              <w:t>Insert text here</w:t>
            </w:r>
          </w:p>
          <w:p w14:paraId="20888204" w14:textId="77777777" w:rsidR="00105BA5" w:rsidRPr="00657C01" w:rsidRDefault="00105BA5" w:rsidP="00BE00BE">
            <w:pPr>
              <w:rPr>
                <w:b/>
                <w:bCs/>
              </w:rPr>
            </w:pPr>
          </w:p>
          <w:p w14:paraId="641249EC" w14:textId="77777777" w:rsidR="00105BA5" w:rsidRPr="00105BA5" w:rsidRDefault="00105BA5" w:rsidP="00105BA5">
            <w:pPr>
              <w:pStyle w:val="ListParagraph"/>
              <w:numPr>
                <w:ilvl w:val="0"/>
                <w:numId w:val="32"/>
              </w:numPr>
              <w:rPr>
                <w:b/>
                <w:bCs/>
              </w:rPr>
            </w:pPr>
            <w:r w:rsidRPr="00105BA5">
              <w:rPr>
                <w:rFonts w:asciiTheme="minorHAnsi" w:hAnsiTheme="minorHAnsi" w:cstheme="minorHAnsi"/>
                <w:b/>
                <w:bCs/>
                <w:szCs w:val="22"/>
              </w:rPr>
              <w:t>Briefly describe why and how the AI tool(s) will be used in the research.</w:t>
            </w:r>
            <w:r w:rsidRPr="00105BA5">
              <w:rPr>
                <w:rFonts w:asciiTheme="minorHAnsi" w:eastAsia="SimSun" w:hAnsiTheme="minorHAnsi" w:cstheme="minorHAnsi"/>
                <w:b/>
                <w:bCs/>
                <w:szCs w:val="22"/>
              </w:rPr>
              <w:t xml:space="preserve"> </w:t>
            </w:r>
          </w:p>
          <w:p w14:paraId="6BDB08AB" w14:textId="2E6455D1" w:rsidR="00657C01" w:rsidRDefault="00657C01" w:rsidP="00105BA5">
            <w:pPr>
              <w:rPr>
                <w:rFonts w:eastAsia="SimSun"/>
              </w:rPr>
            </w:pPr>
            <w:r w:rsidRPr="00105BA5">
              <w:rPr>
                <w:rFonts w:eastAsia="SimSun"/>
              </w:rPr>
              <w:t>Insert text here</w:t>
            </w:r>
          </w:p>
          <w:p w14:paraId="517AC9DF" w14:textId="77777777" w:rsidR="00ED24EC" w:rsidRPr="00105BA5" w:rsidRDefault="00ED24EC" w:rsidP="00105BA5">
            <w:pPr>
              <w:rPr>
                <w:b/>
                <w:bCs/>
              </w:rPr>
            </w:pPr>
          </w:p>
          <w:p w14:paraId="10CEC438" w14:textId="77777777" w:rsidR="006D18B9" w:rsidRDefault="001B547E" w:rsidP="001B547E">
            <w:pPr>
              <w:pStyle w:val="ListParagraph"/>
              <w:numPr>
                <w:ilvl w:val="0"/>
                <w:numId w:val="32"/>
              </w:numPr>
              <w:rPr>
                <w:b/>
                <w:bCs/>
              </w:rPr>
            </w:pPr>
            <w:r w:rsidRPr="001B547E">
              <w:rPr>
                <w:b/>
                <w:bCs/>
              </w:rPr>
              <w:t>Describe how AI-generated outputs will be reviewed or verified by the research team.</w:t>
            </w:r>
          </w:p>
          <w:p w14:paraId="7133C6F0" w14:textId="29E9FE55" w:rsidR="00657C01" w:rsidRPr="006D18B9" w:rsidRDefault="00657C01" w:rsidP="006D18B9">
            <w:pPr>
              <w:rPr>
                <w:b/>
                <w:bCs/>
              </w:rPr>
            </w:pPr>
            <w:r w:rsidRPr="006D18B9">
              <w:rPr>
                <w:rFonts w:eastAsia="SimSun"/>
              </w:rPr>
              <w:t>Insert text here</w:t>
            </w:r>
          </w:p>
          <w:p w14:paraId="32C50902" w14:textId="77777777" w:rsidR="00657C01" w:rsidRPr="00657C01" w:rsidRDefault="00657C01" w:rsidP="00657C01">
            <w:pPr>
              <w:rPr>
                <w:b/>
                <w:bCs/>
              </w:rPr>
            </w:pPr>
          </w:p>
          <w:p w14:paraId="5B168BA5" w14:textId="5C9D7B1C" w:rsidR="009A39E9" w:rsidRPr="00D84A5D" w:rsidRDefault="00D84A5D" w:rsidP="004A22E9">
            <w:pPr>
              <w:pStyle w:val="Question"/>
              <w:numPr>
                <w:ilvl w:val="0"/>
                <w:numId w:val="32"/>
              </w:numPr>
            </w:pPr>
            <w:r w:rsidRPr="000E4C7D">
              <w:t>Where applicable, describe how participants will be informed about the use of AI and how their consent will be obtained</w:t>
            </w:r>
            <w:r w:rsidRPr="00D84A5D">
              <w:rPr>
                <w:bCs/>
              </w:rPr>
              <w:t>.</w:t>
            </w:r>
          </w:p>
          <w:p w14:paraId="0A3DD05B" w14:textId="77777777" w:rsidR="00D84A5D" w:rsidRDefault="00D84A5D" w:rsidP="00D84A5D">
            <w:pPr>
              <w:rPr>
                <w:rFonts w:eastAsia="SimSun"/>
              </w:rPr>
            </w:pPr>
            <w:r w:rsidRPr="007A40B9">
              <w:rPr>
                <w:rFonts w:eastAsia="SimSun"/>
              </w:rPr>
              <w:t>Insert text here</w:t>
            </w:r>
          </w:p>
          <w:p w14:paraId="518FD5CD" w14:textId="77777777" w:rsidR="00373426" w:rsidRPr="00893B33" w:rsidRDefault="00373426" w:rsidP="00D84A5D">
            <w:pPr>
              <w:rPr>
                <w:b/>
                <w:bCs/>
              </w:rPr>
            </w:pPr>
          </w:p>
          <w:p w14:paraId="11C769B8" w14:textId="27E613FF" w:rsidR="004A22E9" w:rsidRPr="004A22E9" w:rsidRDefault="004A22E9" w:rsidP="00ED24EC"/>
        </w:tc>
      </w:tr>
    </w:tbl>
    <w:p w14:paraId="639D1942" w14:textId="77777777" w:rsidR="00826303" w:rsidRPr="00826303" w:rsidRDefault="00826303" w:rsidP="00826303"/>
    <w:p w14:paraId="4F97BF4B" w14:textId="77777777" w:rsidR="00FD5FD2" w:rsidRPr="00AA37AD" w:rsidRDefault="00FD5FD2" w:rsidP="00880765">
      <w:pPr>
        <w:pStyle w:val="Heading1"/>
        <w:spacing w:before="0" w:after="0" w:line="288" w:lineRule="auto"/>
        <w:jc w:val="both"/>
        <w:rPr>
          <w:rFonts w:ascii="Calibri" w:hAnsi="Calibri" w:cs="Calibri"/>
        </w:rPr>
      </w:pPr>
      <w:bookmarkStart w:id="5" w:name="_Hlk234413973"/>
      <w:r w:rsidRPr="00AA37AD">
        <w:rPr>
          <w:rFonts w:ascii="Calibri" w:hAnsi="Calibri" w:cs="Calibri"/>
        </w:rPr>
        <w:t>SUPPORTING DOCUMENTATION/CHECKLIST</w:t>
      </w:r>
    </w:p>
    <w:bookmarkEnd w:id="5"/>
    <w:p w14:paraId="0B9282C8" w14:textId="77777777" w:rsidR="00FD5FD2" w:rsidRPr="00AA37AD" w:rsidRDefault="00FD5FD2" w:rsidP="00663712">
      <w:pPr>
        <w:adjustRightInd w:val="0"/>
        <w:snapToGrid w:val="0"/>
        <w:spacing w:after="0" w:line="240" w:lineRule="auto"/>
        <w:ind w:left="-170" w:right="-477"/>
        <w:jc w:val="both"/>
        <w:rPr>
          <w:rFonts w:cs="Calibri"/>
          <w:b/>
          <w:bCs/>
          <w:szCs w:val="22"/>
        </w:rPr>
      </w:pPr>
      <w:r w:rsidRPr="00AA37AD">
        <w:rPr>
          <w:rFonts w:cs="Calibri"/>
          <w:b/>
          <w:bCs/>
          <w:szCs w:val="22"/>
        </w:rPr>
        <w:t>Upload relevant documentation with appropriate naming protocols including clear titles, versions and dates:</w:t>
      </w:r>
    </w:p>
    <w:p w14:paraId="1EFFF5C7" w14:textId="77777777" w:rsidR="00077044" w:rsidRPr="00AA37AD" w:rsidRDefault="007E1921" w:rsidP="00077044">
      <w:pPr>
        <w:pStyle w:val="ListParagraph"/>
        <w:numPr>
          <w:ilvl w:val="0"/>
          <w:numId w:val="7"/>
        </w:numPr>
        <w:adjustRightInd w:val="0"/>
        <w:snapToGrid w:val="0"/>
        <w:spacing w:after="0" w:line="240" w:lineRule="auto"/>
        <w:ind w:right="-476"/>
        <w:contextualSpacing w:val="0"/>
        <w:jc w:val="both"/>
        <w:rPr>
          <w:rFonts w:cs="Calibri"/>
          <w:szCs w:val="22"/>
        </w:rPr>
      </w:pPr>
      <w:sdt>
        <w:sdtPr>
          <w:rPr>
            <w:rFonts w:cs="Calibri"/>
            <w:szCs w:val="22"/>
          </w:rPr>
          <w:id w:val="-443161231"/>
          <w14:checkbox>
            <w14:checked w14:val="0"/>
            <w14:checkedState w14:val="2612" w14:font="MS Gothic"/>
            <w14:uncheckedState w14:val="2610" w14:font="MS Gothic"/>
          </w14:checkbox>
        </w:sdtPr>
        <w:sdtEndPr/>
        <w:sdtContent>
          <w:r w:rsidR="00077044" w:rsidRPr="00AA37AD">
            <w:rPr>
              <w:rFonts w:ascii="Segoe UI Symbol" w:eastAsia="MS Gothic" w:hAnsi="Segoe UI Symbol" w:cs="Segoe UI Symbol"/>
              <w:szCs w:val="22"/>
            </w:rPr>
            <w:t>☐</w:t>
          </w:r>
        </w:sdtContent>
      </w:sdt>
      <w:r w:rsidR="00077044" w:rsidRPr="00AA37AD">
        <w:rPr>
          <w:rFonts w:cs="Calibri"/>
          <w:szCs w:val="22"/>
        </w:rPr>
        <w:t xml:space="preserve">  Participant Information and Consent Form(s) </w:t>
      </w:r>
    </w:p>
    <w:p w14:paraId="5C84953A" w14:textId="77777777" w:rsidR="00077044" w:rsidRPr="00AA37AD" w:rsidRDefault="007E1921" w:rsidP="00077044">
      <w:pPr>
        <w:pStyle w:val="ListParagraph"/>
        <w:numPr>
          <w:ilvl w:val="0"/>
          <w:numId w:val="7"/>
        </w:numPr>
        <w:adjustRightInd w:val="0"/>
        <w:snapToGrid w:val="0"/>
        <w:spacing w:after="0" w:line="240" w:lineRule="auto"/>
        <w:ind w:right="-476"/>
        <w:contextualSpacing w:val="0"/>
        <w:jc w:val="both"/>
        <w:rPr>
          <w:rFonts w:cs="Calibri"/>
          <w:szCs w:val="22"/>
        </w:rPr>
      </w:pPr>
      <w:sdt>
        <w:sdtPr>
          <w:rPr>
            <w:rFonts w:cs="Calibri"/>
            <w:szCs w:val="22"/>
          </w:rPr>
          <w:id w:val="-1723441258"/>
          <w14:checkbox>
            <w14:checked w14:val="0"/>
            <w14:checkedState w14:val="2612" w14:font="MS Gothic"/>
            <w14:uncheckedState w14:val="2610" w14:font="MS Gothic"/>
          </w14:checkbox>
        </w:sdtPr>
        <w:sdtEndPr/>
        <w:sdtContent>
          <w:r w:rsidR="00077044" w:rsidRPr="00AA37AD">
            <w:rPr>
              <w:rFonts w:ascii="Segoe UI Symbol" w:eastAsia="MS Gothic" w:hAnsi="Segoe UI Symbol" w:cs="Segoe UI Symbol"/>
              <w:szCs w:val="22"/>
            </w:rPr>
            <w:t>☐</w:t>
          </w:r>
        </w:sdtContent>
      </w:sdt>
      <w:r w:rsidR="00077044" w:rsidRPr="00AA37AD">
        <w:rPr>
          <w:rFonts w:cs="Calibri"/>
          <w:szCs w:val="22"/>
        </w:rPr>
        <w:t xml:space="preserve">   Recruitment materials, including but not limited to:</w:t>
      </w:r>
    </w:p>
    <w:p w14:paraId="655DCC47" w14:textId="77777777" w:rsidR="00077044" w:rsidRPr="00EB44D3" w:rsidRDefault="007E1921" w:rsidP="00077044">
      <w:pPr>
        <w:adjustRightInd w:val="0"/>
        <w:snapToGrid w:val="0"/>
        <w:spacing w:after="0" w:line="240" w:lineRule="auto"/>
        <w:ind w:left="720" w:right="-476"/>
        <w:jc w:val="both"/>
        <w:rPr>
          <w:rFonts w:cs="Calibri"/>
          <w:szCs w:val="22"/>
        </w:rPr>
      </w:pPr>
      <w:sdt>
        <w:sdtPr>
          <w:rPr>
            <w:rFonts w:ascii="Segoe UI Symbol" w:eastAsia="MS Gothic" w:hAnsi="Segoe UI Symbol" w:cs="Segoe UI Symbol"/>
            <w:szCs w:val="22"/>
          </w:rPr>
          <w:id w:val="1452207780"/>
          <w14:checkbox>
            <w14:checked w14:val="0"/>
            <w14:checkedState w14:val="2612" w14:font="MS Gothic"/>
            <w14:uncheckedState w14:val="2610" w14:font="MS Gothic"/>
          </w14:checkbox>
        </w:sdtPr>
        <w:sdtEndPr/>
        <w:sdtContent>
          <w:r w:rsidR="00077044">
            <w:rPr>
              <w:rFonts w:ascii="MS Gothic" w:eastAsia="MS Gothic" w:hAnsi="MS Gothic" w:cs="Segoe UI Symbol" w:hint="eastAsia"/>
              <w:szCs w:val="22"/>
            </w:rPr>
            <w:t>☐</w:t>
          </w:r>
        </w:sdtContent>
      </w:sdt>
      <w:r w:rsidR="00077044" w:rsidRPr="00EB44D3">
        <w:rPr>
          <w:rFonts w:cs="Calibri"/>
          <w:szCs w:val="22"/>
        </w:rPr>
        <w:t xml:space="preserve">Email Invitations   </w:t>
      </w:r>
    </w:p>
    <w:p w14:paraId="5A72A372" w14:textId="77777777" w:rsidR="00077044" w:rsidRPr="00EB44D3" w:rsidRDefault="007E1921" w:rsidP="00077044">
      <w:pPr>
        <w:adjustRightInd w:val="0"/>
        <w:snapToGrid w:val="0"/>
        <w:spacing w:after="0" w:line="240" w:lineRule="auto"/>
        <w:ind w:left="720" w:right="-476"/>
        <w:jc w:val="both"/>
        <w:rPr>
          <w:rFonts w:cs="Calibri"/>
          <w:szCs w:val="22"/>
        </w:rPr>
      </w:pPr>
      <w:sdt>
        <w:sdtPr>
          <w:rPr>
            <w:rFonts w:ascii="MS Gothic" w:eastAsia="MS Gothic" w:hAnsi="MS Gothic" w:cs="Calibri"/>
            <w:szCs w:val="22"/>
          </w:rPr>
          <w:id w:val="1728175479"/>
          <w14:checkbox>
            <w14:checked w14:val="0"/>
            <w14:checkedState w14:val="2612" w14:font="MS Gothic"/>
            <w14:uncheckedState w14:val="2610" w14:font="MS Gothic"/>
          </w14:checkbox>
        </w:sdtPr>
        <w:sdtEndPr/>
        <w:sdtContent>
          <w:r w:rsidR="00077044" w:rsidRPr="00EB44D3">
            <w:rPr>
              <w:rFonts w:ascii="MS Gothic" w:eastAsia="MS Gothic" w:hAnsi="MS Gothic" w:cs="Calibri" w:hint="eastAsia"/>
              <w:szCs w:val="22"/>
            </w:rPr>
            <w:t>☐</w:t>
          </w:r>
        </w:sdtContent>
      </w:sdt>
      <w:r w:rsidR="00077044" w:rsidRPr="00EB44D3">
        <w:rPr>
          <w:rFonts w:cs="Calibri"/>
          <w:szCs w:val="22"/>
        </w:rPr>
        <w:t xml:space="preserve">Flyers                      </w:t>
      </w:r>
    </w:p>
    <w:p w14:paraId="7AF53C94" w14:textId="77777777" w:rsidR="00077044" w:rsidRPr="00EB44D3" w:rsidRDefault="007E1921" w:rsidP="00077044">
      <w:pPr>
        <w:adjustRightInd w:val="0"/>
        <w:snapToGrid w:val="0"/>
        <w:spacing w:after="0" w:line="240" w:lineRule="auto"/>
        <w:ind w:left="720" w:right="-476"/>
        <w:jc w:val="both"/>
        <w:rPr>
          <w:rFonts w:cs="Calibri"/>
          <w:szCs w:val="22"/>
        </w:rPr>
      </w:pPr>
      <w:sdt>
        <w:sdtPr>
          <w:rPr>
            <w:rFonts w:ascii="Segoe UI Symbol" w:eastAsia="MS Gothic" w:hAnsi="Segoe UI Symbol" w:cs="Segoe UI Symbol"/>
            <w:szCs w:val="22"/>
          </w:rPr>
          <w:id w:val="1989049717"/>
          <w14:checkbox>
            <w14:checked w14:val="0"/>
            <w14:checkedState w14:val="2612" w14:font="MS Gothic"/>
            <w14:uncheckedState w14:val="2610" w14:font="MS Gothic"/>
          </w14:checkbox>
        </w:sdtPr>
        <w:sdtEndPr/>
        <w:sdtContent>
          <w:r w:rsidR="00077044" w:rsidRPr="00EB44D3">
            <w:rPr>
              <w:rFonts w:ascii="Segoe UI Symbol" w:eastAsia="MS Gothic" w:hAnsi="Segoe UI Symbol" w:cs="Segoe UI Symbol"/>
              <w:szCs w:val="22"/>
            </w:rPr>
            <w:t>☐</w:t>
          </w:r>
        </w:sdtContent>
      </w:sdt>
      <w:r w:rsidR="00077044" w:rsidRPr="00EB44D3">
        <w:rPr>
          <w:rFonts w:cs="Calibri"/>
          <w:szCs w:val="22"/>
        </w:rPr>
        <w:t xml:space="preserve">Advertisements    </w:t>
      </w:r>
    </w:p>
    <w:p w14:paraId="2D21F6BF" w14:textId="77777777" w:rsidR="00077044" w:rsidRPr="00AA37AD" w:rsidRDefault="00077044" w:rsidP="00077044">
      <w:pPr>
        <w:pStyle w:val="ListParagraph"/>
        <w:numPr>
          <w:ilvl w:val="0"/>
          <w:numId w:val="8"/>
        </w:numPr>
        <w:adjustRightInd w:val="0"/>
        <w:snapToGrid w:val="0"/>
        <w:spacing w:after="0" w:line="240" w:lineRule="auto"/>
        <w:ind w:right="-476"/>
        <w:contextualSpacing w:val="0"/>
        <w:jc w:val="both"/>
        <w:rPr>
          <w:rFonts w:cs="Calibri"/>
          <w:szCs w:val="22"/>
        </w:rPr>
      </w:pPr>
      <w:r w:rsidRPr="00AA37AD">
        <w:rPr>
          <w:rFonts w:cs="Calibri"/>
          <w:szCs w:val="22"/>
        </w:rPr>
        <w:t>Research instruments, including but not limited to:</w:t>
      </w:r>
    </w:p>
    <w:p w14:paraId="0B03D655" w14:textId="77777777" w:rsidR="00077044" w:rsidRPr="00EB44D3" w:rsidRDefault="007E1921" w:rsidP="00077044">
      <w:pPr>
        <w:adjustRightInd w:val="0"/>
        <w:snapToGrid w:val="0"/>
        <w:spacing w:after="0" w:line="240" w:lineRule="auto"/>
        <w:ind w:left="720" w:right="-477"/>
        <w:jc w:val="both"/>
        <w:rPr>
          <w:rFonts w:cs="Calibri"/>
          <w:szCs w:val="22"/>
        </w:rPr>
      </w:pPr>
      <w:sdt>
        <w:sdtPr>
          <w:rPr>
            <w:rFonts w:ascii="Segoe UI Symbol" w:eastAsia="MS Gothic" w:hAnsi="Segoe UI Symbol" w:cs="Segoe UI Symbol"/>
            <w:szCs w:val="22"/>
          </w:rPr>
          <w:id w:val="994312306"/>
          <w14:checkbox>
            <w14:checked w14:val="0"/>
            <w14:checkedState w14:val="2612" w14:font="MS Gothic"/>
            <w14:uncheckedState w14:val="2610" w14:font="MS Gothic"/>
          </w14:checkbox>
        </w:sdtPr>
        <w:sdtEndPr/>
        <w:sdtContent>
          <w:r w:rsidR="00077044">
            <w:rPr>
              <w:rFonts w:ascii="MS Gothic" w:eastAsia="MS Gothic" w:hAnsi="MS Gothic" w:cs="Segoe UI Symbol" w:hint="eastAsia"/>
              <w:szCs w:val="22"/>
            </w:rPr>
            <w:t>☐</w:t>
          </w:r>
        </w:sdtContent>
      </w:sdt>
      <w:r w:rsidR="00077044" w:rsidRPr="00EB44D3">
        <w:rPr>
          <w:rFonts w:cs="Calibri"/>
          <w:szCs w:val="22"/>
        </w:rPr>
        <w:t xml:space="preserve">Interview/focus group guides </w:t>
      </w:r>
    </w:p>
    <w:p w14:paraId="2D421F4C" w14:textId="77777777" w:rsidR="00077044" w:rsidRPr="00EB44D3" w:rsidRDefault="007E1921" w:rsidP="00077044">
      <w:pPr>
        <w:adjustRightInd w:val="0"/>
        <w:snapToGrid w:val="0"/>
        <w:spacing w:after="0" w:line="240" w:lineRule="auto"/>
        <w:ind w:left="720" w:right="-477"/>
        <w:jc w:val="both"/>
        <w:rPr>
          <w:rFonts w:cs="Calibri"/>
          <w:szCs w:val="22"/>
        </w:rPr>
      </w:pPr>
      <w:sdt>
        <w:sdtPr>
          <w:rPr>
            <w:rFonts w:ascii="Segoe UI Symbol" w:eastAsia="MS Gothic" w:hAnsi="Segoe UI Symbol" w:cs="Segoe UI Symbol"/>
            <w:szCs w:val="22"/>
          </w:rPr>
          <w:id w:val="1667816753"/>
          <w14:checkbox>
            <w14:checked w14:val="0"/>
            <w14:checkedState w14:val="2612" w14:font="MS Gothic"/>
            <w14:uncheckedState w14:val="2610" w14:font="MS Gothic"/>
          </w14:checkbox>
        </w:sdtPr>
        <w:sdtEndPr/>
        <w:sdtContent>
          <w:r w:rsidR="00077044" w:rsidRPr="00EB44D3">
            <w:rPr>
              <w:rFonts w:ascii="Segoe UI Symbol" w:eastAsia="MS Gothic" w:hAnsi="Segoe UI Symbol" w:cs="Segoe UI Symbol"/>
              <w:szCs w:val="22"/>
            </w:rPr>
            <w:t>☐</w:t>
          </w:r>
        </w:sdtContent>
      </w:sdt>
      <w:r w:rsidR="00077044" w:rsidRPr="00EB44D3">
        <w:rPr>
          <w:rFonts w:cs="Calibri"/>
          <w:szCs w:val="22"/>
        </w:rPr>
        <w:t xml:space="preserve">Questionnaires        </w:t>
      </w:r>
    </w:p>
    <w:p w14:paraId="5CB764B9" w14:textId="77777777" w:rsidR="00077044" w:rsidRPr="00EB44D3" w:rsidRDefault="007E1921" w:rsidP="00077044">
      <w:pPr>
        <w:adjustRightInd w:val="0"/>
        <w:snapToGrid w:val="0"/>
        <w:spacing w:after="0" w:line="240" w:lineRule="auto"/>
        <w:ind w:left="720" w:right="-477"/>
        <w:jc w:val="both"/>
        <w:rPr>
          <w:rFonts w:cs="Calibri"/>
          <w:szCs w:val="22"/>
        </w:rPr>
      </w:pPr>
      <w:sdt>
        <w:sdtPr>
          <w:rPr>
            <w:rFonts w:ascii="Segoe UI Symbol" w:eastAsia="MS Gothic" w:hAnsi="Segoe UI Symbol" w:cs="Segoe UI Symbol"/>
            <w:szCs w:val="22"/>
          </w:rPr>
          <w:id w:val="343147068"/>
          <w14:checkbox>
            <w14:checked w14:val="0"/>
            <w14:checkedState w14:val="2612" w14:font="MS Gothic"/>
            <w14:uncheckedState w14:val="2610" w14:font="MS Gothic"/>
          </w14:checkbox>
        </w:sdtPr>
        <w:sdtEndPr/>
        <w:sdtContent>
          <w:r w:rsidR="00077044" w:rsidRPr="00EB44D3">
            <w:rPr>
              <w:rFonts w:ascii="Segoe UI Symbol" w:eastAsia="MS Gothic" w:hAnsi="Segoe UI Symbol" w:cs="Segoe UI Symbol"/>
              <w:szCs w:val="22"/>
            </w:rPr>
            <w:t>☐</w:t>
          </w:r>
        </w:sdtContent>
      </w:sdt>
      <w:r w:rsidR="00077044" w:rsidRPr="00EB44D3">
        <w:rPr>
          <w:rFonts w:cs="Calibri"/>
          <w:szCs w:val="22"/>
        </w:rPr>
        <w:t xml:space="preserve">Surveys         </w:t>
      </w:r>
    </w:p>
    <w:p w14:paraId="029FFD4E" w14:textId="77777777" w:rsidR="00077044" w:rsidRPr="00EB44D3" w:rsidRDefault="007E1921" w:rsidP="00077044">
      <w:pPr>
        <w:adjustRightInd w:val="0"/>
        <w:snapToGrid w:val="0"/>
        <w:spacing w:after="0" w:line="240" w:lineRule="auto"/>
        <w:ind w:left="720" w:right="-477"/>
        <w:jc w:val="both"/>
        <w:rPr>
          <w:rFonts w:cs="Calibri"/>
          <w:szCs w:val="22"/>
        </w:rPr>
      </w:pPr>
      <w:sdt>
        <w:sdtPr>
          <w:rPr>
            <w:rFonts w:ascii="Segoe UI Symbol" w:eastAsia="MS Gothic" w:hAnsi="Segoe UI Symbol" w:cs="Segoe UI Symbol"/>
            <w:szCs w:val="22"/>
          </w:rPr>
          <w:id w:val="-136801636"/>
          <w14:checkbox>
            <w14:checked w14:val="0"/>
            <w14:checkedState w14:val="2612" w14:font="MS Gothic"/>
            <w14:uncheckedState w14:val="2610" w14:font="MS Gothic"/>
          </w14:checkbox>
        </w:sdtPr>
        <w:sdtEndPr/>
        <w:sdtContent>
          <w:r w:rsidR="00077044" w:rsidRPr="00EB44D3">
            <w:rPr>
              <w:rFonts w:ascii="Segoe UI Symbol" w:eastAsia="MS Gothic" w:hAnsi="Segoe UI Symbol" w:cs="Segoe UI Symbol"/>
              <w:szCs w:val="22"/>
            </w:rPr>
            <w:t>☐</w:t>
          </w:r>
        </w:sdtContent>
      </w:sdt>
      <w:r w:rsidR="00077044" w:rsidRPr="00EB44D3">
        <w:rPr>
          <w:rFonts w:cs="Calibri"/>
          <w:szCs w:val="22"/>
        </w:rPr>
        <w:t xml:space="preserve">Assessment tools or scales   </w:t>
      </w:r>
    </w:p>
    <w:p w14:paraId="4EC5429F" w14:textId="77777777" w:rsidR="00077044" w:rsidRPr="00EB44D3" w:rsidRDefault="00077044" w:rsidP="00077044">
      <w:pPr>
        <w:pStyle w:val="ListParagraph"/>
        <w:numPr>
          <w:ilvl w:val="0"/>
          <w:numId w:val="8"/>
        </w:numPr>
        <w:adjustRightInd w:val="0"/>
        <w:snapToGrid w:val="0"/>
        <w:spacing w:after="0" w:line="240" w:lineRule="auto"/>
        <w:ind w:right="-477"/>
        <w:jc w:val="both"/>
        <w:rPr>
          <w:rFonts w:cs="Calibri"/>
          <w:szCs w:val="22"/>
        </w:rPr>
      </w:pPr>
      <w:r w:rsidRPr="00EB44D3">
        <w:rPr>
          <w:rFonts w:cs="Calibri"/>
          <w:szCs w:val="22"/>
        </w:rPr>
        <w:t>Research Data Materials, including but not limited to:</w:t>
      </w:r>
    </w:p>
    <w:p w14:paraId="0099AAD4" w14:textId="77777777" w:rsidR="00077044" w:rsidRPr="00EB44D3" w:rsidRDefault="007E1921" w:rsidP="00077044">
      <w:pPr>
        <w:adjustRightInd w:val="0"/>
        <w:snapToGrid w:val="0"/>
        <w:spacing w:after="0" w:line="240" w:lineRule="auto"/>
        <w:ind w:left="720" w:right="-476"/>
        <w:jc w:val="both"/>
        <w:rPr>
          <w:rFonts w:cs="Calibri"/>
          <w:szCs w:val="22"/>
        </w:rPr>
      </w:pPr>
      <w:sdt>
        <w:sdtPr>
          <w:rPr>
            <w:rFonts w:ascii="Segoe UI Symbol" w:eastAsia="MS Gothic" w:hAnsi="Segoe UI Symbol" w:cs="Segoe UI Symbol"/>
            <w:szCs w:val="22"/>
          </w:rPr>
          <w:id w:val="-905530089"/>
          <w14:checkbox>
            <w14:checked w14:val="0"/>
            <w14:checkedState w14:val="2612" w14:font="MS Gothic"/>
            <w14:uncheckedState w14:val="2610" w14:font="MS Gothic"/>
          </w14:checkbox>
        </w:sdtPr>
        <w:sdtEndPr/>
        <w:sdtContent>
          <w:r w:rsidR="00077044">
            <w:rPr>
              <w:rFonts w:ascii="MS Gothic" w:eastAsia="MS Gothic" w:hAnsi="MS Gothic" w:cs="Segoe UI Symbol" w:hint="eastAsia"/>
              <w:szCs w:val="22"/>
            </w:rPr>
            <w:t>☐</w:t>
          </w:r>
        </w:sdtContent>
      </w:sdt>
      <w:r w:rsidR="00077044" w:rsidRPr="00EB44D3">
        <w:rPr>
          <w:rFonts w:cs="Calibri"/>
          <w:szCs w:val="22"/>
        </w:rPr>
        <w:t xml:space="preserve">Data Management Plan </w:t>
      </w:r>
    </w:p>
    <w:p w14:paraId="223B4210" w14:textId="77777777" w:rsidR="00077044" w:rsidRPr="00EB44D3" w:rsidRDefault="007E1921" w:rsidP="00077044">
      <w:pPr>
        <w:adjustRightInd w:val="0"/>
        <w:snapToGrid w:val="0"/>
        <w:spacing w:after="0" w:line="240" w:lineRule="auto"/>
        <w:ind w:left="720" w:right="-476"/>
        <w:jc w:val="both"/>
        <w:rPr>
          <w:rFonts w:cs="Calibri"/>
          <w:szCs w:val="22"/>
        </w:rPr>
      </w:pPr>
      <w:sdt>
        <w:sdtPr>
          <w:rPr>
            <w:rFonts w:ascii="Segoe UI Symbol" w:eastAsia="MS Gothic" w:hAnsi="Segoe UI Symbol" w:cs="Segoe UI Symbol"/>
            <w:szCs w:val="22"/>
          </w:rPr>
          <w:id w:val="-1721741385"/>
          <w14:checkbox>
            <w14:checked w14:val="0"/>
            <w14:checkedState w14:val="2612" w14:font="MS Gothic"/>
            <w14:uncheckedState w14:val="2610" w14:font="MS Gothic"/>
          </w14:checkbox>
        </w:sdtPr>
        <w:sdtEndPr/>
        <w:sdtContent>
          <w:r w:rsidR="00077044">
            <w:rPr>
              <w:rFonts w:ascii="MS Gothic" w:eastAsia="MS Gothic" w:hAnsi="MS Gothic" w:cs="Segoe UI Symbol" w:hint="eastAsia"/>
              <w:szCs w:val="22"/>
            </w:rPr>
            <w:t>☐</w:t>
          </w:r>
        </w:sdtContent>
      </w:sdt>
      <w:r w:rsidR="00077044" w:rsidRPr="00EB44D3">
        <w:rPr>
          <w:rFonts w:cs="Calibri"/>
          <w:szCs w:val="22"/>
        </w:rPr>
        <w:t xml:space="preserve">Observational Logs </w:t>
      </w:r>
    </w:p>
    <w:p w14:paraId="56621862" w14:textId="77777777" w:rsidR="00077044" w:rsidRPr="00EB44D3" w:rsidRDefault="007E1921" w:rsidP="00077044">
      <w:pPr>
        <w:adjustRightInd w:val="0"/>
        <w:snapToGrid w:val="0"/>
        <w:spacing w:after="0" w:line="240" w:lineRule="auto"/>
        <w:ind w:left="720" w:right="-476"/>
        <w:jc w:val="both"/>
        <w:rPr>
          <w:rFonts w:cs="Calibri"/>
          <w:szCs w:val="22"/>
        </w:rPr>
      </w:pPr>
      <w:sdt>
        <w:sdtPr>
          <w:rPr>
            <w:rFonts w:ascii="Segoe UI Symbol" w:eastAsia="MS Gothic" w:hAnsi="Segoe UI Symbol" w:cs="Segoe UI Symbol"/>
            <w:szCs w:val="22"/>
          </w:rPr>
          <w:id w:val="1708218528"/>
          <w14:checkbox>
            <w14:checked w14:val="0"/>
            <w14:checkedState w14:val="2612" w14:font="MS Gothic"/>
            <w14:uncheckedState w14:val="2610" w14:font="MS Gothic"/>
          </w14:checkbox>
        </w:sdtPr>
        <w:sdtEndPr/>
        <w:sdtContent>
          <w:r w:rsidR="00077044">
            <w:rPr>
              <w:rFonts w:ascii="MS Gothic" w:eastAsia="MS Gothic" w:hAnsi="MS Gothic" w:cs="Segoe UI Symbol" w:hint="eastAsia"/>
              <w:szCs w:val="22"/>
            </w:rPr>
            <w:t>☐</w:t>
          </w:r>
        </w:sdtContent>
      </w:sdt>
      <w:r w:rsidR="00077044" w:rsidRPr="00EB44D3">
        <w:rPr>
          <w:rFonts w:cs="Calibri"/>
          <w:szCs w:val="22"/>
        </w:rPr>
        <w:t xml:space="preserve">Reporting Forms </w:t>
      </w:r>
    </w:p>
    <w:p w14:paraId="29718113" w14:textId="77777777" w:rsidR="00FD5FD2" w:rsidRPr="00AA37AD" w:rsidRDefault="00FD5FD2" w:rsidP="00880765">
      <w:pPr>
        <w:adjustRightInd w:val="0"/>
        <w:snapToGrid w:val="0"/>
        <w:spacing w:after="0" w:line="288" w:lineRule="auto"/>
        <w:ind w:right="-454"/>
        <w:jc w:val="both"/>
        <w:rPr>
          <w:rFonts w:cs="Calibri"/>
          <w:szCs w:val="22"/>
        </w:rPr>
      </w:pPr>
    </w:p>
    <w:p w14:paraId="0271803C" w14:textId="77777777" w:rsidR="00FD5FD2" w:rsidRPr="00AA37AD" w:rsidRDefault="00FD5FD2" w:rsidP="00880765">
      <w:pPr>
        <w:pStyle w:val="Heading1"/>
        <w:spacing w:before="0" w:after="0" w:line="288" w:lineRule="auto"/>
        <w:jc w:val="both"/>
        <w:rPr>
          <w:rFonts w:ascii="Calibri" w:hAnsi="Calibri" w:cs="Calibri"/>
        </w:rPr>
      </w:pPr>
      <w:bookmarkStart w:id="6" w:name="_Hlk234413957"/>
      <w:r w:rsidRPr="00AA37AD">
        <w:rPr>
          <w:rFonts w:ascii="Calibri" w:hAnsi="Calibri" w:cs="Calibri"/>
        </w:rPr>
        <w:t>PRINCIPAL INVESTIGATOR DECLARATION</w:t>
      </w:r>
    </w:p>
    <w:bookmarkEnd w:id="6"/>
    <w:p w14:paraId="57513877" w14:textId="77777777" w:rsidR="00FD5FD2" w:rsidRPr="00AA37AD" w:rsidRDefault="00FD5FD2" w:rsidP="0067495C">
      <w:pPr>
        <w:pStyle w:val="Question"/>
      </w:pPr>
      <w:r w:rsidRPr="00AA37AD">
        <w:t>By submitting this application, I certify the following:</w:t>
      </w:r>
    </w:p>
    <w:p w14:paraId="61F00FB0" w14:textId="67F2AFA1" w:rsidR="00FD5FD2" w:rsidRPr="00AA37AD" w:rsidRDefault="007E1921" w:rsidP="00E74CED">
      <w:pPr>
        <w:adjustRightInd w:val="0"/>
        <w:snapToGrid w:val="0"/>
        <w:spacing w:after="0" w:line="240" w:lineRule="auto"/>
        <w:ind w:left="709" w:right="-476" w:hanging="709"/>
        <w:jc w:val="both"/>
        <w:rPr>
          <w:rFonts w:cs="Calibri"/>
          <w:szCs w:val="22"/>
        </w:rPr>
      </w:pPr>
      <w:sdt>
        <w:sdtPr>
          <w:rPr>
            <w:rFonts w:eastAsia="MS Gothic" w:cs="Calibri"/>
            <w:szCs w:val="22"/>
          </w:rPr>
          <w:id w:val="-690604066"/>
          <w14:checkbox>
            <w14:checked w14:val="0"/>
            <w14:checkedState w14:val="2612" w14:font="MS Gothic"/>
            <w14:uncheckedState w14:val="2610" w14:font="MS Gothic"/>
          </w14:checkbox>
        </w:sdtPr>
        <w:sdtEndPr/>
        <w:sdtContent>
          <w:r w:rsidR="0067495C">
            <w:rPr>
              <w:rFonts w:ascii="MS Gothic" w:eastAsia="MS Gothic" w:hAnsi="MS Gothic" w:cs="Calibri" w:hint="eastAsia"/>
              <w:szCs w:val="22"/>
            </w:rPr>
            <w:t>☐</w:t>
          </w:r>
        </w:sdtContent>
      </w:sdt>
      <w:r w:rsidR="00FD5FD2" w:rsidRPr="00AA37AD">
        <w:rPr>
          <w:rFonts w:cs="Calibri"/>
          <w:szCs w:val="22"/>
        </w:rPr>
        <w:t xml:space="preserve"> </w:t>
      </w:r>
      <w:r w:rsidR="00FD5FD2" w:rsidRPr="00AA37AD">
        <w:rPr>
          <w:rFonts w:cs="Calibri"/>
          <w:szCs w:val="22"/>
        </w:rPr>
        <w:tab/>
        <w:t>This research project has been developed and will be conducted in accordance with the National Statement on Ethical Conduct in Human Research (2025) and all relevant institutional policies and procedures</w:t>
      </w:r>
    </w:p>
    <w:p w14:paraId="5196B757" w14:textId="0895B8E7" w:rsidR="00FD5FD2" w:rsidRPr="00AA37AD" w:rsidRDefault="007E1921" w:rsidP="00E74CED">
      <w:pPr>
        <w:adjustRightInd w:val="0"/>
        <w:snapToGrid w:val="0"/>
        <w:spacing w:after="0" w:line="240" w:lineRule="auto"/>
        <w:ind w:left="709" w:right="-476" w:hanging="709"/>
        <w:jc w:val="both"/>
        <w:rPr>
          <w:rFonts w:cs="Calibri"/>
          <w:szCs w:val="22"/>
        </w:rPr>
      </w:pPr>
      <w:sdt>
        <w:sdtPr>
          <w:rPr>
            <w:rFonts w:eastAsia="MS Gothic" w:cs="Calibri"/>
            <w:szCs w:val="22"/>
          </w:rPr>
          <w:id w:val="-1066717235"/>
          <w14:checkbox>
            <w14:checked w14:val="0"/>
            <w14:checkedState w14:val="2612" w14:font="MS Gothic"/>
            <w14:uncheckedState w14:val="2610" w14:font="MS Gothic"/>
          </w14:checkbox>
        </w:sdtPr>
        <w:sdtEndPr/>
        <w:sdtContent>
          <w:r w:rsidR="0067495C">
            <w:rPr>
              <w:rFonts w:ascii="MS Gothic" w:eastAsia="MS Gothic" w:hAnsi="MS Gothic" w:cs="Calibri" w:hint="eastAsia"/>
              <w:szCs w:val="22"/>
            </w:rPr>
            <w:t>☐</w:t>
          </w:r>
        </w:sdtContent>
      </w:sdt>
      <w:r w:rsidR="00FD5FD2" w:rsidRPr="00AA37AD">
        <w:rPr>
          <w:rFonts w:cs="Calibri"/>
          <w:szCs w:val="22"/>
        </w:rPr>
        <w:t xml:space="preserve"> </w:t>
      </w:r>
      <w:r w:rsidR="00FD5FD2" w:rsidRPr="00AA37AD">
        <w:rPr>
          <w:rFonts w:cs="Calibri"/>
          <w:szCs w:val="22"/>
        </w:rPr>
        <w:tab/>
        <w:t>I have familiarised myself with, and have considered and addressed, all relevant legislation, regulations, codes, and guidelines applicable to this research</w:t>
      </w:r>
    </w:p>
    <w:p w14:paraId="1E046DBB" w14:textId="77777777" w:rsidR="00FD5FD2" w:rsidRPr="00AA37AD" w:rsidRDefault="007E1921" w:rsidP="00E74CED">
      <w:pPr>
        <w:adjustRightInd w:val="0"/>
        <w:snapToGrid w:val="0"/>
        <w:spacing w:after="0" w:line="240" w:lineRule="auto"/>
        <w:ind w:left="709" w:right="-476" w:hanging="709"/>
        <w:jc w:val="both"/>
        <w:rPr>
          <w:rFonts w:cs="Calibri"/>
          <w:szCs w:val="22"/>
        </w:rPr>
      </w:pPr>
      <w:sdt>
        <w:sdtPr>
          <w:rPr>
            <w:rFonts w:eastAsia="MS Gothic" w:cs="Calibri"/>
            <w:szCs w:val="22"/>
          </w:rPr>
          <w:id w:val="-721667050"/>
          <w14:checkbox>
            <w14:checked w14:val="0"/>
            <w14:checkedState w14:val="2612" w14:font="MS Gothic"/>
            <w14:uncheckedState w14:val="2610" w14:font="MS Gothic"/>
          </w14:checkbox>
        </w:sdtPr>
        <w:sdtEndPr/>
        <w:sdtContent>
          <w:r w:rsidR="00FD5FD2" w:rsidRPr="00AA37AD">
            <w:rPr>
              <w:rFonts w:ascii="Segoe UI Symbol" w:eastAsia="MS Gothic" w:hAnsi="Segoe UI Symbol" w:cs="Segoe UI Symbol"/>
              <w:szCs w:val="22"/>
            </w:rPr>
            <w:t>☐</w:t>
          </w:r>
        </w:sdtContent>
      </w:sdt>
      <w:r w:rsidR="00FD5FD2" w:rsidRPr="00AA37AD">
        <w:rPr>
          <w:rFonts w:cs="Calibri"/>
          <w:szCs w:val="22"/>
        </w:rPr>
        <w:t xml:space="preserve"> </w:t>
      </w:r>
      <w:r w:rsidR="00FD5FD2" w:rsidRPr="00AA37AD">
        <w:rPr>
          <w:rFonts w:cs="Calibri"/>
          <w:szCs w:val="22"/>
        </w:rPr>
        <w:tab/>
        <w:t>I have disclosed all relevant financial and non-financial interests for myself and, where applicable, on behalf of the project team.</w:t>
      </w:r>
    </w:p>
    <w:p w14:paraId="2AF272B4" w14:textId="0DAFA7C5" w:rsidR="00FD5FD2" w:rsidRPr="00AA37AD" w:rsidRDefault="007E1921" w:rsidP="00E74CED">
      <w:pPr>
        <w:adjustRightInd w:val="0"/>
        <w:snapToGrid w:val="0"/>
        <w:spacing w:after="0" w:line="240" w:lineRule="auto"/>
        <w:ind w:left="709" w:right="-476" w:hanging="709"/>
        <w:jc w:val="both"/>
        <w:rPr>
          <w:rFonts w:cs="Calibri"/>
          <w:szCs w:val="22"/>
        </w:rPr>
      </w:pPr>
      <w:sdt>
        <w:sdtPr>
          <w:rPr>
            <w:rFonts w:eastAsia="MS Gothic" w:cs="Calibri"/>
            <w:szCs w:val="22"/>
          </w:rPr>
          <w:id w:val="166980825"/>
          <w14:checkbox>
            <w14:checked w14:val="0"/>
            <w14:checkedState w14:val="2612" w14:font="MS Gothic"/>
            <w14:uncheckedState w14:val="2610" w14:font="MS Gothic"/>
          </w14:checkbox>
        </w:sdtPr>
        <w:sdtEndPr/>
        <w:sdtContent>
          <w:r w:rsidR="00FD5FD2" w:rsidRPr="00AA37AD">
            <w:rPr>
              <w:rFonts w:ascii="Segoe UI Symbol" w:eastAsia="MS Gothic" w:hAnsi="Segoe UI Symbol" w:cs="Segoe UI Symbol"/>
              <w:szCs w:val="22"/>
            </w:rPr>
            <w:t>☐</w:t>
          </w:r>
        </w:sdtContent>
      </w:sdt>
      <w:r w:rsidR="00FD5FD2" w:rsidRPr="00AA37AD">
        <w:rPr>
          <w:rFonts w:cs="Calibri"/>
          <w:szCs w:val="22"/>
        </w:rPr>
        <w:t xml:space="preserve"> </w:t>
      </w:r>
      <w:r w:rsidR="00FD5FD2" w:rsidRPr="00AA37AD">
        <w:rPr>
          <w:rFonts w:cs="Calibri"/>
          <w:szCs w:val="22"/>
        </w:rPr>
        <w:tab/>
      </w:r>
      <w:r w:rsidR="0067495C" w:rsidRPr="00AA37AD">
        <w:rPr>
          <w:rFonts w:cs="Calibri"/>
          <w:szCs w:val="22"/>
        </w:rPr>
        <w:t>I acknowledge</w:t>
      </w:r>
      <w:r w:rsidR="00FD5FD2" w:rsidRPr="00AA37AD">
        <w:rPr>
          <w:rFonts w:cs="Calibri"/>
          <w:szCs w:val="22"/>
        </w:rPr>
        <w:t xml:space="preserve"> that this research will not commence until formal approval has been granted by the ethics committee</w:t>
      </w:r>
    </w:p>
    <w:p w14:paraId="01FF9512" w14:textId="48DB7EB2" w:rsidR="00802B5A" w:rsidRPr="00E74CED" w:rsidRDefault="007E1921" w:rsidP="00E74CED">
      <w:pPr>
        <w:adjustRightInd w:val="0"/>
        <w:snapToGrid w:val="0"/>
        <w:spacing w:after="0" w:line="240" w:lineRule="auto"/>
        <w:ind w:left="709" w:right="-476" w:hanging="709"/>
        <w:jc w:val="both"/>
        <w:rPr>
          <w:rFonts w:cs="Calibri"/>
          <w:szCs w:val="22"/>
        </w:rPr>
      </w:pPr>
      <w:sdt>
        <w:sdtPr>
          <w:rPr>
            <w:rFonts w:eastAsia="MS Gothic" w:cs="Calibri"/>
            <w:szCs w:val="22"/>
          </w:rPr>
          <w:id w:val="1133287637"/>
          <w14:checkbox>
            <w14:checked w14:val="0"/>
            <w14:checkedState w14:val="2612" w14:font="MS Gothic"/>
            <w14:uncheckedState w14:val="2610" w14:font="MS Gothic"/>
          </w14:checkbox>
        </w:sdtPr>
        <w:sdtEndPr/>
        <w:sdtContent>
          <w:r w:rsidR="00FD5FD2" w:rsidRPr="00AA37AD">
            <w:rPr>
              <w:rFonts w:ascii="Segoe UI Symbol" w:eastAsia="MS Gothic" w:hAnsi="Segoe UI Symbol" w:cs="Segoe UI Symbol"/>
              <w:szCs w:val="22"/>
            </w:rPr>
            <w:t>☐</w:t>
          </w:r>
        </w:sdtContent>
      </w:sdt>
      <w:r w:rsidR="00FD5FD2" w:rsidRPr="00AA37AD">
        <w:rPr>
          <w:rFonts w:cs="Calibri"/>
          <w:szCs w:val="22"/>
        </w:rPr>
        <w:t xml:space="preserve"> </w:t>
      </w:r>
      <w:r w:rsidR="00FD5FD2" w:rsidRPr="00AA37AD">
        <w:rPr>
          <w:rFonts w:cs="Calibri"/>
          <w:szCs w:val="22"/>
        </w:rPr>
        <w:tab/>
        <w:t>In my capacity as supervisor (where applicable), I have reviewed this application and will provide appropriate supervision to the student(s) in accordance with relevant policies and guidelines outlined in this application.</w:t>
      </w:r>
    </w:p>
    <w:sectPr w:rsidR="00802B5A" w:rsidRPr="00E74CED" w:rsidSect="005B6E86">
      <w:headerReference w:type="default" r:id="rId23"/>
      <w:footerReference w:type="default" r:id="rId24"/>
      <w:pgSz w:w="11906" w:h="16838"/>
      <w:pgMar w:top="1440" w:right="1440" w:bottom="851" w:left="1440" w:header="709" w:footer="170"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3" w:author="Leanne Clinch" w:date="2026-08-06T18:19:00Z" w:initials="LC">
    <w:p w14:paraId="317FD328" w14:textId="5524A84D" w:rsidR="00E13FE4" w:rsidRDefault="00E13FE4" w:rsidP="00E13FE4">
      <w:pPr>
        <w:pStyle w:val="CommentText"/>
      </w:pPr>
      <w:r>
        <w:rPr>
          <w:rStyle w:val="CommentReference"/>
        </w:rPr>
        <w:annotationRef/>
      </w:r>
      <w:r>
        <w:t xml:space="preserve">The questions under the heading </w:t>
      </w:r>
      <w:r>
        <w:rPr>
          <w:b/>
          <w:bCs/>
        </w:rPr>
        <w:t>“Participant Population”</w:t>
      </w:r>
      <w:r>
        <w:t xml:space="preserve"> from the previous HRE application need to be added to this section. </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317FD328"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053D1A3D" w16cex:dateUtc="2026-08-06T08:19:00Z">
    <w16cex:extLst>
      <w16:ext w16:uri="{CE6994B0-6A32-4C9F-8C6B-6E91EDA988CE}">
        <cr:reactions xmlns:cr="http://schemas.microsoft.com/office/comments/2020/reactions">
          <cr:reaction reactionType="1">
            <cr:reactionInfo dateUtc="2026-08-06T23:10:53Z">
              <cr:user userId="S::M2Duffy@ltu.edu.au::b79c48be-9ac5-4c5c-90cd-57552d1fadb3" userProvider="AD" userName="Mary Duffy"/>
            </cr:reactionInfo>
          </cr:reaction>
        </cr:reactions>
      </w16:ext>
    </w16cex:extLst>
  </w16cex:commentExtensible>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317FD328" w16cid:durableId="053D1A3D"/>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2C9E7A4" w14:textId="77777777" w:rsidR="007E1921" w:rsidRDefault="007E1921" w:rsidP="002A7308">
      <w:pPr>
        <w:spacing w:after="0" w:line="240" w:lineRule="auto"/>
      </w:pPr>
      <w:r>
        <w:separator/>
      </w:r>
    </w:p>
  </w:endnote>
  <w:endnote w:type="continuationSeparator" w:id="0">
    <w:p w14:paraId="3C2BF29E" w14:textId="77777777" w:rsidR="007E1921" w:rsidRDefault="007E1921" w:rsidP="002A7308">
      <w:pPr>
        <w:spacing w:after="0" w:line="240" w:lineRule="auto"/>
      </w:pPr>
      <w:r>
        <w:continuationSeparator/>
      </w:r>
    </w:p>
  </w:endnote>
  <w:endnote w:type="continuationNotice" w:id="1">
    <w:p w14:paraId="1F6DDB68" w14:textId="77777777" w:rsidR="007E1921" w:rsidRDefault="007E192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ptos Display">
    <w:charset w:val="00"/>
    <w:family w:val="swiss"/>
    <w:pitch w:val="variable"/>
    <w:sig w:usb0="20000287" w:usb1="00000003"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Segoe UI Emoji">
    <w:panose1 w:val="020B0502040204020203"/>
    <w:charset w:val="00"/>
    <w:family w:val="swiss"/>
    <w:pitch w:val="variable"/>
    <w:sig w:usb0="00000003" w:usb1="02000000" w:usb2="08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4FC331" w14:textId="2E6034B3" w:rsidR="0034645D" w:rsidRPr="005B6E86" w:rsidRDefault="005B6E86" w:rsidP="005B6E86">
    <w:pPr>
      <w:pStyle w:val="Footer"/>
      <w:spacing w:before="240"/>
      <w:ind w:left="-170"/>
    </w:pPr>
    <w:r w:rsidRPr="005B6E86">
      <w:t>LTU Human Research Ethics (HRE) Application Form – Version 1.3 (13 July 2026)</w:t>
    </w:r>
  </w:p>
  <w:p w14:paraId="2A59AE9C" w14:textId="77777777" w:rsidR="00D41CD3" w:rsidRDefault="00D41CD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F0B3342" w14:textId="77777777" w:rsidR="007E1921" w:rsidRDefault="007E1921" w:rsidP="002A7308">
      <w:pPr>
        <w:spacing w:after="0" w:line="240" w:lineRule="auto"/>
      </w:pPr>
      <w:r>
        <w:separator/>
      </w:r>
    </w:p>
  </w:footnote>
  <w:footnote w:type="continuationSeparator" w:id="0">
    <w:p w14:paraId="36199EA3" w14:textId="77777777" w:rsidR="007E1921" w:rsidRDefault="007E1921" w:rsidP="002A7308">
      <w:pPr>
        <w:spacing w:after="0" w:line="240" w:lineRule="auto"/>
      </w:pPr>
      <w:r>
        <w:continuationSeparator/>
      </w:r>
    </w:p>
  </w:footnote>
  <w:footnote w:type="continuationNotice" w:id="1">
    <w:p w14:paraId="476232B0" w14:textId="77777777" w:rsidR="007E1921" w:rsidRDefault="007E1921">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8CCA62" w14:textId="77777777" w:rsidR="00BF0A9A" w:rsidRDefault="00BF0A9A" w:rsidP="008378B2">
    <w:pPr>
      <w:pStyle w:val="Header"/>
      <w:spacing w:after="120"/>
      <w:jc w:val="center"/>
      <w:rPr>
        <w:rFonts w:ascii="Arial" w:hAnsi="Arial" w:cs="Arial"/>
        <w:b/>
        <w:bCs/>
        <w:sz w:val="28"/>
        <w:szCs w:val="28"/>
      </w:rPr>
    </w:pPr>
  </w:p>
  <w:p w14:paraId="3BECDF85" w14:textId="77777777" w:rsidR="00BF0A9A" w:rsidRDefault="00BF0A9A" w:rsidP="008378B2">
    <w:pPr>
      <w:pStyle w:val="Header"/>
      <w:spacing w:after="120"/>
      <w:jc w:val="center"/>
      <w:rPr>
        <w:rFonts w:ascii="Arial" w:hAnsi="Arial" w:cs="Arial"/>
        <w:b/>
        <w:bCs/>
        <w:sz w:val="28"/>
        <w:szCs w:val="28"/>
      </w:rPr>
    </w:pPr>
  </w:p>
  <w:p w14:paraId="300D95BC" w14:textId="77777777" w:rsidR="008378B2" w:rsidRPr="005362AB" w:rsidRDefault="008378B2" w:rsidP="008378B2">
    <w:pPr>
      <w:pStyle w:val="Header"/>
      <w:spacing w:after="120"/>
      <w:jc w:val="center"/>
      <w:rPr>
        <w:rFonts w:ascii="Arial" w:hAnsi="Arial" w:cs="Arial"/>
        <w:b/>
        <w:bCs/>
        <w:sz w:val="28"/>
        <w:szCs w:val="28"/>
      </w:rPr>
    </w:pPr>
    <w:r w:rsidRPr="005362AB">
      <w:rPr>
        <w:rFonts w:ascii="Arial" w:hAnsi="Arial" w:cs="Arial"/>
        <w:b/>
        <w:bCs/>
        <w:sz w:val="28"/>
        <w:szCs w:val="28"/>
      </w:rPr>
      <w:t>Human Research Ethics Application Form – 202</w:t>
    </w:r>
    <w:r w:rsidRPr="005362AB">
      <w:rPr>
        <w:noProof/>
        <w:sz w:val="28"/>
        <w:szCs w:val="28"/>
      </w:rPr>
      <w:drawing>
        <wp:anchor distT="0" distB="0" distL="114300" distR="114300" simplePos="0" relativeHeight="251658240" behindDoc="0" locked="1" layoutInCell="1" allowOverlap="0" wp14:anchorId="7A719370" wp14:editId="1979DD83">
          <wp:simplePos x="0" y="0"/>
          <wp:positionH relativeFrom="margin">
            <wp:posOffset>3919855</wp:posOffset>
          </wp:positionH>
          <wp:positionV relativeFrom="margin">
            <wp:posOffset>-1675765</wp:posOffset>
          </wp:positionV>
          <wp:extent cx="1922145" cy="665480"/>
          <wp:effectExtent l="0" t="0" r="1905" b="1270"/>
          <wp:wrapNone/>
          <wp:docPr id="1505392018" name="Picture 1505392018" descr="A close-up of a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A close-up of a logo&#10;&#10;Description automatically generated"/>
                  <pic:cNvPicPr preferRelativeResize="0">
                    <a:picLocks noChangeAspect="1" noChangeArrowheads="1"/>
                  </pic:cNvPicPr>
                </pic:nvPicPr>
                <pic:blipFill rotWithShape="1">
                  <a:blip r:embed="rId1"/>
                  <a:srcRect l="6917"/>
                  <a:stretch/>
                </pic:blipFill>
                <pic:spPr bwMode="auto">
                  <a:xfrm>
                    <a:off x="0" y="0"/>
                    <a:ext cx="1922145" cy="66548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rFonts w:ascii="Arial" w:hAnsi="Arial" w:cs="Arial"/>
        <w:b/>
        <w:bCs/>
        <w:sz w:val="28"/>
        <w:szCs w:val="28"/>
      </w:rPr>
      <w:t>6</w:t>
    </w:r>
  </w:p>
  <w:p w14:paraId="70A0DBBC" w14:textId="6EEAC361" w:rsidR="002A7308" w:rsidRDefault="008378B2" w:rsidP="00F472CE">
    <w:pPr>
      <w:pStyle w:val="Header"/>
      <w:ind w:left="-57"/>
      <w:jc w:val="center"/>
      <w:rPr>
        <w:rFonts w:cs="Calibri"/>
        <w:b/>
        <w:bCs/>
        <w:color w:val="EE0000"/>
        <w:szCs w:val="22"/>
      </w:rPr>
    </w:pPr>
    <w:r w:rsidRPr="00F43E26">
      <w:rPr>
        <w:rFonts w:cs="Calibri"/>
        <w:b/>
        <w:bCs/>
        <w:color w:val="EE0000"/>
        <w:szCs w:val="22"/>
      </w:rPr>
      <w:t xml:space="preserve">Research involving human participants must not begin until ethical review has been completed and approval has been granted in accordance with the </w:t>
    </w:r>
    <w:r w:rsidRPr="00F43E26">
      <w:rPr>
        <w:rFonts w:cs="Calibri"/>
        <w:b/>
        <w:bCs/>
        <w:i/>
        <w:iCs/>
        <w:color w:val="EE0000"/>
        <w:szCs w:val="22"/>
      </w:rPr>
      <w:t>National Statement on Ethical Conduct in Human Research (2025)</w:t>
    </w:r>
    <w:r w:rsidRPr="00F43E26">
      <w:rPr>
        <w:rFonts w:cs="Calibri"/>
        <w:b/>
        <w:bCs/>
        <w:color w:val="EE0000"/>
        <w:szCs w:val="22"/>
      </w:rPr>
      <w:t xml:space="preserve"> (Section 5.1.6).</w:t>
    </w:r>
  </w:p>
  <w:p w14:paraId="654778BC" w14:textId="77777777" w:rsidR="00C54029" w:rsidRPr="00F472CE" w:rsidRDefault="00C54029" w:rsidP="00F472CE">
    <w:pPr>
      <w:pStyle w:val="Header"/>
      <w:ind w:left="-57"/>
      <w:jc w:val="center"/>
      <w:rPr>
        <w:rFonts w:cs="Calibri"/>
        <w:b/>
        <w:bCs/>
        <w:color w:val="002060"/>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E754C9"/>
    <w:multiLevelType w:val="hybridMultilevel"/>
    <w:tmpl w:val="C87CEA2A"/>
    <w:lvl w:ilvl="0" w:tplc="0C090019">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 w15:restartNumberingAfterBreak="0">
    <w:nsid w:val="03BE2CEC"/>
    <w:multiLevelType w:val="hybridMultilevel"/>
    <w:tmpl w:val="27D8F1A6"/>
    <w:lvl w:ilvl="0" w:tplc="F9586EB6">
      <w:start w:val="1"/>
      <w:numFmt w:val="lowerLetter"/>
      <w:lvlText w:val="%1."/>
      <w:lvlJc w:val="left"/>
      <w:pPr>
        <w:ind w:left="720" w:hanging="360"/>
      </w:pPr>
      <w:rPr>
        <w:rFonts w:hint="default"/>
        <w:b/>
        <w:bCs/>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 w15:restartNumberingAfterBreak="0">
    <w:nsid w:val="088C010E"/>
    <w:multiLevelType w:val="hybridMultilevel"/>
    <w:tmpl w:val="FE5258D4"/>
    <w:lvl w:ilvl="0" w:tplc="0C090019">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 w15:restartNumberingAfterBreak="0">
    <w:nsid w:val="0E632642"/>
    <w:multiLevelType w:val="hybridMultilevel"/>
    <w:tmpl w:val="7938E4E4"/>
    <w:lvl w:ilvl="0" w:tplc="7A8256B4">
      <w:start w:val="1"/>
      <w:numFmt w:val="lowerLetter"/>
      <w:lvlText w:val="%1."/>
      <w:lvlJc w:val="left"/>
      <w:pPr>
        <w:ind w:left="720" w:hanging="360"/>
      </w:pPr>
      <w:rPr>
        <w:rFonts w:hint="default"/>
        <w:b/>
        <w:bCs/>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 w15:restartNumberingAfterBreak="0">
    <w:nsid w:val="12C01223"/>
    <w:multiLevelType w:val="hybridMultilevel"/>
    <w:tmpl w:val="EB2A6CA6"/>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 w15:restartNumberingAfterBreak="0">
    <w:nsid w:val="14083439"/>
    <w:multiLevelType w:val="hybridMultilevel"/>
    <w:tmpl w:val="55FE5C0A"/>
    <w:lvl w:ilvl="0" w:tplc="0C090003">
      <w:start w:val="1"/>
      <w:numFmt w:val="bullet"/>
      <w:lvlText w:val="o"/>
      <w:lvlJc w:val="left"/>
      <w:pPr>
        <w:ind w:left="720" w:hanging="360"/>
      </w:pPr>
      <w:rPr>
        <w:rFonts w:ascii="Courier New" w:hAnsi="Courier New" w:cs="Courier New"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14A24DC9"/>
    <w:multiLevelType w:val="hybridMultilevel"/>
    <w:tmpl w:val="787C98EA"/>
    <w:lvl w:ilvl="0" w:tplc="0C090005">
      <w:start w:val="1"/>
      <w:numFmt w:val="bullet"/>
      <w:lvlText w:val=""/>
      <w:lvlJc w:val="left"/>
      <w:pPr>
        <w:ind w:left="360" w:hanging="360"/>
      </w:pPr>
      <w:rPr>
        <w:rFonts w:ascii="Wingdings" w:hAnsi="Wingdings"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7" w15:restartNumberingAfterBreak="0">
    <w:nsid w:val="164A494E"/>
    <w:multiLevelType w:val="multilevel"/>
    <w:tmpl w:val="16227B26"/>
    <w:lvl w:ilvl="0">
      <w:start w:val="2"/>
      <w:numFmt w:val="decimal"/>
      <w:lvlText w:val="%1"/>
      <w:lvlJc w:val="left"/>
      <w:pPr>
        <w:ind w:left="360" w:hanging="360"/>
      </w:pPr>
      <w:rPr>
        <w:rFonts w:hint="default"/>
        <w:b/>
        <w:bCs w:val="0"/>
      </w:rPr>
    </w:lvl>
    <w:lvl w:ilvl="1">
      <w:start w:val="1"/>
      <w:numFmt w:val="decimal"/>
      <w:lvlText w:val="%1.%2"/>
      <w:lvlJc w:val="left"/>
      <w:pPr>
        <w:ind w:left="1353" w:hanging="360"/>
      </w:pPr>
      <w:rPr>
        <w:rFonts w:hint="default"/>
        <w:b w:val="0"/>
        <w:bCs/>
        <w:color w:val="auto"/>
      </w:rPr>
    </w:lvl>
    <w:lvl w:ilvl="2">
      <w:start w:val="1"/>
      <w:numFmt w:val="decimal"/>
      <w:lvlText w:val="%1.%2.%3"/>
      <w:lvlJc w:val="left"/>
      <w:pPr>
        <w:ind w:left="720" w:hanging="720"/>
      </w:pPr>
      <w:rPr>
        <w:rFonts w:hint="default"/>
        <w:b w:val="0"/>
        <w:color w:val="auto"/>
      </w:rPr>
    </w:lvl>
    <w:lvl w:ilvl="3">
      <w:start w:val="1"/>
      <w:numFmt w:val="decimal"/>
      <w:lvlText w:val="%1.%2.%3.%4"/>
      <w:lvlJc w:val="left"/>
      <w:pPr>
        <w:ind w:left="720" w:hanging="720"/>
      </w:pPr>
      <w:rPr>
        <w:rFonts w:hint="default"/>
        <w:b w:val="0"/>
      </w:rPr>
    </w:lvl>
    <w:lvl w:ilvl="4">
      <w:start w:val="1"/>
      <w:numFmt w:val="decimal"/>
      <w:lvlText w:val="%1.%2.%3.%4.%5"/>
      <w:lvlJc w:val="left"/>
      <w:pPr>
        <w:ind w:left="1080" w:hanging="1080"/>
      </w:pPr>
      <w:rPr>
        <w:rFonts w:hint="default"/>
        <w:b w:val="0"/>
      </w:rPr>
    </w:lvl>
    <w:lvl w:ilvl="5">
      <w:start w:val="1"/>
      <w:numFmt w:val="decimal"/>
      <w:lvlText w:val="%1.%2.%3.%4.%5.%6"/>
      <w:lvlJc w:val="left"/>
      <w:pPr>
        <w:ind w:left="1080" w:hanging="1080"/>
      </w:pPr>
      <w:rPr>
        <w:rFonts w:hint="default"/>
        <w:b w:val="0"/>
      </w:rPr>
    </w:lvl>
    <w:lvl w:ilvl="6">
      <w:start w:val="1"/>
      <w:numFmt w:val="decimal"/>
      <w:lvlText w:val="%1.%2.%3.%4.%5.%6.%7"/>
      <w:lvlJc w:val="left"/>
      <w:pPr>
        <w:ind w:left="1440" w:hanging="1440"/>
      </w:pPr>
      <w:rPr>
        <w:rFonts w:hint="default"/>
        <w:b w:val="0"/>
      </w:rPr>
    </w:lvl>
    <w:lvl w:ilvl="7">
      <w:start w:val="1"/>
      <w:numFmt w:val="decimal"/>
      <w:lvlText w:val="%1.%2.%3.%4.%5.%6.%7.%8"/>
      <w:lvlJc w:val="left"/>
      <w:pPr>
        <w:ind w:left="1440" w:hanging="1440"/>
      </w:pPr>
      <w:rPr>
        <w:rFonts w:hint="default"/>
        <w:b w:val="0"/>
      </w:rPr>
    </w:lvl>
    <w:lvl w:ilvl="8">
      <w:start w:val="1"/>
      <w:numFmt w:val="decimal"/>
      <w:lvlText w:val="%1.%2.%3.%4.%5.%6.%7.%8.%9"/>
      <w:lvlJc w:val="left"/>
      <w:pPr>
        <w:ind w:left="1800" w:hanging="1800"/>
      </w:pPr>
      <w:rPr>
        <w:rFonts w:hint="default"/>
        <w:b w:val="0"/>
      </w:rPr>
    </w:lvl>
  </w:abstractNum>
  <w:abstractNum w:abstractNumId="8" w15:restartNumberingAfterBreak="0">
    <w:nsid w:val="168C3A02"/>
    <w:multiLevelType w:val="hybridMultilevel"/>
    <w:tmpl w:val="46D4B47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1A015AE3"/>
    <w:multiLevelType w:val="hybridMultilevel"/>
    <w:tmpl w:val="EE8E7D4A"/>
    <w:lvl w:ilvl="0" w:tplc="0C09001B">
      <w:start w:val="1"/>
      <w:numFmt w:val="lowerRoman"/>
      <w:lvlText w:val="%1."/>
      <w:lvlJc w:val="righ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 w15:restartNumberingAfterBreak="0">
    <w:nsid w:val="1D964DA5"/>
    <w:multiLevelType w:val="hybridMultilevel"/>
    <w:tmpl w:val="1286FCA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206B6D65"/>
    <w:multiLevelType w:val="hybridMultilevel"/>
    <w:tmpl w:val="C7BE43AA"/>
    <w:lvl w:ilvl="0" w:tplc="0C090019">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2" w15:restartNumberingAfterBreak="0">
    <w:nsid w:val="280A4411"/>
    <w:multiLevelType w:val="hybridMultilevel"/>
    <w:tmpl w:val="991AE886"/>
    <w:lvl w:ilvl="0" w:tplc="0C090019">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 w15:restartNumberingAfterBreak="0">
    <w:nsid w:val="2F5E6941"/>
    <w:multiLevelType w:val="hybridMultilevel"/>
    <w:tmpl w:val="E9C6095A"/>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 w15:restartNumberingAfterBreak="0">
    <w:nsid w:val="30740A43"/>
    <w:multiLevelType w:val="hybridMultilevel"/>
    <w:tmpl w:val="7938E4E4"/>
    <w:lvl w:ilvl="0" w:tplc="FFFFFFFF">
      <w:start w:val="1"/>
      <w:numFmt w:val="lowerLetter"/>
      <w:lvlText w:val="%1."/>
      <w:lvlJc w:val="left"/>
      <w:pPr>
        <w:ind w:left="720" w:hanging="360"/>
      </w:pPr>
      <w:rPr>
        <w:rFonts w:hint="default"/>
        <w:b/>
        <w:bCs/>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5" w15:restartNumberingAfterBreak="0">
    <w:nsid w:val="346C460A"/>
    <w:multiLevelType w:val="hybridMultilevel"/>
    <w:tmpl w:val="9BF6D816"/>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 w15:restartNumberingAfterBreak="0">
    <w:nsid w:val="36CF5EF1"/>
    <w:multiLevelType w:val="hybridMultilevel"/>
    <w:tmpl w:val="A7E6B95E"/>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7" w15:restartNumberingAfterBreak="0">
    <w:nsid w:val="3DDF62EB"/>
    <w:multiLevelType w:val="hybridMultilevel"/>
    <w:tmpl w:val="63A2AC7C"/>
    <w:lvl w:ilvl="0" w:tplc="0C090003">
      <w:start w:val="1"/>
      <w:numFmt w:val="bullet"/>
      <w:lvlText w:val="o"/>
      <w:lvlJc w:val="left"/>
      <w:pPr>
        <w:ind w:left="1497" w:hanging="360"/>
      </w:pPr>
      <w:rPr>
        <w:rFonts w:ascii="Courier New" w:hAnsi="Courier New" w:cs="Courier New" w:hint="default"/>
      </w:rPr>
    </w:lvl>
    <w:lvl w:ilvl="1" w:tplc="0C090003">
      <w:start w:val="1"/>
      <w:numFmt w:val="bullet"/>
      <w:lvlText w:val="o"/>
      <w:lvlJc w:val="left"/>
      <w:pPr>
        <w:ind w:left="2217" w:hanging="360"/>
      </w:pPr>
      <w:rPr>
        <w:rFonts w:ascii="Courier New" w:hAnsi="Courier New" w:cs="Courier New" w:hint="default"/>
      </w:rPr>
    </w:lvl>
    <w:lvl w:ilvl="2" w:tplc="0C090005" w:tentative="1">
      <w:start w:val="1"/>
      <w:numFmt w:val="bullet"/>
      <w:lvlText w:val=""/>
      <w:lvlJc w:val="left"/>
      <w:pPr>
        <w:ind w:left="2937" w:hanging="360"/>
      </w:pPr>
      <w:rPr>
        <w:rFonts w:ascii="Wingdings" w:hAnsi="Wingdings" w:hint="default"/>
      </w:rPr>
    </w:lvl>
    <w:lvl w:ilvl="3" w:tplc="0C090001">
      <w:start w:val="1"/>
      <w:numFmt w:val="bullet"/>
      <w:lvlText w:val=""/>
      <w:lvlJc w:val="left"/>
      <w:pPr>
        <w:ind w:left="3657" w:hanging="360"/>
      </w:pPr>
      <w:rPr>
        <w:rFonts w:ascii="Symbol" w:hAnsi="Symbol" w:hint="default"/>
      </w:rPr>
    </w:lvl>
    <w:lvl w:ilvl="4" w:tplc="0C090003" w:tentative="1">
      <w:start w:val="1"/>
      <w:numFmt w:val="bullet"/>
      <w:lvlText w:val="o"/>
      <w:lvlJc w:val="left"/>
      <w:pPr>
        <w:ind w:left="4377" w:hanging="360"/>
      </w:pPr>
      <w:rPr>
        <w:rFonts w:ascii="Courier New" w:hAnsi="Courier New" w:cs="Courier New" w:hint="default"/>
      </w:rPr>
    </w:lvl>
    <w:lvl w:ilvl="5" w:tplc="0C090005" w:tentative="1">
      <w:start w:val="1"/>
      <w:numFmt w:val="bullet"/>
      <w:lvlText w:val=""/>
      <w:lvlJc w:val="left"/>
      <w:pPr>
        <w:ind w:left="5097" w:hanging="360"/>
      </w:pPr>
      <w:rPr>
        <w:rFonts w:ascii="Wingdings" w:hAnsi="Wingdings" w:hint="default"/>
      </w:rPr>
    </w:lvl>
    <w:lvl w:ilvl="6" w:tplc="0C090001" w:tentative="1">
      <w:start w:val="1"/>
      <w:numFmt w:val="bullet"/>
      <w:lvlText w:val=""/>
      <w:lvlJc w:val="left"/>
      <w:pPr>
        <w:ind w:left="5817" w:hanging="360"/>
      </w:pPr>
      <w:rPr>
        <w:rFonts w:ascii="Symbol" w:hAnsi="Symbol" w:hint="default"/>
      </w:rPr>
    </w:lvl>
    <w:lvl w:ilvl="7" w:tplc="0C090003" w:tentative="1">
      <w:start w:val="1"/>
      <w:numFmt w:val="bullet"/>
      <w:lvlText w:val="o"/>
      <w:lvlJc w:val="left"/>
      <w:pPr>
        <w:ind w:left="6537" w:hanging="360"/>
      </w:pPr>
      <w:rPr>
        <w:rFonts w:ascii="Courier New" w:hAnsi="Courier New" w:cs="Courier New" w:hint="default"/>
      </w:rPr>
    </w:lvl>
    <w:lvl w:ilvl="8" w:tplc="0C090005" w:tentative="1">
      <w:start w:val="1"/>
      <w:numFmt w:val="bullet"/>
      <w:lvlText w:val=""/>
      <w:lvlJc w:val="left"/>
      <w:pPr>
        <w:ind w:left="7257" w:hanging="360"/>
      </w:pPr>
      <w:rPr>
        <w:rFonts w:ascii="Wingdings" w:hAnsi="Wingdings" w:hint="default"/>
      </w:rPr>
    </w:lvl>
  </w:abstractNum>
  <w:abstractNum w:abstractNumId="18" w15:restartNumberingAfterBreak="0">
    <w:nsid w:val="4C8542D0"/>
    <w:multiLevelType w:val="hybridMultilevel"/>
    <w:tmpl w:val="120A4DA8"/>
    <w:lvl w:ilvl="0" w:tplc="0C090019">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59CC3A23"/>
    <w:multiLevelType w:val="hybridMultilevel"/>
    <w:tmpl w:val="78C80DAA"/>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5B0055B8"/>
    <w:multiLevelType w:val="hybridMultilevel"/>
    <w:tmpl w:val="83C83480"/>
    <w:lvl w:ilvl="0" w:tplc="0C090019">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1" w15:restartNumberingAfterBreak="0">
    <w:nsid w:val="5B2E3FEF"/>
    <w:multiLevelType w:val="hybridMultilevel"/>
    <w:tmpl w:val="15B081EC"/>
    <w:lvl w:ilvl="0" w:tplc="D7D0CD22">
      <w:start w:val="17"/>
      <w:numFmt w:val="upperLetter"/>
      <w:lvlText w:val="%1."/>
      <w:lvlJc w:val="left"/>
      <w:pPr>
        <w:ind w:left="360" w:hanging="360"/>
      </w:pPr>
      <w:rPr>
        <w:rFonts w:eastAsia="SimSun"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2" w15:restartNumberingAfterBreak="0">
    <w:nsid w:val="5BFA5759"/>
    <w:multiLevelType w:val="hybridMultilevel"/>
    <w:tmpl w:val="FE5258D4"/>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5E2C0AF5"/>
    <w:multiLevelType w:val="multilevel"/>
    <w:tmpl w:val="303E4A2E"/>
    <w:lvl w:ilvl="0">
      <w:start w:val="1"/>
      <w:numFmt w:val="decimal"/>
      <w:pStyle w:val="Heading1"/>
      <w:lvlText w:val="%1"/>
      <w:lvlJc w:val="left"/>
      <w:pPr>
        <w:ind w:left="432" w:hanging="432"/>
      </w:pPr>
      <w:rPr>
        <w:rFonts w:hint="default"/>
      </w:r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rPr>
        <w:b/>
        <w:bCs/>
        <w:color w:val="auto"/>
      </w:r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rPr>
        <w:rFonts w:hint="default"/>
      </w:rPr>
    </w:lvl>
    <w:lvl w:ilvl="5">
      <w:start w:val="1"/>
      <w:numFmt w:val="decimal"/>
      <w:pStyle w:val="Heading6"/>
      <w:lvlText w:val="%1.%2.%3.%4.%5.%6"/>
      <w:lvlJc w:val="left"/>
      <w:pPr>
        <w:ind w:left="1152" w:hanging="1152"/>
      </w:pPr>
      <w:rPr>
        <w:rFonts w:hint="default"/>
      </w:rPr>
    </w:lvl>
    <w:lvl w:ilvl="6">
      <w:start w:val="1"/>
      <w:numFmt w:val="decimal"/>
      <w:pStyle w:val="Heading7"/>
      <w:lvlText w:val="%1.%2.%3.%4.%5.%6.%7"/>
      <w:lvlJc w:val="left"/>
      <w:pPr>
        <w:ind w:left="1296" w:hanging="1296"/>
      </w:pPr>
      <w:rPr>
        <w:rFonts w:hint="default"/>
      </w:rPr>
    </w:lvl>
    <w:lvl w:ilvl="7">
      <w:start w:val="1"/>
      <w:numFmt w:val="decimal"/>
      <w:pStyle w:val="Heading8"/>
      <w:lvlText w:val="%1.%2.%3.%4.%5.%6.%7.%8"/>
      <w:lvlJc w:val="left"/>
      <w:pPr>
        <w:ind w:left="1440" w:hanging="1440"/>
      </w:pPr>
      <w:rPr>
        <w:rFonts w:hint="default"/>
      </w:rPr>
    </w:lvl>
    <w:lvl w:ilvl="8">
      <w:start w:val="1"/>
      <w:numFmt w:val="decimal"/>
      <w:pStyle w:val="Heading9"/>
      <w:lvlText w:val="%1.%2.%3.%4.%5.%6.%7.%8.%9"/>
      <w:lvlJc w:val="left"/>
      <w:pPr>
        <w:ind w:left="1584" w:hanging="1584"/>
      </w:pPr>
      <w:rPr>
        <w:rFonts w:hint="default"/>
      </w:rPr>
    </w:lvl>
  </w:abstractNum>
  <w:abstractNum w:abstractNumId="24" w15:restartNumberingAfterBreak="0">
    <w:nsid w:val="5F034322"/>
    <w:multiLevelType w:val="hybridMultilevel"/>
    <w:tmpl w:val="47A62842"/>
    <w:lvl w:ilvl="0" w:tplc="0C090019">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5" w15:restartNumberingAfterBreak="0">
    <w:nsid w:val="625E0DF1"/>
    <w:multiLevelType w:val="hybridMultilevel"/>
    <w:tmpl w:val="1160E04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6AC37E0C"/>
    <w:multiLevelType w:val="hybridMultilevel"/>
    <w:tmpl w:val="EC3EAE84"/>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7" w15:restartNumberingAfterBreak="0">
    <w:nsid w:val="6C4F4F6A"/>
    <w:multiLevelType w:val="hybridMultilevel"/>
    <w:tmpl w:val="E2AEDA80"/>
    <w:lvl w:ilvl="0" w:tplc="53901C6C">
      <w:start w:val="1"/>
      <w:numFmt w:val="decimal"/>
      <w:lvlText w:val="%1."/>
      <w:lvlJc w:val="left"/>
      <w:pPr>
        <w:ind w:left="720" w:hanging="360"/>
      </w:pPr>
      <w:rPr>
        <w:rFonts w:hint="default"/>
        <w:b/>
        <w:color w:val="000000" w:themeColor="text1"/>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8" w15:restartNumberingAfterBreak="0">
    <w:nsid w:val="738A3509"/>
    <w:multiLevelType w:val="hybridMultilevel"/>
    <w:tmpl w:val="02F0101E"/>
    <w:lvl w:ilvl="0" w:tplc="0C090019">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9" w15:restartNumberingAfterBreak="0">
    <w:nsid w:val="75AC2578"/>
    <w:multiLevelType w:val="hybridMultilevel"/>
    <w:tmpl w:val="4AE6D9E4"/>
    <w:lvl w:ilvl="0" w:tplc="0C090005">
      <w:start w:val="1"/>
      <w:numFmt w:val="bullet"/>
      <w:lvlText w:val=""/>
      <w:lvlJc w:val="left"/>
      <w:pPr>
        <w:ind w:left="360" w:hanging="360"/>
      </w:pPr>
      <w:rPr>
        <w:rFonts w:ascii="Wingdings" w:hAnsi="Wingdings"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0" w15:restartNumberingAfterBreak="0">
    <w:nsid w:val="78B50DC1"/>
    <w:multiLevelType w:val="hybridMultilevel"/>
    <w:tmpl w:val="AB988B76"/>
    <w:lvl w:ilvl="0" w:tplc="0C090019">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1" w15:restartNumberingAfterBreak="0">
    <w:nsid w:val="7CE52691"/>
    <w:multiLevelType w:val="hybridMultilevel"/>
    <w:tmpl w:val="9FAE700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7F04084D"/>
    <w:multiLevelType w:val="hybridMultilevel"/>
    <w:tmpl w:val="5A3E5E72"/>
    <w:lvl w:ilvl="0" w:tplc="0C090019">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225655109">
    <w:abstractNumId w:val="23"/>
  </w:num>
  <w:num w:numId="2" w16cid:durableId="441073044">
    <w:abstractNumId w:val="27"/>
  </w:num>
  <w:num w:numId="3" w16cid:durableId="238441037">
    <w:abstractNumId w:val="5"/>
  </w:num>
  <w:num w:numId="4" w16cid:durableId="2037927773">
    <w:abstractNumId w:val="25"/>
  </w:num>
  <w:num w:numId="5" w16cid:durableId="1241671495">
    <w:abstractNumId w:val="21"/>
  </w:num>
  <w:num w:numId="6" w16cid:durableId="86656055">
    <w:abstractNumId w:val="17"/>
  </w:num>
  <w:num w:numId="7" w16cid:durableId="532154587">
    <w:abstractNumId w:val="29"/>
  </w:num>
  <w:num w:numId="8" w16cid:durableId="1679234551">
    <w:abstractNumId w:val="6"/>
  </w:num>
  <w:num w:numId="9" w16cid:durableId="633023847">
    <w:abstractNumId w:val="31"/>
  </w:num>
  <w:num w:numId="10" w16cid:durableId="1980452415">
    <w:abstractNumId w:val="10"/>
  </w:num>
  <w:num w:numId="11" w16cid:durableId="48573888">
    <w:abstractNumId w:val="26"/>
  </w:num>
  <w:num w:numId="12" w16cid:durableId="545724064">
    <w:abstractNumId w:val="9"/>
  </w:num>
  <w:num w:numId="13" w16cid:durableId="187333585">
    <w:abstractNumId w:val="0"/>
  </w:num>
  <w:num w:numId="14" w16cid:durableId="1704549515">
    <w:abstractNumId w:val="2"/>
  </w:num>
  <w:num w:numId="15" w16cid:durableId="657806848">
    <w:abstractNumId w:val="22"/>
  </w:num>
  <w:num w:numId="16" w16cid:durableId="195434357">
    <w:abstractNumId w:val="8"/>
  </w:num>
  <w:num w:numId="17" w16cid:durableId="2040620052">
    <w:abstractNumId w:val="24"/>
  </w:num>
  <w:num w:numId="18" w16cid:durableId="1590432784">
    <w:abstractNumId w:val="12"/>
  </w:num>
  <w:num w:numId="19" w16cid:durableId="771583526">
    <w:abstractNumId w:val="18"/>
  </w:num>
  <w:num w:numId="20" w16cid:durableId="730541248">
    <w:abstractNumId w:val="28"/>
  </w:num>
  <w:num w:numId="21" w16cid:durableId="1613779056">
    <w:abstractNumId w:val="32"/>
  </w:num>
  <w:num w:numId="22" w16cid:durableId="905190493">
    <w:abstractNumId w:val="20"/>
  </w:num>
  <w:num w:numId="23" w16cid:durableId="1148673122">
    <w:abstractNumId w:val="11"/>
  </w:num>
  <w:num w:numId="24" w16cid:durableId="1226063550">
    <w:abstractNumId w:val="7"/>
  </w:num>
  <w:num w:numId="25" w16cid:durableId="949630012">
    <w:abstractNumId w:val="15"/>
  </w:num>
  <w:num w:numId="26" w16cid:durableId="2115009115">
    <w:abstractNumId w:val="16"/>
  </w:num>
  <w:num w:numId="27" w16cid:durableId="721056227">
    <w:abstractNumId w:val="13"/>
  </w:num>
  <w:num w:numId="28" w16cid:durableId="206601755">
    <w:abstractNumId w:val="19"/>
  </w:num>
  <w:num w:numId="29" w16cid:durableId="255332236">
    <w:abstractNumId w:val="4"/>
  </w:num>
  <w:num w:numId="30" w16cid:durableId="1822037722">
    <w:abstractNumId w:val="30"/>
  </w:num>
  <w:num w:numId="31" w16cid:durableId="1889216301">
    <w:abstractNumId w:val="3"/>
  </w:num>
  <w:num w:numId="32" w16cid:durableId="600458522">
    <w:abstractNumId w:val="1"/>
  </w:num>
  <w:num w:numId="33" w16cid:durableId="1362701609">
    <w:abstractNumId w:val="14"/>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Leanne Clinch">
    <w15:presenceInfo w15:providerId="AD" w15:userId="S::LClinch@ltu.edu.au::715749ba-ffc0-44e3-a8b9-eebdf574140a"/>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stylePaneFormatFilter w:val="1028" w:allStyles="0" w:customStyles="0" w:latentStyles="0" w:stylesInUse="1" w:headingStyles="1" w:numberingStyles="0" w:tableStyles="0" w:directFormattingOnRuns="0" w:directFormattingOnParagraphs="0" w:directFormattingOnNumbering="0" w:directFormattingOnTables="0" w:clearFormatting="1" w:top3HeadingStyles="0" w:visibleStyles="0"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D14F1"/>
    <w:rsid w:val="00005774"/>
    <w:rsid w:val="00006671"/>
    <w:rsid w:val="00006884"/>
    <w:rsid w:val="000129A8"/>
    <w:rsid w:val="00013CBB"/>
    <w:rsid w:val="00014549"/>
    <w:rsid w:val="00016E26"/>
    <w:rsid w:val="00017A9C"/>
    <w:rsid w:val="00020C12"/>
    <w:rsid w:val="00023EE3"/>
    <w:rsid w:val="00027030"/>
    <w:rsid w:val="00027CCA"/>
    <w:rsid w:val="00030DEF"/>
    <w:rsid w:val="000347DC"/>
    <w:rsid w:val="00034F55"/>
    <w:rsid w:val="0003553C"/>
    <w:rsid w:val="00036AB6"/>
    <w:rsid w:val="00036D31"/>
    <w:rsid w:val="00037857"/>
    <w:rsid w:val="00040DAD"/>
    <w:rsid w:val="00041B17"/>
    <w:rsid w:val="000422FD"/>
    <w:rsid w:val="000424FB"/>
    <w:rsid w:val="00042C60"/>
    <w:rsid w:val="00043003"/>
    <w:rsid w:val="00043D8D"/>
    <w:rsid w:val="000451F0"/>
    <w:rsid w:val="0004545F"/>
    <w:rsid w:val="00045A74"/>
    <w:rsid w:val="00045FDC"/>
    <w:rsid w:val="0004630A"/>
    <w:rsid w:val="00047671"/>
    <w:rsid w:val="00053B1A"/>
    <w:rsid w:val="00054D92"/>
    <w:rsid w:val="000610C5"/>
    <w:rsid w:val="00061C29"/>
    <w:rsid w:val="00061FC6"/>
    <w:rsid w:val="00063464"/>
    <w:rsid w:val="0006402E"/>
    <w:rsid w:val="00064AF0"/>
    <w:rsid w:val="00064D2C"/>
    <w:rsid w:val="000666BB"/>
    <w:rsid w:val="0006774F"/>
    <w:rsid w:val="00071552"/>
    <w:rsid w:val="00075647"/>
    <w:rsid w:val="00077044"/>
    <w:rsid w:val="000813F3"/>
    <w:rsid w:val="00084330"/>
    <w:rsid w:val="0008643A"/>
    <w:rsid w:val="00090A1A"/>
    <w:rsid w:val="0009207B"/>
    <w:rsid w:val="00092B58"/>
    <w:rsid w:val="000954C4"/>
    <w:rsid w:val="000A6676"/>
    <w:rsid w:val="000B0500"/>
    <w:rsid w:val="000B1FB1"/>
    <w:rsid w:val="000B2DD2"/>
    <w:rsid w:val="000B30EC"/>
    <w:rsid w:val="000B4224"/>
    <w:rsid w:val="000B42D4"/>
    <w:rsid w:val="000B5003"/>
    <w:rsid w:val="000B52F4"/>
    <w:rsid w:val="000C167D"/>
    <w:rsid w:val="000C4422"/>
    <w:rsid w:val="000C5D97"/>
    <w:rsid w:val="000C7389"/>
    <w:rsid w:val="000D35D2"/>
    <w:rsid w:val="000D4464"/>
    <w:rsid w:val="000D4FE9"/>
    <w:rsid w:val="000E13E7"/>
    <w:rsid w:val="000E304C"/>
    <w:rsid w:val="000E4C7D"/>
    <w:rsid w:val="000E5424"/>
    <w:rsid w:val="000E7139"/>
    <w:rsid w:val="000F278B"/>
    <w:rsid w:val="000F3848"/>
    <w:rsid w:val="000F3A1B"/>
    <w:rsid w:val="00101ECA"/>
    <w:rsid w:val="00103AB3"/>
    <w:rsid w:val="00104CD1"/>
    <w:rsid w:val="00105BA5"/>
    <w:rsid w:val="001061BC"/>
    <w:rsid w:val="0010651A"/>
    <w:rsid w:val="001070D8"/>
    <w:rsid w:val="001111E2"/>
    <w:rsid w:val="001132B3"/>
    <w:rsid w:val="00113D1A"/>
    <w:rsid w:val="0011499A"/>
    <w:rsid w:val="00114B6D"/>
    <w:rsid w:val="00116113"/>
    <w:rsid w:val="0011719B"/>
    <w:rsid w:val="0012200E"/>
    <w:rsid w:val="00123AFE"/>
    <w:rsid w:val="00124D49"/>
    <w:rsid w:val="0012679B"/>
    <w:rsid w:val="0013602E"/>
    <w:rsid w:val="001361AB"/>
    <w:rsid w:val="00140BDF"/>
    <w:rsid w:val="00143599"/>
    <w:rsid w:val="00144D23"/>
    <w:rsid w:val="00145066"/>
    <w:rsid w:val="001463F9"/>
    <w:rsid w:val="0015106D"/>
    <w:rsid w:val="00154052"/>
    <w:rsid w:val="00160D0E"/>
    <w:rsid w:val="00164862"/>
    <w:rsid w:val="001650DE"/>
    <w:rsid w:val="00166B20"/>
    <w:rsid w:val="0018559A"/>
    <w:rsid w:val="00186558"/>
    <w:rsid w:val="00186C45"/>
    <w:rsid w:val="001872FC"/>
    <w:rsid w:val="0018799C"/>
    <w:rsid w:val="00187E62"/>
    <w:rsid w:val="001901DD"/>
    <w:rsid w:val="0019189B"/>
    <w:rsid w:val="001920AC"/>
    <w:rsid w:val="00192485"/>
    <w:rsid w:val="001937DF"/>
    <w:rsid w:val="001A0CF4"/>
    <w:rsid w:val="001A2C28"/>
    <w:rsid w:val="001A310B"/>
    <w:rsid w:val="001A3995"/>
    <w:rsid w:val="001A551A"/>
    <w:rsid w:val="001B0BA1"/>
    <w:rsid w:val="001B547E"/>
    <w:rsid w:val="001C0A99"/>
    <w:rsid w:val="001C187B"/>
    <w:rsid w:val="001C2C9A"/>
    <w:rsid w:val="001C2E7A"/>
    <w:rsid w:val="001C3839"/>
    <w:rsid w:val="001C4D7D"/>
    <w:rsid w:val="001C693B"/>
    <w:rsid w:val="001C6CB4"/>
    <w:rsid w:val="001D7A7A"/>
    <w:rsid w:val="001E000C"/>
    <w:rsid w:val="001E0B36"/>
    <w:rsid w:val="001E1ABC"/>
    <w:rsid w:val="001E26A1"/>
    <w:rsid w:val="001E4441"/>
    <w:rsid w:val="001E670C"/>
    <w:rsid w:val="001E7091"/>
    <w:rsid w:val="001E7308"/>
    <w:rsid w:val="001F0D0C"/>
    <w:rsid w:val="001F14B3"/>
    <w:rsid w:val="001F2106"/>
    <w:rsid w:val="001F2351"/>
    <w:rsid w:val="001F38EA"/>
    <w:rsid w:val="001F6A3B"/>
    <w:rsid w:val="00201C75"/>
    <w:rsid w:val="00202A7E"/>
    <w:rsid w:val="00205E30"/>
    <w:rsid w:val="00215940"/>
    <w:rsid w:val="00220DF7"/>
    <w:rsid w:val="00221D9B"/>
    <w:rsid w:val="00222E70"/>
    <w:rsid w:val="0022522B"/>
    <w:rsid w:val="0022538E"/>
    <w:rsid w:val="00227F06"/>
    <w:rsid w:val="00230B29"/>
    <w:rsid w:val="00231A79"/>
    <w:rsid w:val="002335B7"/>
    <w:rsid w:val="00235D1A"/>
    <w:rsid w:val="002408C9"/>
    <w:rsid w:val="0024186B"/>
    <w:rsid w:val="002428A2"/>
    <w:rsid w:val="00242B9D"/>
    <w:rsid w:val="00250851"/>
    <w:rsid w:val="00253DF4"/>
    <w:rsid w:val="0025714B"/>
    <w:rsid w:val="00260658"/>
    <w:rsid w:val="00260F8B"/>
    <w:rsid w:val="002614FF"/>
    <w:rsid w:val="002670AE"/>
    <w:rsid w:val="002709DE"/>
    <w:rsid w:val="00270F4E"/>
    <w:rsid w:val="00283AFB"/>
    <w:rsid w:val="00286102"/>
    <w:rsid w:val="00291781"/>
    <w:rsid w:val="00292323"/>
    <w:rsid w:val="00292746"/>
    <w:rsid w:val="002974AB"/>
    <w:rsid w:val="002A06F7"/>
    <w:rsid w:val="002A0CDC"/>
    <w:rsid w:val="002A4111"/>
    <w:rsid w:val="002A4472"/>
    <w:rsid w:val="002A5A2A"/>
    <w:rsid w:val="002A6191"/>
    <w:rsid w:val="002A7308"/>
    <w:rsid w:val="002A7898"/>
    <w:rsid w:val="002B21B2"/>
    <w:rsid w:val="002B7158"/>
    <w:rsid w:val="002C1D64"/>
    <w:rsid w:val="002C30AC"/>
    <w:rsid w:val="002C4A5F"/>
    <w:rsid w:val="002C5861"/>
    <w:rsid w:val="002C64C6"/>
    <w:rsid w:val="002D35B6"/>
    <w:rsid w:val="002D415F"/>
    <w:rsid w:val="002D4704"/>
    <w:rsid w:val="002D66A8"/>
    <w:rsid w:val="002D6F84"/>
    <w:rsid w:val="002E1A0B"/>
    <w:rsid w:val="002E37D6"/>
    <w:rsid w:val="002E636D"/>
    <w:rsid w:val="002E7DCA"/>
    <w:rsid w:val="002F022C"/>
    <w:rsid w:val="002F2B59"/>
    <w:rsid w:val="002F2F52"/>
    <w:rsid w:val="002F4F1D"/>
    <w:rsid w:val="00302098"/>
    <w:rsid w:val="003024EE"/>
    <w:rsid w:val="00303CC8"/>
    <w:rsid w:val="003054B2"/>
    <w:rsid w:val="00306620"/>
    <w:rsid w:val="003067F0"/>
    <w:rsid w:val="00310BBB"/>
    <w:rsid w:val="00310F2A"/>
    <w:rsid w:val="003138EC"/>
    <w:rsid w:val="00314918"/>
    <w:rsid w:val="003160B7"/>
    <w:rsid w:val="0032156B"/>
    <w:rsid w:val="0032260B"/>
    <w:rsid w:val="00333DDE"/>
    <w:rsid w:val="00336D8B"/>
    <w:rsid w:val="0034116C"/>
    <w:rsid w:val="00341B3D"/>
    <w:rsid w:val="0034264F"/>
    <w:rsid w:val="0034270F"/>
    <w:rsid w:val="0034271D"/>
    <w:rsid w:val="003427AC"/>
    <w:rsid w:val="003460A3"/>
    <w:rsid w:val="0034645D"/>
    <w:rsid w:val="003552EC"/>
    <w:rsid w:val="00356E69"/>
    <w:rsid w:val="003623B5"/>
    <w:rsid w:val="00362CC6"/>
    <w:rsid w:val="0036307C"/>
    <w:rsid w:val="00363E32"/>
    <w:rsid w:val="003648A2"/>
    <w:rsid w:val="00365C6B"/>
    <w:rsid w:val="00367713"/>
    <w:rsid w:val="00372A76"/>
    <w:rsid w:val="00373426"/>
    <w:rsid w:val="00377E55"/>
    <w:rsid w:val="00380E53"/>
    <w:rsid w:val="00384065"/>
    <w:rsid w:val="003858F8"/>
    <w:rsid w:val="003914F0"/>
    <w:rsid w:val="0039234C"/>
    <w:rsid w:val="00395DB3"/>
    <w:rsid w:val="003968B9"/>
    <w:rsid w:val="00397637"/>
    <w:rsid w:val="003A1D23"/>
    <w:rsid w:val="003A2065"/>
    <w:rsid w:val="003A28C2"/>
    <w:rsid w:val="003A4772"/>
    <w:rsid w:val="003A4FE7"/>
    <w:rsid w:val="003A5FF7"/>
    <w:rsid w:val="003B2237"/>
    <w:rsid w:val="003B405C"/>
    <w:rsid w:val="003B52EF"/>
    <w:rsid w:val="003B727A"/>
    <w:rsid w:val="003C311D"/>
    <w:rsid w:val="003C414C"/>
    <w:rsid w:val="003C70D5"/>
    <w:rsid w:val="003D1B77"/>
    <w:rsid w:val="003D275B"/>
    <w:rsid w:val="003D2C10"/>
    <w:rsid w:val="003D4E4D"/>
    <w:rsid w:val="003D61AC"/>
    <w:rsid w:val="003D656B"/>
    <w:rsid w:val="003D6FEB"/>
    <w:rsid w:val="003D7DB2"/>
    <w:rsid w:val="003E0C6D"/>
    <w:rsid w:val="003E193C"/>
    <w:rsid w:val="003E5F47"/>
    <w:rsid w:val="003F0249"/>
    <w:rsid w:val="003F035E"/>
    <w:rsid w:val="003F0B06"/>
    <w:rsid w:val="003F55B6"/>
    <w:rsid w:val="003F7877"/>
    <w:rsid w:val="00402395"/>
    <w:rsid w:val="00407118"/>
    <w:rsid w:val="0041013E"/>
    <w:rsid w:val="004113F0"/>
    <w:rsid w:val="004125E8"/>
    <w:rsid w:val="00413325"/>
    <w:rsid w:val="00420D0F"/>
    <w:rsid w:val="00422772"/>
    <w:rsid w:val="00423EBA"/>
    <w:rsid w:val="00425F84"/>
    <w:rsid w:val="00426DD2"/>
    <w:rsid w:val="00427825"/>
    <w:rsid w:val="0043068F"/>
    <w:rsid w:val="0043279D"/>
    <w:rsid w:val="0043308A"/>
    <w:rsid w:val="004339B5"/>
    <w:rsid w:val="00434255"/>
    <w:rsid w:val="0043656B"/>
    <w:rsid w:val="00436A48"/>
    <w:rsid w:val="00441044"/>
    <w:rsid w:val="00443D35"/>
    <w:rsid w:val="0044412B"/>
    <w:rsid w:val="00444446"/>
    <w:rsid w:val="004447DB"/>
    <w:rsid w:val="0044593F"/>
    <w:rsid w:val="004467A7"/>
    <w:rsid w:val="00453C4D"/>
    <w:rsid w:val="00454821"/>
    <w:rsid w:val="00461F7C"/>
    <w:rsid w:val="00463449"/>
    <w:rsid w:val="004658ED"/>
    <w:rsid w:val="00465B59"/>
    <w:rsid w:val="004713C6"/>
    <w:rsid w:val="004748A8"/>
    <w:rsid w:val="00485D4C"/>
    <w:rsid w:val="00490A13"/>
    <w:rsid w:val="00492E11"/>
    <w:rsid w:val="00494974"/>
    <w:rsid w:val="00494E44"/>
    <w:rsid w:val="00494EBA"/>
    <w:rsid w:val="004A22E9"/>
    <w:rsid w:val="004A398A"/>
    <w:rsid w:val="004A4F14"/>
    <w:rsid w:val="004B1D6F"/>
    <w:rsid w:val="004B39A3"/>
    <w:rsid w:val="004B59DB"/>
    <w:rsid w:val="004B5EDC"/>
    <w:rsid w:val="004C1023"/>
    <w:rsid w:val="004C448D"/>
    <w:rsid w:val="004C4CAE"/>
    <w:rsid w:val="004C5CD0"/>
    <w:rsid w:val="004C74F2"/>
    <w:rsid w:val="004D6C39"/>
    <w:rsid w:val="004D76C8"/>
    <w:rsid w:val="004E14D0"/>
    <w:rsid w:val="004E48F2"/>
    <w:rsid w:val="004E6B5F"/>
    <w:rsid w:val="004E6FF6"/>
    <w:rsid w:val="004E7EBE"/>
    <w:rsid w:val="004F0282"/>
    <w:rsid w:val="004F15F9"/>
    <w:rsid w:val="004F3C97"/>
    <w:rsid w:val="00500ACF"/>
    <w:rsid w:val="00500B21"/>
    <w:rsid w:val="00500D33"/>
    <w:rsid w:val="00500D6E"/>
    <w:rsid w:val="00502C26"/>
    <w:rsid w:val="00503A29"/>
    <w:rsid w:val="00504198"/>
    <w:rsid w:val="00506CA8"/>
    <w:rsid w:val="0051380C"/>
    <w:rsid w:val="005139B4"/>
    <w:rsid w:val="00514F57"/>
    <w:rsid w:val="00515F17"/>
    <w:rsid w:val="00522359"/>
    <w:rsid w:val="0052376B"/>
    <w:rsid w:val="00526597"/>
    <w:rsid w:val="00534553"/>
    <w:rsid w:val="005369EE"/>
    <w:rsid w:val="00540238"/>
    <w:rsid w:val="0054162E"/>
    <w:rsid w:val="005419E0"/>
    <w:rsid w:val="00541CA9"/>
    <w:rsid w:val="00541E65"/>
    <w:rsid w:val="005422F8"/>
    <w:rsid w:val="0054240E"/>
    <w:rsid w:val="00543B73"/>
    <w:rsid w:val="00550128"/>
    <w:rsid w:val="005503B6"/>
    <w:rsid w:val="0055473D"/>
    <w:rsid w:val="0055576F"/>
    <w:rsid w:val="00561BF3"/>
    <w:rsid w:val="0056513D"/>
    <w:rsid w:val="005653E3"/>
    <w:rsid w:val="00566F96"/>
    <w:rsid w:val="00570219"/>
    <w:rsid w:val="0057512D"/>
    <w:rsid w:val="00576074"/>
    <w:rsid w:val="00576752"/>
    <w:rsid w:val="00586066"/>
    <w:rsid w:val="00586AAF"/>
    <w:rsid w:val="005900B9"/>
    <w:rsid w:val="005936F5"/>
    <w:rsid w:val="0059389A"/>
    <w:rsid w:val="00594922"/>
    <w:rsid w:val="00595103"/>
    <w:rsid w:val="005963C7"/>
    <w:rsid w:val="005A4E3B"/>
    <w:rsid w:val="005A535C"/>
    <w:rsid w:val="005A5D4F"/>
    <w:rsid w:val="005A6499"/>
    <w:rsid w:val="005A762E"/>
    <w:rsid w:val="005B3637"/>
    <w:rsid w:val="005B39F1"/>
    <w:rsid w:val="005B6E86"/>
    <w:rsid w:val="005B7DA1"/>
    <w:rsid w:val="005C088F"/>
    <w:rsid w:val="005C1CC5"/>
    <w:rsid w:val="005C405D"/>
    <w:rsid w:val="005C432D"/>
    <w:rsid w:val="005C4625"/>
    <w:rsid w:val="005D5DD7"/>
    <w:rsid w:val="005D69A3"/>
    <w:rsid w:val="005E5E46"/>
    <w:rsid w:val="005E63BE"/>
    <w:rsid w:val="005F2576"/>
    <w:rsid w:val="00603E4B"/>
    <w:rsid w:val="00604578"/>
    <w:rsid w:val="006071FC"/>
    <w:rsid w:val="006073BB"/>
    <w:rsid w:val="00612BCA"/>
    <w:rsid w:val="006136A1"/>
    <w:rsid w:val="00613ABB"/>
    <w:rsid w:val="00617C4A"/>
    <w:rsid w:val="006236C7"/>
    <w:rsid w:val="0062481B"/>
    <w:rsid w:val="00624B83"/>
    <w:rsid w:val="00625D97"/>
    <w:rsid w:val="00631490"/>
    <w:rsid w:val="00632102"/>
    <w:rsid w:val="00633125"/>
    <w:rsid w:val="006338D9"/>
    <w:rsid w:val="006338E6"/>
    <w:rsid w:val="00633F90"/>
    <w:rsid w:val="006420F9"/>
    <w:rsid w:val="00642463"/>
    <w:rsid w:val="0064387D"/>
    <w:rsid w:val="00644D83"/>
    <w:rsid w:val="006514D2"/>
    <w:rsid w:val="0065536B"/>
    <w:rsid w:val="00655838"/>
    <w:rsid w:val="00657C01"/>
    <w:rsid w:val="00663712"/>
    <w:rsid w:val="00664015"/>
    <w:rsid w:val="006665D4"/>
    <w:rsid w:val="00673150"/>
    <w:rsid w:val="0067495C"/>
    <w:rsid w:val="00675700"/>
    <w:rsid w:val="00675761"/>
    <w:rsid w:val="006822A3"/>
    <w:rsid w:val="00684BAC"/>
    <w:rsid w:val="00691ACB"/>
    <w:rsid w:val="006930B3"/>
    <w:rsid w:val="00696401"/>
    <w:rsid w:val="0069682F"/>
    <w:rsid w:val="006A17CE"/>
    <w:rsid w:val="006A66AF"/>
    <w:rsid w:val="006A6AED"/>
    <w:rsid w:val="006B2ED6"/>
    <w:rsid w:val="006B3D7F"/>
    <w:rsid w:val="006B3E82"/>
    <w:rsid w:val="006B41E0"/>
    <w:rsid w:val="006B57A9"/>
    <w:rsid w:val="006B5963"/>
    <w:rsid w:val="006B5F69"/>
    <w:rsid w:val="006C05C4"/>
    <w:rsid w:val="006C1DE3"/>
    <w:rsid w:val="006C53B2"/>
    <w:rsid w:val="006C65F6"/>
    <w:rsid w:val="006C66E7"/>
    <w:rsid w:val="006C71A9"/>
    <w:rsid w:val="006D0A6A"/>
    <w:rsid w:val="006D13F3"/>
    <w:rsid w:val="006D14AA"/>
    <w:rsid w:val="006D18B9"/>
    <w:rsid w:val="006D4012"/>
    <w:rsid w:val="006D68D1"/>
    <w:rsid w:val="006E148A"/>
    <w:rsid w:val="006E3252"/>
    <w:rsid w:val="006E6BA0"/>
    <w:rsid w:val="006F382D"/>
    <w:rsid w:val="006F5FAD"/>
    <w:rsid w:val="00702921"/>
    <w:rsid w:val="00703196"/>
    <w:rsid w:val="00703575"/>
    <w:rsid w:val="00704499"/>
    <w:rsid w:val="007045EE"/>
    <w:rsid w:val="007119C9"/>
    <w:rsid w:val="007130D4"/>
    <w:rsid w:val="007146D7"/>
    <w:rsid w:val="00716A4F"/>
    <w:rsid w:val="00724F7C"/>
    <w:rsid w:val="007251BF"/>
    <w:rsid w:val="00727497"/>
    <w:rsid w:val="007314DD"/>
    <w:rsid w:val="007319CF"/>
    <w:rsid w:val="0073584A"/>
    <w:rsid w:val="007367AE"/>
    <w:rsid w:val="00740E0C"/>
    <w:rsid w:val="00741BF4"/>
    <w:rsid w:val="007422D9"/>
    <w:rsid w:val="00745384"/>
    <w:rsid w:val="007478DC"/>
    <w:rsid w:val="00750D31"/>
    <w:rsid w:val="007517A7"/>
    <w:rsid w:val="0075290F"/>
    <w:rsid w:val="00757FBF"/>
    <w:rsid w:val="007624CC"/>
    <w:rsid w:val="007701D6"/>
    <w:rsid w:val="00770AF0"/>
    <w:rsid w:val="00770C38"/>
    <w:rsid w:val="00771527"/>
    <w:rsid w:val="00771D03"/>
    <w:rsid w:val="0077474B"/>
    <w:rsid w:val="007810D0"/>
    <w:rsid w:val="007864C5"/>
    <w:rsid w:val="00786835"/>
    <w:rsid w:val="0079090E"/>
    <w:rsid w:val="007A40B9"/>
    <w:rsid w:val="007A4168"/>
    <w:rsid w:val="007A4FD8"/>
    <w:rsid w:val="007B3B8D"/>
    <w:rsid w:val="007C2EBF"/>
    <w:rsid w:val="007C4695"/>
    <w:rsid w:val="007C77F3"/>
    <w:rsid w:val="007D3986"/>
    <w:rsid w:val="007D4475"/>
    <w:rsid w:val="007D59CA"/>
    <w:rsid w:val="007D7B18"/>
    <w:rsid w:val="007E1921"/>
    <w:rsid w:val="007E1DA6"/>
    <w:rsid w:val="007E2811"/>
    <w:rsid w:val="007E2FEE"/>
    <w:rsid w:val="007E7943"/>
    <w:rsid w:val="007F1F73"/>
    <w:rsid w:val="007F3274"/>
    <w:rsid w:val="007F5410"/>
    <w:rsid w:val="007F5E13"/>
    <w:rsid w:val="0080075D"/>
    <w:rsid w:val="00802B5A"/>
    <w:rsid w:val="00803A60"/>
    <w:rsid w:val="00803F6E"/>
    <w:rsid w:val="00804741"/>
    <w:rsid w:val="00806059"/>
    <w:rsid w:val="008100E9"/>
    <w:rsid w:val="00815DA2"/>
    <w:rsid w:val="00816A93"/>
    <w:rsid w:val="00824B3C"/>
    <w:rsid w:val="00824E3C"/>
    <w:rsid w:val="00826303"/>
    <w:rsid w:val="00830471"/>
    <w:rsid w:val="008342B4"/>
    <w:rsid w:val="0083445C"/>
    <w:rsid w:val="008365DD"/>
    <w:rsid w:val="00836677"/>
    <w:rsid w:val="008378B2"/>
    <w:rsid w:val="00841B98"/>
    <w:rsid w:val="008479A8"/>
    <w:rsid w:val="00847A44"/>
    <w:rsid w:val="008532AC"/>
    <w:rsid w:val="008535D7"/>
    <w:rsid w:val="0085396F"/>
    <w:rsid w:val="00860DB7"/>
    <w:rsid w:val="00860E9A"/>
    <w:rsid w:val="00864B07"/>
    <w:rsid w:val="00866E10"/>
    <w:rsid w:val="00874323"/>
    <w:rsid w:val="008745B2"/>
    <w:rsid w:val="00880765"/>
    <w:rsid w:val="00881C54"/>
    <w:rsid w:val="00883BEE"/>
    <w:rsid w:val="00885AED"/>
    <w:rsid w:val="00887398"/>
    <w:rsid w:val="008902EE"/>
    <w:rsid w:val="008908E1"/>
    <w:rsid w:val="0089381A"/>
    <w:rsid w:val="00893B33"/>
    <w:rsid w:val="0089544C"/>
    <w:rsid w:val="00895E07"/>
    <w:rsid w:val="008A0F2C"/>
    <w:rsid w:val="008A3392"/>
    <w:rsid w:val="008B3F30"/>
    <w:rsid w:val="008B411D"/>
    <w:rsid w:val="008B41D3"/>
    <w:rsid w:val="008B74DB"/>
    <w:rsid w:val="008C2936"/>
    <w:rsid w:val="008C71E2"/>
    <w:rsid w:val="008C79C8"/>
    <w:rsid w:val="008D0B61"/>
    <w:rsid w:val="008D1474"/>
    <w:rsid w:val="008D699F"/>
    <w:rsid w:val="008D6AF6"/>
    <w:rsid w:val="008E0DDF"/>
    <w:rsid w:val="008E18FE"/>
    <w:rsid w:val="008E465C"/>
    <w:rsid w:val="008F3EBA"/>
    <w:rsid w:val="008F6423"/>
    <w:rsid w:val="00901384"/>
    <w:rsid w:val="0090138A"/>
    <w:rsid w:val="00902017"/>
    <w:rsid w:val="00905C1D"/>
    <w:rsid w:val="009069C4"/>
    <w:rsid w:val="00910657"/>
    <w:rsid w:val="00911485"/>
    <w:rsid w:val="00911634"/>
    <w:rsid w:val="0092089D"/>
    <w:rsid w:val="00930E20"/>
    <w:rsid w:val="00931ED2"/>
    <w:rsid w:val="00934862"/>
    <w:rsid w:val="009359F0"/>
    <w:rsid w:val="00936129"/>
    <w:rsid w:val="00944B7A"/>
    <w:rsid w:val="00946470"/>
    <w:rsid w:val="00946A34"/>
    <w:rsid w:val="00953029"/>
    <w:rsid w:val="009531B1"/>
    <w:rsid w:val="00956629"/>
    <w:rsid w:val="00960F39"/>
    <w:rsid w:val="009613A0"/>
    <w:rsid w:val="00962AE6"/>
    <w:rsid w:val="00976C68"/>
    <w:rsid w:val="0098118A"/>
    <w:rsid w:val="009814A7"/>
    <w:rsid w:val="00985C84"/>
    <w:rsid w:val="00987F51"/>
    <w:rsid w:val="009901AB"/>
    <w:rsid w:val="009905DC"/>
    <w:rsid w:val="00992F41"/>
    <w:rsid w:val="00994844"/>
    <w:rsid w:val="009957B8"/>
    <w:rsid w:val="009A259A"/>
    <w:rsid w:val="009A39E9"/>
    <w:rsid w:val="009A3B10"/>
    <w:rsid w:val="009A55A9"/>
    <w:rsid w:val="009A680A"/>
    <w:rsid w:val="009A6B4B"/>
    <w:rsid w:val="009B007A"/>
    <w:rsid w:val="009B07AF"/>
    <w:rsid w:val="009B24DF"/>
    <w:rsid w:val="009B2ADF"/>
    <w:rsid w:val="009B4326"/>
    <w:rsid w:val="009B4529"/>
    <w:rsid w:val="009B566E"/>
    <w:rsid w:val="009B6988"/>
    <w:rsid w:val="009B710C"/>
    <w:rsid w:val="009C0D19"/>
    <w:rsid w:val="009C2CD6"/>
    <w:rsid w:val="009C3540"/>
    <w:rsid w:val="009C4228"/>
    <w:rsid w:val="009D0242"/>
    <w:rsid w:val="009D042B"/>
    <w:rsid w:val="009D05F0"/>
    <w:rsid w:val="009D0907"/>
    <w:rsid w:val="009D0D68"/>
    <w:rsid w:val="009D10DD"/>
    <w:rsid w:val="009D11C2"/>
    <w:rsid w:val="009D1854"/>
    <w:rsid w:val="009D3421"/>
    <w:rsid w:val="009E2001"/>
    <w:rsid w:val="009E2F74"/>
    <w:rsid w:val="009E3720"/>
    <w:rsid w:val="009E61BC"/>
    <w:rsid w:val="009E6E32"/>
    <w:rsid w:val="009F0538"/>
    <w:rsid w:val="009F4B9E"/>
    <w:rsid w:val="009F681B"/>
    <w:rsid w:val="009F7FE7"/>
    <w:rsid w:val="00A11DF2"/>
    <w:rsid w:val="00A132DD"/>
    <w:rsid w:val="00A13E46"/>
    <w:rsid w:val="00A15FFC"/>
    <w:rsid w:val="00A17304"/>
    <w:rsid w:val="00A179E9"/>
    <w:rsid w:val="00A211AC"/>
    <w:rsid w:val="00A21936"/>
    <w:rsid w:val="00A219F0"/>
    <w:rsid w:val="00A26402"/>
    <w:rsid w:val="00A27289"/>
    <w:rsid w:val="00A316F5"/>
    <w:rsid w:val="00A32818"/>
    <w:rsid w:val="00A361D9"/>
    <w:rsid w:val="00A43FE5"/>
    <w:rsid w:val="00A45C0A"/>
    <w:rsid w:val="00A46029"/>
    <w:rsid w:val="00A47A43"/>
    <w:rsid w:val="00A51547"/>
    <w:rsid w:val="00A51909"/>
    <w:rsid w:val="00A55BFB"/>
    <w:rsid w:val="00A573D1"/>
    <w:rsid w:val="00A57ADC"/>
    <w:rsid w:val="00A63164"/>
    <w:rsid w:val="00A64ECF"/>
    <w:rsid w:val="00A654CD"/>
    <w:rsid w:val="00A65E35"/>
    <w:rsid w:val="00A65EFD"/>
    <w:rsid w:val="00A668F2"/>
    <w:rsid w:val="00A67B58"/>
    <w:rsid w:val="00A70E75"/>
    <w:rsid w:val="00A71E64"/>
    <w:rsid w:val="00A742D0"/>
    <w:rsid w:val="00A76085"/>
    <w:rsid w:val="00A81D0F"/>
    <w:rsid w:val="00A836BF"/>
    <w:rsid w:val="00A870B7"/>
    <w:rsid w:val="00A90CA4"/>
    <w:rsid w:val="00A9182C"/>
    <w:rsid w:val="00A91AD0"/>
    <w:rsid w:val="00AA28D4"/>
    <w:rsid w:val="00AA2CA6"/>
    <w:rsid w:val="00AA37AD"/>
    <w:rsid w:val="00AA3B27"/>
    <w:rsid w:val="00AA4941"/>
    <w:rsid w:val="00AA494A"/>
    <w:rsid w:val="00AB03C3"/>
    <w:rsid w:val="00AB10D0"/>
    <w:rsid w:val="00AB2CA6"/>
    <w:rsid w:val="00AB5C18"/>
    <w:rsid w:val="00AB6B0E"/>
    <w:rsid w:val="00AC19AF"/>
    <w:rsid w:val="00AC1ACC"/>
    <w:rsid w:val="00AC542A"/>
    <w:rsid w:val="00AD14F1"/>
    <w:rsid w:val="00AD631D"/>
    <w:rsid w:val="00AE1DF5"/>
    <w:rsid w:val="00AE5A49"/>
    <w:rsid w:val="00AE60FC"/>
    <w:rsid w:val="00AF4E57"/>
    <w:rsid w:val="00AF6EA7"/>
    <w:rsid w:val="00AF7214"/>
    <w:rsid w:val="00B02C80"/>
    <w:rsid w:val="00B10EB7"/>
    <w:rsid w:val="00B11E7D"/>
    <w:rsid w:val="00B125FA"/>
    <w:rsid w:val="00B15A30"/>
    <w:rsid w:val="00B1606F"/>
    <w:rsid w:val="00B1667E"/>
    <w:rsid w:val="00B16CDB"/>
    <w:rsid w:val="00B17C5C"/>
    <w:rsid w:val="00B255A8"/>
    <w:rsid w:val="00B277FA"/>
    <w:rsid w:val="00B30EF6"/>
    <w:rsid w:val="00B3103F"/>
    <w:rsid w:val="00B31A1D"/>
    <w:rsid w:val="00B32A5B"/>
    <w:rsid w:val="00B35920"/>
    <w:rsid w:val="00B40019"/>
    <w:rsid w:val="00B40C7C"/>
    <w:rsid w:val="00B42454"/>
    <w:rsid w:val="00B42515"/>
    <w:rsid w:val="00B4353B"/>
    <w:rsid w:val="00B43E20"/>
    <w:rsid w:val="00B44830"/>
    <w:rsid w:val="00B4508F"/>
    <w:rsid w:val="00B45F59"/>
    <w:rsid w:val="00B46A70"/>
    <w:rsid w:val="00B5033C"/>
    <w:rsid w:val="00B520E3"/>
    <w:rsid w:val="00B52C46"/>
    <w:rsid w:val="00B56233"/>
    <w:rsid w:val="00B62899"/>
    <w:rsid w:val="00B63934"/>
    <w:rsid w:val="00B64917"/>
    <w:rsid w:val="00B651E4"/>
    <w:rsid w:val="00B669AD"/>
    <w:rsid w:val="00B743ED"/>
    <w:rsid w:val="00B75B94"/>
    <w:rsid w:val="00B76F58"/>
    <w:rsid w:val="00B81708"/>
    <w:rsid w:val="00B822F8"/>
    <w:rsid w:val="00B83304"/>
    <w:rsid w:val="00B9195E"/>
    <w:rsid w:val="00B926E3"/>
    <w:rsid w:val="00B936C0"/>
    <w:rsid w:val="00B939B4"/>
    <w:rsid w:val="00B95BE9"/>
    <w:rsid w:val="00B95EE3"/>
    <w:rsid w:val="00B965CB"/>
    <w:rsid w:val="00B97947"/>
    <w:rsid w:val="00BA334C"/>
    <w:rsid w:val="00BA6AF7"/>
    <w:rsid w:val="00BA71A6"/>
    <w:rsid w:val="00BA7B0C"/>
    <w:rsid w:val="00BB0790"/>
    <w:rsid w:val="00BB429B"/>
    <w:rsid w:val="00BB4B54"/>
    <w:rsid w:val="00BB5C7F"/>
    <w:rsid w:val="00BB7011"/>
    <w:rsid w:val="00BC07FF"/>
    <w:rsid w:val="00BC0970"/>
    <w:rsid w:val="00BC30C1"/>
    <w:rsid w:val="00BC38CC"/>
    <w:rsid w:val="00BC6D5B"/>
    <w:rsid w:val="00BE00BE"/>
    <w:rsid w:val="00BE2F57"/>
    <w:rsid w:val="00BE444D"/>
    <w:rsid w:val="00BE4D20"/>
    <w:rsid w:val="00BF0A9A"/>
    <w:rsid w:val="00BF1276"/>
    <w:rsid w:val="00BF1D8C"/>
    <w:rsid w:val="00BF3CED"/>
    <w:rsid w:val="00BF48E6"/>
    <w:rsid w:val="00BF4CFA"/>
    <w:rsid w:val="00BF73B3"/>
    <w:rsid w:val="00C00E90"/>
    <w:rsid w:val="00C01485"/>
    <w:rsid w:val="00C04DA1"/>
    <w:rsid w:val="00C10561"/>
    <w:rsid w:val="00C1156A"/>
    <w:rsid w:val="00C11816"/>
    <w:rsid w:val="00C1508C"/>
    <w:rsid w:val="00C21B28"/>
    <w:rsid w:val="00C23456"/>
    <w:rsid w:val="00C23FA5"/>
    <w:rsid w:val="00C246F8"/>
    <w:rsid w:val="00C31922"/>
    <w:rsid w:val="00C36584"/>
    <w:rsid w:val="00C41CC5"/>
    <w:rsid w:val="00C439C0"/>
    <w:rsid w:val="00C43B7F"/>
    <w:rsid w:val="00C46D44"/>
    <w:rsid w:val="00C503F7"/>
    <w:rsid w:val="00C517DD"/>
    <w:rsid w:val="00C5194C"/>
    <w:rsid w:val="00C52318"/>
    <w:rsid w:val="00C52B2C"/>
    <w:rsid w:val="00C52DC3"/>
    <w:rsid w:val="00C5397E"/>
    <w:rsid w:val="00C54029"/>
    <w:rsid w:val="00C554D7"/>
    <w:rsid w:val="00C601E2"/>
    <w:rsid w:val="00C61C25"/>
    <w:rsid w:val="00C62611"/>
    <w:rsid w:val="00C70885"/>
    <w:rsid w:val="00C73EE8"/>
    <w:rsid w:val="00C74D62"/>
    <w:rsid w:val="00C825ED"/>
    <w:rsid w:val="00C82F0C"/>
    <w:rsid w:val="00C831ED"/>
    <w:rsid w:val="00C84278"/>
    <w:rsid w:val="00C851B9"/>
    <w:rsid w:val="00C85A2C"/>
    <w:rsid w:val="00C85F65"/>
    <w:rsid w:val="00C86266"/>
    <w:rsid w:val="00C86FE5"/>
    <w:rsid w:val="00C902D4"/>
    <w:rsid w:val="00C9159B"/>
    <w:rsid w:val="00C92A22"/>
    <w:rsid w:val="00C92DC6"/>
    <w:rsid w:val="00C954FA"/>
    <w:rsid w:val="00C97867"/>
    <w:rsid w:val="00C97B64"/>
    <w:rsid w:val="00CA292C"/>
    <w:rsid w:val="00CA295B"/>
    <w:rsid w:val="00CA42D0"/>
    <w:rsid w:val="00CA5554"/>
    <w:rsid w:val="00CA5657"/>
    <w:rsid w:val="00CB4C1E"/>
    <w:rsid w:val="00CB5106"/>
    <w:rsid w:val="00CB5C24"/>
    <w:rsid w:val="00CB7E44"/>
    <w:rsid w:val="00CD02BD"/>
    <w:rsid w:val="00CD3B82"/>
    <w:rsid w:val="00CD456A"/>
    <w:rsid w:val="00CD6A51"/>
    <w:rsid w:val="00CE2343"/>
    <w:rsid w:val="00CE63A2"/>
    <w:rsid w:val="00CE7277"/>
    <w:rsid w:val="00CE7334"/>
    <w:rsid w:val="00CF0876"/>
    <w:rsid w:val="00CF1CD2"/>
    <w:rsid w:val="00CF3AE1"/>
    <w:rsid w:val="00CF604A"/>
    <w:rsid w:val="00CF6798"/>
    <w:rsid w:val="00CF78B0"/>
    <w:rsid w:val="00D00B32"/>
    <w:rsid w:val="00D01F17"/>
    <w:rsid w:val="00D0289A"/>
    <w:rsid w:val="00D03B34"/>
    <w:rsid w:val="00D05926"/>
    <w:rsid w:val="00D06049"/>
    <w:rsid w:val="00D072EC"/>
    <w:rsid w:val="00D103A2"/>
    <w:rsid w:val="00D10BF4"/>
    <w:rsid w:val="00D11416"/>
    <w:rsid w:val="00D2091A"/>
    <w:rsid w:val="00D22397"/>
    <w:rsid w:val="00D22BDB"/>
    <w:rsid w:val="00D24EB4"/>
    <w:rsid w:val="00D258E0"/>
    <w:rsid w:val="00D272E9"/>
    <w:rsid w:val="00D27F36"/>
    <w:rsid w:val="00D31F66"/>
    <w:rsid w:val="00D32CC1"/>
    <w:rsid w:val="00D3378A"/>
    <w:rsid w:val="00D339FC"/>
    <w:rsid w:val="00D341AA"/>
    <w:rsid w:val="00D36345"/>
    <w:rsid w:val="00D3693F"/>
    <w:rsid w:val="00D41CD3"/>
    <w:rsid w:val="00D43F2B"/>
    <w:rsid w:val="00D446BB"/>
    <w:rsid w:val="00D44725"/>
    <w:rsid w:val="00D44B34"/>
    <w:rsid w:val="00D44E4B"/>
    <w:rsid w:val="00D47636"/>
    <w:rsid w:val="00D52F63"/>
    <w:rsid w:val="00D54FA7"/>
    <w:rsid w:val="00D57E2F"/>
    <w:rsid w:val="00D61F99"/>
    <w:rsid w:val="00D621C2"/>
    <w:rsid w:val="00D6603F"/>
    <w:rsid w:val="00D71ABE"/>
    <w:rsid w:val="00D75388"/>
    <w:rsid w:val="00D758ED"/>
    <w:rsid w:val="00D75F4F"/>
    <w:rsid w:val="00D76298"/>
    <w:rsid w:val="00D76FB7"/>
    <w:rsid w:val="00D777F6"/>
    <w:rsid w:val="00D77BA8"/>
    <w:rsid w:val="00D8392E"/>
    <w:rsid w:val="00D84A5D"/>
    <w:rsid w:val="00D85D36"/>
    <w:rsid w:val="00D929E4"/>
    <w:rsid w:val="00D92C1B"/>
    <w:rsid w:val="00D94954"/>
    <w:rsid w:val="00D96311"/>
    <w:rsid w:val="00D971EE"/>
    <w:rsid w:val="00DA0FCA"/>
    <w:rsid w:val="00DA18B1"/>
    <w:rsid w:val="00DA28B7"/>
    <w:rsid w:val="00DA389B"/>
    <w:rsid w:val="00DA4A42"/>
    <w:rsid w:val="00DA6160"/>
    <w:rsid w:val="00DB5094"/>
    <w:rsid w:val="00DB72FE"/>
    <w:rsid w:val="00DC054E"/>
    <w:rsid w:val="00DC34D1"/>
    <w:rsid w:val="00DC4A84"/>
    <w:rsid w:val="00DC5D9A"/>
    <w:rsid w:val="00DC6507"/>
    <w:rsid w:val="00DC7C66"/>
    <w:rsid w:val="00DD09BB"/>
    <w:rsid w:val="00DD3B87"/>
    <w:rsid w:val="00DD536E"/>
    <w:rsid w:val="00DE0345"/>
    <w:rsid w:val="00DE077A"/>
    <w:rsid w:val="00DE542B"/>
    <w:rsid w:val="00DE76F8"/>
    <w:rsid w:val="00DF041A"/>
    <w:rsid w:val="00DF1FAA"/>
    <w:rsid w:val="00DF3875"/>
    <w:rsid w:val="00DF471F"/>
    <w:rsid w:val="00DF4A17"/>
    <w:rsid w:val="00DF54C1"/>
    <w:rsid w:val="00DF6106"/>
    <w:rsid w:val="00DF7C3B"/>
    <w:rsid w:val="00E026E3"/>
    <w:rsid w:val="00E042A3"/>
    <w:rsid w:val="00E0518D"/>
    <w:rsid w:val="00E059A6"/>
    <w:rsid w:val="00E060DC"/>
    <w:rsid w:val="00E07040"/>
    <w:rsid w:val="00E108E4"/>
    <w:rsid w:val="00E10B52"/>
    <w:rsid w:val="00E1160D"/>
    <w:rsid w:val="00E1389A"/>
    <w:rsid w:val="00E13FE4"/>
    <w:rsid w:val="00E14BC0"/>
    <w:rsid w:val="00E16989"/>
    <w:rsid w:val="00E16B87"/>
    <w:rsid w:val="00E225E7"/>
    <w:rsid w:val="00E25E98"/>
    <w:rsid w:val="00E264FF"/>
    <w:rsid w:val="00E31A20"/>
    <w:rsid w:val="00E359A1"/>
    <w:rsid w:val="00E35D67"/>
    <w:rsid w:val="00E3638D"/>
    <w:rsid w:val="00E4288B"/>
    <w:rsid w:val="00E43E86"/>
    <w:rsid w:val="00E44800"/>
    <w:rsid w:val="00E4528D"/>
    <w:rsid w:val="00E46A60"/>
    <w:rsid w:val="00E5238A"/>
    <w:rsid w:val="00E6005E"/>
    <w:rsid w:val="00E63F9D"/>
    <w:rsid w:val="00E65308"/>
    <w:rsid w:val="00E6577D"/>
    <w:rsid w:val="00E66464"/>
    <w:rsid w:val="00E706F5"/>
    <w:rsid w:val="00E74CED"/>
    <w:rsid w:val="00E77042"/>
    <w:rsid w:val="00E80066"/>
    <w:rsid w:val="00E82D9B"/>
    <w:rsid w:val="00E8417F"/>
    <w:rsid w:val="00E84AEC"/>
    <w:rsid w:val="00E92201"/>
    <w:rsid w:val="00E924F5"/>
    <w:rsid w:val="00E92BF9"/>
    <w:rsid w:val="00E94317"/>
    <w:rsid w:val="00EA5897"/>
    <w:rsid w:val="00EA5F56"/>
    <w:rsid w:val="00EA7F26"/>
    <w:rsid w:val="00EB0FC0"/>
    <w:rsid w:val="00EB3216"/>
    <w:rsid w:val="00EB374A"/>
    <w:rsid w:val="00EB39F6"/>
    <w:rsid w:val="00EB3E10"/>
    <w:rsid w:val="00EB60D4"/>
    <w:rsid w:val="00EC179C"/>
    <w:rsid w:val="00EC1DC0"/>
    <w:rsid w:val="00EC3A66"/>
    <w:rsid w:val="00EC6F3C"/>
    <w:rsid w:val="00ED1311"/>
    <w:rsid w:val="00ED22AA"/>
    <w:rsid w:val="00ED24EC"/>
    <w:rsid w:val="00ED3463"/>
    <w:rsid w:val="00ED4467"/>
    <w:rsid w:val="00ED5FA1"/>
    <w:rsid w:val="00EE25C5"/>
    <w:rsid w:val="00EE2639"/>
    <w:rsid w:val="00EE7792"/>
    <w:rsid w:val="00EF5B10"/>
    <w:rsid w:val="00EF67F9"/>
    <w:rsid w:val="00F0190E"/>
    <w:rsid w:val="00F0234E"/>
    <w:rsid w:val="00F03336"/>
    <w:rsid w:val="00F04742"/>
    <w:rsid w:val="00F066AE"/>
    <w:rsid w:val="00F07021"/>
    <w:rsid w:val="00F10FBB"/>
    <w:rsid w:val="00F110FE"/>
    <w:rsid w:val="00F12AF4"/>
    <w:rsid w:val="00F13A71"/>
    <w:rsid w:val="00F13E94"/>
    <w:rsid w:val="00F148C1"/>
    <w:rsid w:val="00F173F1"/>
    <w:rsid w:val="00F2079E"/>
    <w:rsid w:val="00F213B9"/>
    <w:rsid w:val="00F24593"/>
    <w:rsid w:val="00F30E48"/>
    <w:rsid w:val="00F412C1"/>
    <w:rsid w:val="00F43E26"/>
    <w:rsid w:val="00F44003"/>
    <w:rsid w:val="00F44162"/>
    <w:rsid w:val="00F444EB"/>
    <w:rsid w:val="00F4605B"/>
    <w:rsid w:val="00F472CE"/>
    <w:rsid w:val="00F50608"/>
    <w:rsid w:val="00F51A9A"/>
    <w:rsid w:val="00F54DE1"/>
    <w:rsid w:val="00F5622A"/>
    <w:rsid w:val="00F57D47"/>
    <w:rsid w:val="00F63929"/>
    <w:rsid w:val="00F65F6A"/>
    <w:rsid w:val="00F70B67"/>
    <w:rsid w:val="00F7544A"/>
    <w:rsid w:val="00F76F76"/>
    <w:rsid w:val="00F80E16"/>
    <w:rsid w:val="00F80E72"/>
    <w:rsid w:val="00F846E9"/>
    <w:rsid w:val="00F901A9"/>
    <w:rsid w:val="00F96FF1"/>
    <w:rsid w:val="00FA3A70"/>
    <w:rsid w:val="00FB0F43"/>
    <w:rsid w:val="00FB1272"/>
    <w:rsid w:val="00FB2961"/>
    <w:rsid w:val="00FB2EEE"/>
    <w:rsid w:val="00FB406A"/>
    <w:rsid w:val="00FB72C9"/>
    <w:rsid w:val="00FB7D9A"/>
    <w:rsid w:val="00FC414A"/>
    <w:rsid w:val="00FC5C67"/>
    <w:rsid w:val="00FC719F"/>
    <w:rsid w:val="00FD2273"/>
    <w:rsid w:val="00FD48B5"/>
    <w:rsid w:val="00FD5FD2"/>
    <w:rsid w:val="00FE3038"/>
    <w:rsid w:val="00FF1851"/>
    <w:rsid w:val="00FF1BC5"/>
    <w:rsid w:val="00FF29B5"/>
    <w:rsid w:val="00FF5A4B"/>
    <w:rsid w:val="214BD266"/>
    <w:rsid w:val="28C0634B"/>
    <w:rsid w:val="349184D2"/>
    <w:rsid w:val="34DE0F6F"/>
    <w:rsid w:val="35AFCDCE"/>
    <w:rsid w:val="367DF217"/>
    <w:rsid w:val="3D468F0D"/>
    <w:rsid w:val="4B1A95DA"/>
    <w:rsid w:val="51649B5F"/>
    <w:rsid w:val="5CC0836A"/>
    <w:rsid w:val="5E2AD5B0"/>
    <w:rsid w:val="6121138E"/>
    <w:rsid w:val="689A2B84"/>
    <w:rsid w:val="7A4F6241"/>
    <w:rsid w:val="7CDA2817"/>
    <w:rsid w:val="7E3187C8"/>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2F67BCB"/>
  <w15:chartTrackingRefBased/>
  <w15:docId w15:val="{65454B17-63A6-43DF-A846-75C56142764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AU"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503F7"/>
    <w:rPr>
      <w:rFonts w:ascii="Calibri" w:hAnsi="Calibri"/>
      <w:sz w:val="22"/>
    </w:rPr>
  </w:style>
  <w:style w:type="paragraph" w:styleId="Heading1">
    <w:name w:val="heading 1"/>
    <w:basedOn w:val="Normal"/>
    <w:next w:val="Normal"/>
    <w:link w:val="Heading1Char"/>
    <w:uiPriority w:val="9"/>
    <w:qFormat/>
    <w:rsid w:val="00AD14F1"/>
    <w:pPr>
      <w:keepNext/>
      <w:keepLines/>
      <w:numPr>
        <w:numId w:val="1"/>
      </w:numPr>
      <w:spacing w:before="360" w:after="80"/>
      <w:outlineLvl w:val="0"/>
    </w:pPr>
    <w:rPr>
      <w:rFonts w:asciiTheme="majorHAnsi" w:eastAsiaTheme="majorEastAsia" w:hAnsiTheme="majorHAnsi" w:cstheme="majorBidi"/>
      <w:b/>
      <w:color w:val="0F4761" w:themeColor="accent1" w:themeShade="BF"/>
      <w:sz w:val="32"/>
      <w:szCs w:val="40"/>
    </w:rPr>
  </w:style>
  <w:style w:type="paragraph" w:styleId="Heading2">
    <w:name w:val="heading 2"/>
    <w:basedOn w:val="Normal"/>
    <w:next w:val="Normal"/>
    <w:link w:val="Heading2Char"/>
    <w:uiPriority w:val="9"/>
    <w:unhideWhenUsed/>
    <w:qFormat/>
    <w:rsid w:val="00AD14F1"/>
    <w:pPr>
      <w:keepNext/>
      <w:keepLines/>
      <w:numPr>
        <w:ilvl w:val="1"/>
        <w:numId w:val="1"/>
      </w:numPr>
      <w:spacing w:before="160" w:after="80"/>
      <w:outlineLvl w:val="1"/>
    </w:pPr>
    <w:rPr>
      <w:rFonts w:eastAsiaTheme="majorEastAsia" w:cstheme="majorBidi"/>
      <w:b/>
      <w:color w:val="0F4761" w:themeColor="accent1" w:themeShade="BF"/>
      <w:sz w:val="28"/>
      <w:szCs w:val="32"/>
    </w:rPr>
  </w:style>
  <w:style w:type="paragraph" w:styleId="Heading3">
    <w:name w:val="heading 3"/>
    <w:basedOn w:val="Normal"/>
    <w:next w:val="Normal"/>
    <w:link w:val="Heading3Char"/>
    <w:uiPriority w:val="9"/>
    <w:unhideWhenUsed/>
    <w:qFormat/>
    <w:rsid w:val="0034270F"/>
    <w:pPr>
      <w:keepNext/>
      <w:keepLines/>
      <w:numPr>
        <w:ilvl w:val="2"/>
        <w:numId w:val="1"/>
      </w:numPr>
      <w:spacing w:before="160" w:after="80"/>
      <w:outlineLvl w:val="2"/>
    </w:pPr>
    <w:rPr>
      <w:rFonts w:eastAsiaTheme="majorEastAsia" w:cstheme="majorBidi"/>
      <w:b/>
      <w:color w:val="000000" w:themeColor="text1"/>
      <w:szCs w:val="28"/>
    </w:rPr>
  </w:style>
  <w:style w:type="paragraph" w:styleId="Heading4">
    <w:name w:val="heading 4"/>
    <w:basedOn w:val="Normal"/>
    <w:next w:val="Normal"/>
    <w:link w:val="Heading4Char"/>
    <w:uiPriority w:val="9"/>
    <w:unhideWhenUsed/>
    <w:qFormat/>
    <w:rsid w:val="00D103A2"/>
    <w:pPr>
      <w:keepNext/>
      <w:keepLines/>
      <w:numPr>
        <w:ilvl w:val="3"/>
        <w:numId w:val="1"/>
      </w:numPr>
      <w:spacing w:before="80" w:after="40"/>
      <w:outlineLvl w:val="3"/>
    </w:pPr>
    <w:rPr>
      <w:rFonts w:eastAsiaTheme="majorEastAsia" w:cstheme="majorBidi"/>
      <w:iCs/>
      <w:color w:val="000000" w:themeColor="text1"/>
    </w:rPr>
  </w:style>
  <w:style w:type="paragraph" w:styleId="Heading5">
    <w:name w:val="heading 5"/>
    <w:basedOn w:val="Normal"/>
    <w:next w:val="Normal"/>
    <w:link w:val="Heading5Char"/>
    <w:uiPriority w:val="9"/>
    <w:semiHidden/>
    <w:unhideWhenUsed/>
    <w:qFormat/>
    <w:rsid w:val="001A551A"/>
    <w:pPr>
      <w:keepNext/>
      <w:keepLines/>
      <w:numPr>
        <w:ilvl w:val="4"/>
        <w:numId w:val="1"/>
      </w:numPr>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1A551A"/>
    <w:pPr>
      <w:keepNext/>
      <w:keepLines/>
      <w:numPr>
        <w:ilvl w:val="5"/>
        <w:numId w:val="1"/>
      </w:numPr>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1A551A"/>
    <w:pPr>
      <w:keepNext/>
      <w:keepLines/>
      <w:numPr>
        <w:ilvl w:val="6"/>
        <w:numId w:val="1"/>
      </w:numPr>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1A551A"/>
    <w:pPr>
      <w:keepNext/>
      <w:keepLines/>
      <w:numPr>
        <w:ilvl w:val="7"/>
        <w:numId w:val="1"/>
      </w:numPr>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1A551A"/>
    <w:pPr>
      <w:keepNext/>
      <w:keepLines/>
      <w:numPr>
        <w:ilvl w:val="8"/>
        <w:numId w:val="1"/>
      </w:numPr>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D14F1"/>
    <w:rPr>
      <w:rFonts w:asciiTheme="majorHAnsi" w:eastAsiaTheme="majorEastAsia" w:hAnsiTheme="majorHAnsi" w:cstheme="majorBidi"/>
      <w:b/>
      <w:color w:val="0F4761" w:themeColor="accent1" w:themeShade="BF"/>
      <w:sz w:val="32"/>
      <w:szCs w:val="40"/>
    </w:rPr>
  </w:style>
  <w:style w:type="character" w:customStyle="1" w:styleId="Heading2Char">
    <w:name w:val="Heading 2 Char"/>
    <w:basedOn w:val="DefaultParagraphFont"/>
    <w:link w:val="Heading2"/>
    <w:uiPriority w:val="9"/>
    <w:rsid w:val="00AD14F1"/>
    <w:rPr>
      <w:rFonts w:ascii="Calibri" w:eastAsiaTheme="majorEastAsia" w:hAnsi="Calibri" w:cstheme="majorBidi"/>
      <w:b/>
      <w:color w:val="0F4761" w:themeColor="accent1" w:themeShade="BF"/>
      <w:sz w:val="28"/>
      <w:szCs w:val="32"/>
    </w:rPr>
  </w:style>
  <w:style w:type="character" w:customStyle="1" w:styleId="Heading3Char">
    <w:name w:val="Heading 3 Char"/>
    <w:basedOn w:val="DefaultParagraphFont"/>
    <w:link w:val="Heading3"/>
    <w:uiPriority w:val="9"/>
    <w:rsid w:val="0034270F"/>
    <w:rPr>
      <w:rFonts w:ascii="Calibri" w:eastAsiaTheme="majorEastAsia" w:hAnsi="Calibri" w:cstheme="majorBidi"/>
      <w:b/>
      <w:color w:val="000000" w:themeColor="text1"/>
      <w:sz w:val="22"/>
      <w:szCs w:val="28"/>
    </w:rPr>
  </w:style>
  <w:style w:type="character" w:customStyle="1" w:styleId="Heading4Char">
    <w:name w:val="Heading 4 Char"/>
    <w:basedOn w:val="DefaultParagraphFont"/>
    <w:link w:val="Heading4"/>
    <w:uiPriority w:val="9"/>
    <w:rsid w:val="00D103A2"/>
    <w:rPr>
      <w:rFonts w:ascii="Calibri" w:eastAsiaTheme="majorEastAsia" w:hAnsi="Calibri" w:cstheme="majorBidi"/>
      <w:iCs/>
      <w:color w:val="000000" w:themeColor="text1"/>
      <w:sz w:val="22"/>
    </w:rPr>
  </w:style>
  <w:style w:type="character" w:customStyle="1" w:styleId="Heading5Char">
    <w:name w:val="Heading 5 Char"/>
    <w:basedOn w:val="DefaultParagraphFont"/>
    <w:link w:val="Heading5"/>
    <w:uiPriority w:val="9"/>
    <w:semiHidden/>
    <w:rsid w:val="001A551A"/>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1A551A"/>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1A551A"/>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1A551A"/>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1A551A"/>
    <w:rPr>
      <w:rFonts w:eastAsiaTheme="majorEastAsia" w:cstheme="majorBidi"/>
      <w:color w:val="272727" w:themeColor="text1" w:themeTint="D8"/>
    </w:rPr>
  </w:style>
  <w:style w:type="paragraph" w:styleId="Title">
    <w:name w:val="Title"/>
    <w:basedOn w:val="Normal"/>
    <w:next w:val="Normal"/>
    <w:link w:val="TitleChar"/>
    <w:uiPriority w:val="10"/>
    <w:qFormat/>
    <w:rsid w:val="001A551A"/>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1A551A"/>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1A551A"/>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1A551A"/>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1A551A"/>
    <w:pPr>
      <w:spacing w:before="160"/>
      <w:jc w:val="center"/>
    </w:pPr>
    <w:rPr>
      <w:i/>
      <w:iCs/>
      <w:color w:val="404040" w:themeColor="text1" w:themeTint="BF"/>
    </w:rPr>
  </w:style>
  <w:style w:type="character" w:customStyle="1" w:styleId="QuoteChar">
    <w:name w:val="Quote Char"/>
    <w:basedOn w:val="DefaultParagraphFont"/>
    <w:link w:val="Quote"/>
    <w:uiPriority w:val="29"/>
    <w:rsid w:val="001A551A"/>
    <w:rPr>
      <w:i/>
      <w:iCs/>
      <w:color w:val="404040" w:themeColor="text1" w:themeTint="BF"/>
    </w:rPr>
  </w:style>
  <w:style w:type="paragraph" w:styleId="ListParagraph">
    <w:name w:val="List Paragraph"/>
    <w:basedOn w:val="Normal"/>
    <w:link w:val="ListParagraphChar"/>
    <w:uiPriority w:val="34"/>
    <w:qFormat/>
    <w:rsid w:val="001A551A"/>
    <w:pPr>
      <w:ind w:left="720"/>
      <w:contextualSpacing/>
    </w:pPr>
  </w:style>
  <w:style w:type="character" w:styleId="IntenseEmphasis">
    <w:name w:val="Intense Emphasis"/>
    <w:basedOn w:val="DefaultParagraphFont"/>
    <w:uiPriority w:val="21"/>
    <w:qFormat/>
    <w:rsid w:val="001A551A"/>
    <w:rPr>
      <w:i/>
      <w:iCs/>
      <w:color w:val="0F4761" w:themeColor="accent1" w:themeShade="BF"/>
    </w:rPr>
  </w:style>
  <w:style w:type="paragraph" w:styleId="IntenseQuote">
    <w:name w:val="Intense Quote"/>
    <w:basedOn w:val="Normal"/>
    <w:next w:val="Normal"/>
    <w:link w:val="IntenseQuoteChar"/>
    <w:uiPriority w:val="30"/>
    <w:qFormat/>
    <w:rsid w:val="001A551A"/>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1A551A"/>
    <w:rPr>
      <w:i/>
      <w:iCs/>
      <w:color w:val="0F4761" w:themeColor="accent1" w:themeShade="BF"/>
    </w:rPr>
  </w:style>
  <w:style w:type="character" w:styleId="IntenseReference">
    <w:name w:val="Intense Reference"/>
    <w:basedOn w:val="DefaultParagraphFont"/>
    <w:uiPriority w:val="32"/>
    <w:qFormat/>
    <w:rsid w:val="001A551A"/>
    <w:rPr>
      <w:b/>
      <w:bCs/>
      <w:smallCaps/>
      <w:color w:val="0F4761" w:themeColor="accent1" w:themeShade="BF"/>
      <w:spacing w:val="5"/>
    </w:rPr>
  </w:style>
  <w:style w:type="paragraph" w:customStyle="1" w:styleId="Question">
    <w:name w:val="Question"/>
    <w:basedOn w:val="Normal"/>
    <w:next w:val="Normal"/>
    <w:qFormat/>
    <w:rsid w:val="00260658"/>
    <w:pPr>
      <w:spacing w:before="120" w:after="120" w:line="240" w:lineRule="auto"/>
    </w:pPr>
    <w:rPr>
      <w:b/>
    </w:rPr>
  </w:style>
  <w:style w:type="paragraph" w:customStyle="1" w:styleId="Instructions">
    <w:name w:val="Instructions"/>
    <w:basedOn w:val="Normal"/>
    <w:next w:val="Normal"/>
    <w:qFormat/>
    <w:rsid w:val="00D777F6"/>
    <w:pPr>
      <w:spacing w:before="40" w:after="120" w:line="240" w:lineRule="auto"/>
    </w:pPr>
    <w:rPr>
      <w:i/>
      <w:color w:val="C00000"/>
    </w:rPr>
  </w:style>
  <w:style w:type="table" w:styleId="TableGrid">
    <w:name w:val="Table Grid"/>
    <w:basedOn w:val="TableNormal"/>
    <w:uiPriority w:val="59"/>
    <w:rsid w:val="00C23FA5"/>
    <w:pPr>
      <w:tabs>
        <w:tab w:val="left" w:pos="641"/>
        <w:tab w:val="left" w:pos="1282"/>
        <w:tab w:val="left" w:pos="1923"/>
        <w:tab w:val="left" w:pos="2564"/>
        <w:tab w:val="left" w:pos="3205"/>
        <w:tab w:val="left" w:pos="3846"/>
        <w:tab w:val="left" w:pos="4487"/>
        <w:tab w:val="left" w:pos="5128"/>
        <w:tab w:val="left" w:pos="5766"/>
        <w:tab w:val="left" w:pos="6408"/>
        <w:tab w:val="left" w:pos="7049"/>
        <w:tab w:val="left" w:pos="7690"/>
        <w:tab w:val="left" w:pos="8331"/>
      </w:tabs>
      <w:spacing w:after="0" w:line="260" w:lineRule="atLeast"/>
    </w:pPr>
    <w:rPr>
      <w:rFonts w:ascii="Arial" w:eastAsia="Times New Roman" w:hAnsi="Arial" w:cs="Times New Roman"/>
      <w:kern w:val="0"/>
      <w:sz w:val="20"/>
      <w:szCs w:val="20"/>
      <w:lang w:eastAsia="en-AU"/>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Paragraph">
    <w:name w:val="Table Paragraph"/>
    <w:basedOn w:val="Normal"/>
    <w:uiPriority w:val="1"/>
    <w:qFormat/>
    <w:rsid w:val="009C4228"/>
    <w:pPr>
      <w:widowControl w:val="0"/>
      <w:autoSpaceDE w:val="0"/>
      <w:autoSpaceDN w:val="0"/>
      <w:spacing w:after="0" w:line="240" w:lineRule="auto"/>
    </w:pPr>
    <w:rPr>
      <w:rFonts w:ascii="Arial" w:eastAsia="Arial" w:hAnsi="Arial" w:cs="Arial"/>
      <w:kern w:val="0"/>
      <w:szCs w:val="22"/>
      <w:lang w:val="en-US"/>
      <w14:ligatures w14:val="none"/>
    </w:rPr>
  </w:style>
  <w:style w:type="paragraph" w:styleId="Header">
    <w:name w:val="header"/>
    <w:basedOn w:val="Normal"/>
    <w:link w:val="HeaderChar"/>
    <w:uiPriority w:val="99"/>
    <w:unhideWhenUsed/>
    <w:rsid w:val="002A7308"/>
    <w:pPr>
      <w:tabs>
        <w:tab w:val="center" w:pos="4513"/>
        <w:tab w:val="right" w:pos="9026"/>
      </w:tabs>
      <w:spacing w:after="0" w:line="240" w:lineRule="auto"/>
    </w:pPr>
  </w:style>
  <w:style w:type="character" w:customStyle="1" w:styleId="HeaderChar">
    <w:name w:val="Header Char"/>
    <w:basedOn w:val="DefaultParagraphFont"/>
    <w:link w:val="Header"/>
    <w:uiPriority w:val="99"/>
    <w:rsid w:val="002A7308"/>
    <w:rPr>
      <w:rFonts w:ascii="Calibri" w:hAnsi="Calibri"/>
      <w:sz w:val="22"/>
    </w:rPr>
  </w:style>
  <w:style w:type="paragraph" w:styleId="Footer">
    <w:name w:val="footer"/>
    <w:basedOn w:val="Normal"/>
    <w:link w:val="FooterChar"/>
    <w:uiPriority w:val="99"/>
    <w:unhideWhenUsed/>
    <w:rsid w:val="002A7308"/>
    <w:pPr>
      <w:tabs>
        <w:tab w:val="center" w:pos="4513"/>
        <w:tab w:val="right" w:pos="9026"/>
      </w:tabs>
      <w:spacing w:after="0" w:line="240" w:lineRule="auto"/>
    </w:pPr>
  </w:style>
  <w:style w:type="character" w:customStyle="1" w:styleId="FooterChar">
    <w:name w:val="Footer Char"/>
    <w:basedOn w:val="DefaultParagraphFont"/>
    <w:link w:val="Footer"/>
    <w:uiPriority w:val="99"/>
    <w:rsid w:val="002A7308"/>
    <w:rPr>
      <w:rFonts w:ascii="Calibri" w:hAnsi="Calibri"/>
      <w:sz w:val="22"/>
    </w:rPr>
  </w:style>
  <w:style w:type="character" w:customStyle="1" w:styleId="ListParagraphChar">
    <w:name w:val="List Paragraph Char"/>
    <w:basedOn w:val="DefaultParagraphFont"/>
    <w:link w:val="ListParagraph"/>
    <w:uiPriority w:val="1"/>
    <w:rsid w:val="0004630A"/>
    <w:rPr>
      <w:rFonts w:ascii="Calibri" w:hAnsi="Calibri"/>
      <w:sz w:val="22"/>
    </w:rPr>
  </w:style>
  <w:style w:type="character" w:styleId="PlaceholderText">
    <w:name w:val="Placeholder Text"/>
    <w:basedOn w:val="DefaultParagraphFont"/>
    <w:uiPriority w:val="99"/>
    <w:semiHidden/>
    <w:rsid w:val="00586066"/>
    <w:rPr>
      <w:color w:val="808080"/>
    </w:rPr>
  </w:style>
  <w:style w:type="character" w:styleId="Hyperlink">
    <w:name w:val="Hyperlink"/>
    <w:uiPriority w:val="99"/>
    <w:rsid w:val="00745384"/>
    <w:rPr>
      <w:color w:val="0000FF"/>
      <w:u w:val="single"/>
    </w:rPr>
  </w:style>
  <w:style w:type="character" w:styleId="Strong">
    <w:name w:val="Strong"/>
    <w:uiPriority w:val="22"/>
    <w:qFormat/>
    <w:rsid w:val="000E5424"/>
    <w:rPr>
      <w:b/>
      <w:bCs/>
    </w:rPr>
  </w:style>
  <w:style w:type="character" w:styleId="CommentReference">
    <w:name w:val="annotation reference"/>
    <w:semiHidden/>
    <w:rsid w:val="000E5424"/>
    <w:rPr>
      <w:sz w:val="16"/>
      <w:szCs w:val="16"/>
    </w:rPr>
  </w:style>
  <w:style w:type="paragraph" w:styleId="CommentText">
    <w:name w:val="annotation text"/>
    <w:basedOn w:val="Normal"/>
    <w:link w:val="CommentTextChar"/>
    <w:semiHidden/>
    <w:rsid w:val="000E5424"/>
    <w:pPr>
      <w:spacing w:after="240" w:line="264" w:lineRule="auto"/>
    </w:pPr>
    <w:rPr>
      <w:rFonts w:eastAsia="Times New Roman" w:cs="Times New Roman"/>
      <w:kern w:val="0"/>
      <w:sz w:val="20"/>
      <w:szCs w:val="20"/>
      <w:lang w:eastAsia="en-AU"/>
      <w14:ligatures w14:val="none"/>
    </w:rPr>
  </w:style>
  <w:style w:type="character" w:customStyle="1" w:styleId="CommentTextChar">
    <w:name w:val="Comment Text Char"/>
    <w:basedOn w:val="DefaultParagraphFont"/>
    <w:link w:val="CommentText"/>
    <w:semiHidden/>
    <w:rsid w:val="000E5424"/>
    <w:rPr>
      <w:rFonts w:ascii="Calibri" w:eastAsia="Times New Roman" w:hAnsi="Calibri" w:cs="Times New Roman"/>
      <w:kern w:val="0"/>
      <w:sz w:val="20"/>
      <w:szCs w:val="20"/>
      <w:lang w:eastAsia="en-AU"/>
      <w14:ligatures w14:val="none"/>
    </w:rPr>
  </w:style>
  <w:style w:type="character" w:styleId="Emphasis">
    <w:name w:val="Emphasis"/>
    <w:uiPriority w:val="20"/>
    <w:qFormat/>
    <w:rsid w:val="000E5424"/>
    <w:rPr>
      <w:i/>
      <w:iCs/>
    </w:rPr>
  </w:style>
  <w:style w:type="paragraph" w:styleId="NormalWeb">
    <w:name w:val="Normal (Web)"/>
    <w:basedOn w:val="Normal"/>
    <w:uiPriority w:val="99"/>
    <w:unhideWhenUsed/>
    <w:rsid w:val="000E5424"/>
    <w:pPr>
      <w:spacing w:before="100" w:beforeAutospacing="1" w:after="100" w:afterAutospacing="1" w:line="240" w:lineRule="auto"/>
    </w:pPr>
    <w:rPr>
      <w:rFonts w:ascii="Times New Roman" w:eastAsia="Times New Roman" w:hAnsi="Times New Roman" w:cs="Times New Roman"/>
      <w:kern w:val="0"/>
      <w:sz w:val="24"/>
      <w:lang w:eastAsia="en-GB"/>
      <w14:ligatures w14:val="none"/>
    </w:rPr>
  </w:style>
  <w:style w:type="character" w:styleId="UnresolvedMention">
    <w:name w:val="Unresolved Mention"/>
    <w:basedOn w:val="DefaultParagraphFont"/>
    <w:uiPriority w:val="99"/>
    <w:semiHidden/>
    <w:unhideWhenUsed/>
    <w:rsid w:val="002408C9"/>
    <w:rPr>
      <w:color w:val="605E5C"/>
      <w:shd w:val="clear" w:color="auto" w:fill="E1DFDD"/>
    </w:rPr>
  </w:style>
  <w:style w:type="character" w:styleId="FollowedHyperlink">
    <w:name w:val="FollowedHyperlink"/>
    <w:basedOn w:val="DefaultParagraphFont"/>
    <w:uiPriority w:val="99"/>
    <w:semiHidden/>
    <w:unhideWhenUsed/>
    <w:rsid w:val="00250851"/>
    <w:rPr>
      <w:color w:val="96607D" w:themeColor="followedHyperlink"/>
      <w:u w:val="single"/>
    </w:rPr>
  </w:style>
  <w:style w:type="paragraph" w:styleId="Caption">
    <w:name w:val="caption"/>
    <w:basedOn w:val="Normal"/>
    <w:next w:val="Normal"/>
    <w:uiPriority w:val="35"/>
    <w:unhideWhenUsed/>
    <w:qFormat/>
    <w:rsid w:val="00116113"/>
    <w:pPr>
      <w:spacing w:after="200" w:line="240" w:lineRule="auto"/>
    </w:pPr>
    <w:rPr>
      <w:i/>
      <w:iCs/>
      <w:color w:val="0E2841" w:themeColor="text2"/>
      <w:sz w:val="18"/>
      <w:szCs w:val="18"/>
    </w:rPr>
  </w:style>
  <w:style w:type="paragraph" w:styleId="Revision">
    <w:name w:val="Revision"/>
    <w:hidden/>
    <w:uiPriority w:val="99"/>
    <w:semiHidden/>
    <w:rsid w:val="002E7DCA"/>
    <w:pPr>
      <w:spacing w:after="0" w:line="240" w:lineRule="auto"/>
    </w:pPr>
    <w:rPr>
      <w:rFonts w:ascii="Calibri" w:hAnsi="Calibri"/>
      <w:sz w:val="22"/>
    </w:rPr>
  </w:style>
  <w:style w:type="paragraph" w:styleId="CommentSubject">
    <w:name w:val="annotation subject"/>
    <w:basedOn w:val="CommentText"/>
    <w:next w:val="CommentText"/>
    <w:link w:val="CommentSubjectChar"/>
    <w:uiPriority w:val="99"/>
    <w:semiHidden/>
    <w:unhideWhenUsed/>
    <w:rsid w:val="00310BBB"/>
    <w:pPr>
      <w:spacing w:after="160" w:line="240" w:lineRule="auto"/>
    </w:pPr>
    <w:rPr>
      <w:rFonts w:eastAsiaTheme="minorHAnsi" w:cstheme="minorBidi"/>
      <w:b/>
      <w:bCs/>
      <w:kern w:val="2"/>
      <w:lang w:eastAsia="en-US"/>
      <w14:ligatures w14:val="standardContextual"/>
    </w:rPr>
  </w:style>
  <w:style w:type="character" w:customStyle="1" w:styleId="CommentSubjectChar">
    <w:name w:val="Comment Subject Char"/>
    <w:basedOn w:val="CommentTextChar"/>
    <w:link w:val="CommentSubject"/>
    <w:uiPriority w:val="99"/>
    <w:semiHidden/>
    <w:rsid w:val="00310BBB"/>
    <w:rPr>
      <w:rFonts w:ascii="Calibri" w:eastAsia="Times New Roman" w:hAnsi="Calibri" w:cs="Times New Roman"/>
      <w:b/>
      <w:bCs/>
      <w:kern w:val="0"/>
      <w:sz w:val="20"/>
      <w:szCs w:val="20"/>
      <w:lang w:eastAsia="en-AU"/>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86642638">
      <w:bodyDiv w:val="1"/>
      <w:marLeft w:val="0"/>
      <w:marRight w:val="0"/>
      <w:marTop w:val="0"/>
      <w:marBottom w:val="0"/>
      <w:divBdr>
        <w:top w:val="none" w:sz="0" w:space="0" w:color="auto"/>
        <w:left w:val="none" w:sz="0" w:space="0" w:color="auto"/>
        <w:bottom w:val="none" w:sz="0" w:space="0" w:color="auto"/>
        <w:right w:val="none" w:sz="0" w:space="0" w:color="auto"/>
      </w:divBdr>
      <w:divsChild>
        <w:div w:id="1667051848">
          <w:marLeft w:val="0"/>
          <w:marRight w:val="0"/>
          <w:marTop w:val="0"/>
          <w:marBottom w:val="0"/>
          <w:divBdr>
            <w:top w:val="none" w:sz="0" w:space="0" w:color="auto"/>
            <w:left w:val="none" w:sz="0" w:space="0" w:color="auto"/>
            <w:bottom w:val="none" w:sz="0" w:space="0" w:color="auto"/>
            <w:right w:val="none" w:sz="0" w:space="0" w:color="auto"/>
          </w:divBdr>
        </w:div>
      </w:divsChild>
    </w:div>
    <w:div w:id="1161698668">
      <w:bodyDiv w:val="1"/>
      <w:marLeft w:val="0"/>
      <w:marRight w:val="0"/>
      <w:marTop w:val="0"/>
      <w:marBottom w:val="0"/>
      <w:divBdr>
        <w:top w:val="none" w:sz="0" w:space="0" w:color="auto"/>
        <w:left w:val="none" w:sz="0" w:space="0" w:color="auto"/>
        <w:bottom w:val="none" w:sz="0" w:space="0" w:color="auto"/>
        <w:right w:val="none" w:sz="0" w:space="0" w:color="auto"/>
      </w:divBdr>
      <w:divsChild>
        <w:div w:id="63115347">
          <w:marLeft w:val="0"/>
          <w:marRight w:val="0"/>
          <w:marTop w:val="0"/>
          <w:marBottom w:val="0"/>
          <w:divBdr>
            <w:top w:val="none" w:sz="0" w:space="0" w:color="auto"/>
            <w:left w:val="none" w:sz="0" w:space="0" w:color="auto"/>
            <w:bottom w:val="none" w:sz="0" w:space="0" w:color="auto"/>
            <w:right w:val="none" w:sz="0" w:space="0" w:color="auto"/>
          </w:divBdr>
        </w:div>
      </w:divsChild>
    </w:div>
    <w:div w:id="1552498630">
      <w:bodyDiv w:val="1"/>
      <w:marLeft w:val="0"/>
      <w:marRight w:val="0"/>
      <w:marTop w:val="0"/>
      <w:marBottom w:val="0"/>
      <w:divBdr>
        <w:top w:val="none" w:sz="0" w:space="0" w:color="auto"/>
        <w:left w:val="none" w:sz="0" w:space="0" w:color="auto"/>
        <w:bottom w:val="none" w:sz="0" w:space="0" w:color="auto"/>
        <w:right w:val="none" w:sz="0" w:space="0" w:color="auto"/>
      </w:divBdr>
      <w:divsChild>
        <w:div w:id="687029481">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s://nhmrccommunications.cmail20.com/t/r-l-tujryhtt-ptrtuilkli-i/" TargetMode="External"/><Relationship Id="rId18" Type="http://schemas.microsoft.com/office/2018/08/relationships/commentsExtensible" Target="commentsExtensible.xml"/><Relationship Id="rId26" Type="http://schemas.microsoft.com/office/2011/relationships/people" Target="people.xml"/><Relationship Id="rId3" Type="http://schemas.openxmlformats.org/officeDocument/2006/relationships/customXml" Target="../customXml/item3.xml"/><Relationship Id="rId21" Type="http://schemas.openxmlformats.org/officeDocument/2006/relationships/hyperlink" Target="https://ovic.vic.gov.au/resource/de-identification-and-privacy-considerations-for-the-victorian-public-sector/" TargetMode="External"/><Relationship Id="rId7" Type="http://schemas.openxmlformats.org/officeDocument/2006/relationships/settings" Target="settings.xml"/><Relationship Id="rId12" Type="http://schemas.openxmlformats.org/officeDocument/2006/relationships/hyperlink" Target="https://forms.office.com/pages/responsepage.aspx?id=2CbumsKXrU-JAJZzX23HP-TQuxJ7cM5EqfiEp7jKiOFUNEdZRUdUWFpGUEVXWkdIUjFYN0dTSkRDNyQlQCN0PWcu" TargetMode="External"/><Relationship Id="rId17" Type="http://schemas.microsoft.com/office/2016/09/relationships/commentsIds" Target="commentsIds.xml"/><Relationship Id="rId25" Type="http://schemas.openxmlformats.org/officeDocument/2006/relationships/fontTable" Target="fontTable.xml"/><Relationship Id="rId2" Type="http://schemas.openxmlformats.org/officeDocument/2006/relationships/customXml" Target="../customXml/item2.xml"/><Relationship Id="rId16" Type="http://schemas.microsoft.com/office/2011/relationships/commentsExtended" Target="commentsExtended.xml"/><Relationship Id="rId20" Type="http://schemas.openxmlformats.org/officeDocument/2006/relationships/hyperlink" Target="https://www.oaic.gov.au/privacy/australian-privacy-principles-guidelines/chapter-b-key-concepts/"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file:///C://Users/LClinch/AppData/Local/Temp/MicrosoftEdgeDownloads/b97f1ad8-1024-4945-b403-e20e46eaefc6/National-Statement-on-Ethical-Conduct-Human-Research-25.pdf" TargetMode="External"/><Relationship Id="rId24" Type="http://schemas.openxmlformats.org/officeDocument/2006/relationships/footer" Target="footer1.xml"/><Relationship Id="rId5" Type="http://schemas.openxmlformats.org/officeDocument/2006/relationships/numbering" Target="numbering.xml"/><Relationship Id="rId15" Type="http://schemas.openxmlformats.org/officeDocument/2006/relationships/comments" Target="comments.xml"/><Relationship Id="rId23" Type="http://schemas.openxmlformats.org/officeDocument/2006/relationships/header" Target="header1.xml"/><Relationship Id="rId28"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yperlink" Target="https://latrobe.libguides.com/c.php?g=525466&amp;p=7166803"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nhmrccommunications.cmail20.com/t/r-l-tujryhtt-ptrtuilkli-i/" TargetMode="External"/><Relationship Id="rId22" Type="http://schemas.openxmlformats.org/officeDocument/2006/relationships/hyperlink" Target="https://intranet.latrobe.edu.au/research/planning-your-research/responsible-ai-use-in-research" TargetMode="External"/><Relationship Id="rId27" Type="http://schemas.openxmlformats.org/officeDocument/2006/relationships/glossaryDocument" Target="glossary/document.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1CB1538189642B5BA72CF9B4BBCCEAD"/>
        <w:category>
          <w:name w:val="General"/>
          <w:gallery w:val="placeholder"/>
        </w:category>
        <w:types>
          <w:type w:val="bbPlcHdr"/>
        </w:types>
        <w:behaviors>
          <w:behavior w:val="content"/>
        </w:behaviors>
        <w:guid w:val="{29D5ACCA-DBA3-47CE-A9BD-1624AE5B43E8}"/>
      </w:docPartPr>
      <w:docPartBody>
        <w:p w:rsidR="00E92201" w:rsidRDefault="00E92201" w:rsidP="00E92201">
          <w:pPr>
            <w:pStyle w:val="A1CB1538189642B5BA72CF9B4BBCCEAD"/>
          </w:pPr>
          <w:r w:rsidRPr="00CF39D6">
            <w:rPr>
              <w:rStyle w:val="PlaceholderText"/>
            </w:rPr>
            <w:t>Click or tap here to enter text.</w:t>
          </w:r>
        </w:p>
      </w:docPartBody>
    </w:docPart>
    <w:docPart>
      <w:docPartPr>
        <w:name w:val="00190662DBBC4F16A8556B33CE9BF1FD"/>
        <w:category>
          <w:name w:val="General"/>
          <w:gallery w:val="placeholder"/>
        </w:category>
        <w:types>
          <w:type w:val="bbPlcHdr"/>
        </w:types>
        <w:behaviors>
          <w:behavior w:val="content"/>
        </w:behaviors>
        <w:guid w:val="{B879B4BD-73F4-4890-A5BA-E165C3ED9237}"/>
      </w:docPartPr>
      <w:docPartBody>
        <w:p w:rsidR="00E92201" w:rsidRDefault="00E92201" w:rsidP="00E92201">
          <w:pPr>
            <w:pStyle w:val="00190662DBBC4F16A8556B33CE9BF1FD"/>
          </w:pPr>
          <w:r w:rsidRPr="00CF39D6">
            <w:rPr>
              <w:rStyle w:val="PlaceholderText"/>
            </w:rPr>
            <w:t>Click or tap here to enter text.</w:t>
          </w:r>
        </w:p>
      </w:docPartBody>
    </w:docPart>
    <w:docPart>
      <w:docPartPr>
        <w:name w:val="63D947027D1342E89B0075058993A31E"/>
        <w:category>
          <w:name w:val="General"/>
          <w:gallery w:val="placeholder"/>
        </w:category>
        <w:types>
          <w:type w:val="bbPlcHdr"/>
        </w:types>
        <w:behaviors>
          <w:behavior w:val="content"/>
        </w:behaviors>
        <w:guid w:val="{1FEF6EC9-4620-489F-9FD6-9A84ECFCD886}"/>
      </w:docPartPr>
      <w:docPartBody>
        <w:p w:rsidR="00E92201" w:rsidRDefault="00E92201" w:rsidP="00E92201">
          <w:pPr>
            <w:pStyle w:val="63D947027D1342E89B0075058993A31E"/>
          </w:pPr>
          <w:r w:rsidRPr="00CF39D6">
            <w:rPr>
              <w:rStyle w:val="PlaceholderText"/>
            </w:rPr>
            <w:t>Click or tap here to enter text.</w:t>
          </w:r>
        </w:p>
      </w:docPartBody>
    </w:docPart>
    <w:docPart>
      <w:docPartPr>
        <w:name w:val="BC2B166475264F91B6E93232C158D55E"/>
        <w:category>
          <w:name w:val="General"/>
          <w:gallery w:val="placeholder"/>
        </w:category>
        <w:types>
          <w:type w:val="bbPlcHdr"/>
        </w:types>
        <w:behaviors>
          <w:behavior w:val="content"/>
        </w:behaviors>
        <w:guid w:val="{83F3482D-1E16-4DDA-B135-89018915A103}"/>
      </w:docPartPr>
      <w:docPartBody>
        <w:p w:rsidR="00EB60D4" w:rsidRDefault="00EB60D4" w:rsidP="00EB60D4">
          <w:pPr>
            <w:pStyle w:val="BC2B166475264F91B6E93232C158D55E"/>
          </w:pPr>
          <w:r w:rsidRPr="00CF39D6">
            <w:rPr>
              <w:rStyle w:val="PlaceholderText"/>
            </w:rPr>
            <w:t>Click or tap here to enter text.</w:t>
          </w:r>
        </w:p>
      </w:docPartBody>
    </w:docPart>
    <w:docPart>
      <w:docPartPr>
        <w:name w:val="6BF37A64F9D749F7BB478C7E5BA8BB0E"/>
        <w:category>
          <w:name w:val="General"/>
          <w:gallery w:val="placeholder"/>
        </w:category>
        <w:types>
          <w:type w:val="bbPlcHdr"/>
        </w:types>
        <w:behaviors>
          <w:behavior w:val="content"/>
        </w:behaviors>
        <w:guid w:val="{07AACA9C-66FC-4C31-B886-3B4CD03971C0}"/>
      </w:docPartPr>
      <w:docPartBody>
        <w:p w:rsidR="00B32E84" w:rsidRDefault="00A41D32" w:rsidP="00A41D32">
          <w:pPr>
            <w:pStyle w:val="6BF37A64F9D749F7BB478C7E5BA8BB0E"/>
          </w:pPr>
          <w:r w:rsidRPr="00CF39D6">
            <w:rPr>
              <w:rStyle w:val="PlaceholderText"/>
            </w:rPr>
            <w:t>Click or tap here to enter text.</w:t>
          </w:r>
        </w:p>
      </w:docPartBody>
    </w:docPart>
    <w:docPart>
      <w:docPartPr>
        <w:name w:val="5CACDE80EBB0406DBE1D666E490EC2BE"/>
        <w:category>
          <w:name w:val="General"/>
          <w:gallery w:val="placeholder"/>
        </w:category>
        <w:types>
          <w:type w:val="bbPlcHdr"/>
        </w:types>
        <w:behaviors>
          <w:behavior w:val="content"/>
        </w:behaviors>
        <w:guid w:val="{AE98AB94-0775-47CE-85DC-2B3B07C8F087}"/>
      </w:docPartPr>
      <w:docPartBody>
        <w:p w:rsidR="00B32E84" w:rsidRDefault="00A41D32" w:rsidP="00A41D32">
          <w:pPr>
            <w:pStyle w:val="5CACDE80EBB0406DBE1D666E490EC2BE"/>
          </w:pPr>
          <w:r w:rsidRPr="00CF39D6">
            <w:rPr>
              <w:rStyle w:val="PlaceholderText"/>
            </w:rPr>
            <w:t>Click or tap here to enter text.</w:t>
          </w:r>
        </w:p>
      </w:docPartBody>
    </w:docPart>
    <w:docPart>
      <w:docPartPr>
        <w:name w:val="726F794F728743858C09DA8BFC01DD95"/>
        <w:category>
          <w:name w:val="General"/>
          <w:gallery w:val="placeholder"/>
        </w:category>
        <w:types>
          <w:type w:val="bbPlcHdr"/>
        </w:types>
        <w:behaviors>
          <w:behavior w:val="content"/>
        </w:behaviors>
        <w:guid w:val="{950C945A-5282-4A00-8355-2F2640A2B2D6}"/>
      </w:docPartPr>
      <w:docPartBody>
        <w:p w:rsidR="00B32E84" w:rsidRDefault="00A41D32" w:rsidP="00A41D32">
          <w:pPr>
            <w:pStyle w:val="726F794F728743858C09DA8BFC01DD95"/>
          </w:pPr>
          <w:r w:rsidRPr="00CF39D6">
            <w:rPr>
              <w:rStyle w:val="PlaceholderText"/>
            </w:rPr>
            <w:t>Click or tap here to enter text.</w:t>
          </w:r>
        </w:p>
      </w:docPartBody>
    </w:docPart>
    <w:docPart>
      <w:docPartPr>
        <w:name w:val="4F76BE163C034D8EB3DBF1BADFFED018"/>
        <w:category>
          <w:name w:val="General"/>
          <w:gallery w:val="placeholder"/>
        </w:category>
        <w:types>
          <w:type w:val="bbPlcHdr"/>
        </w:types>
        <w:behaviors>
          <w:behavior w:val="content"/>
        </w:behaviors>
        <w:guid w:val="{D2476158-B813-4BB6-9747-570275CFFD5E}"/>
      </w:docPartPr>
      <w:docPartBody>
        <w:p w:rsidR="00B32E84" w:rsidRDefault="00A41D32" w:rsidP="00A41D32">
          <w:pPr>
            <w:pStyle w:val="4F76BE163C034D8EB3DBF1BADFFED018"/>
          </w:pPr>
          <w:r w:rsidRPr="00CF39D6">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ptos Display">
    <w:charset w:val="00"/>
    <w:family w:val="swiss"/>
    <w:pitch w:val="variable"/>
    <w:sig w:usb0="20000287" w:usb1="00000003"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Segoe UI Emoji">
    <w:panose1 w:val="020B0502040204020203"/>
    <w:charset w:val="00"/>
    <w:family w:val="swiss"/>
    <w:pitch w:val="variable"/>
    <w:sig w:usb0="00000003" w:usb1="02000000" w:usb2="08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Yu Mincho">
    <w:charset w:val="80"/>
    <w:family w:val="roman"/>
    <w:pitch w:val="variable"/>
    <w:sig w:usb0="800002E7" w:usb1="2AC7FCFF" w:usb2="00000012"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92201"/>
    <w:rsid w:val="00013A1C"/>
    <w:rsid w:val="00055D3F"/>
    <w:rsid w:val="000954C4"/>
    <w:rsid w:val="00135924"/>
    <w:rsid w:val="00164862"/>
    <w:rsid w:val="00193A78"/>
    <w:rsid w:val="001B22C4"/>
    <w:rsid w:val="001D63AE"/>
    <w:rsid w:val="00245BB7"/>
    <w:rsid w:val="00290CD7"/>
    <w:rsid w:val="0034116C"/>
    <w:rsid w:val="0034264F"/>
    <w:rsid w:val="004C2376"/>
    <w:rsid w:val="005005EC"/>
    <w:rsid w:val="0053010F"/>
    <w:rsid w:val="00530F0D"/>
    <w:rsid w:val="0055576F"/>
    <w:rsid w:val="00576074"/>
    <w:rsid w:val="0067299C"/>
    <w:rsid w:val="00675761"/>
    <w:rsid w:val="006930B3"/>
    <w:rsid w:val="006B41E0"/>
    <w:rsid w:val="00703575"/>
    <w:rsid w:val="007319CF"/>
    <w:rsid w:val="00754D54"/>
    <w:rsid w:val="007D17A0"/>
    <w:rsid w:val="007E10DE"/>
    <w:rsid w:val="007E46A6"/>
    <w:rsid w:val="008479A8"/>
    <w:rsid w:val="00883BEE"/>
    <w:rsid w:val="00892A57"/>
    <w:rsid w:val="008B288D"/>
    <w:rsid w:val="0096671A"/>
    <w:rsid w:val="009A24BE"/>
    <w:rsid w:val="009A55A9"/>
    <w:rsid w:val="009B07AF"/>
    <w:rsid w:val="009D0242"/>
    <w:rsid w:val="00A41D32"/>
    <w:rsid w:val="00B05E4C"/>
    <w:rsid w:val="00B32E84"/>
    <w:rsid w:val="00B803E0"/>
    <w:rsid w:val="00BA28BD"/>
    <w:rsid w:val="00BC07FF"/>
    <w:rsid w:val="00BF1276"/>
    <w:rsid w:val="00C83E13"/>
    <w:rsid w:val="00C86FE5"/>
    <w:rsid w:val="00D0289A"/>
    <w:rsid w:val="00D32CC1"/>
    <w:rsid w:val="00D757DF"/>
    <w:rsid w:val="00DB363A"/>
    <w:rsid w:val="00DF4A17"/>
    <w:rsid w:val="00DF6106"/>
    <w:rsid w:val="00E6577D"/>
    <w:rsid w:val="00E8417F"/>
    <w:rsid w:val="00E92201"/>
    <w:rsid w:val="00EA5897"/>
    <w:rsid w:val="00EB3E10"/>
    <w:rsid w:val="00EB60D4"/>
    <w:rsid w:val="00EC5E63"/>
    <w:rsid w:val="00EC6F3C"/>
    <w:rsid w:val="00ED5FA1"/>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A41D32"/>
    <w:rPr>
      <w:color w:val="808080"/>
    </w:rPr>
  </w:style>
  <w:style w:type="paragraph" w:customStyle="1" w:styleId="A1CB1538189642B5BA72CF9B4BBCCEAD">
    <w:name w:val="A1CB1538189642B5BA72CF9B4BBCCEAD"/>
    <w:rsid w:val="00E92201"/>
  </w:style>
  <w:style w:type="paragraph" w:customStyle="1" w:styleId="00190662DBBC4F16A8556B33CE9BF1FD">
    <w:name w:val="00190662DBBC4F16A8556B33CE9BF1FD"/>
    <w:rsid w:val="00E92201"/>
  </w:style>
  <w:style w:type="paragraph" w:customStyle="1" w:styleId="63D947027D1342E89B0075058993A31E">
    <w:name w:val="63D947027D1342E89B0075058993A31E"/>
    <w:rsid w:val="00E92201"/>
  </w:style>
  <w:style w:type="paragraph" w:customStyle="1" w:styleId="BC2B166475264F91B6E93232C158D55E">
    <w:name w:val="BC2B166475264F91B6E93232C158D55E"/>
    <w:rsid w:val="00EB60D4"/>
  </w:style>
  <w:style w:type="paragraph" w:customStyle="1" w:styleId="6BF37A64F9D749F7BB478C7E5BA8BB0E">
    <w:name w:val="6BF37A64F9D749F7BB478C7E5BA8BB0E"/>
    <w:rsid w:val="00A41D32"/>
  </w:style>
  <w:style w:type="paragraph" w:customStyle="1" w:styleId="5CACDE80EBB0406DBE1D666E490EC2BE">
    <w:name w:val="5CACDE80EBB0406DBE1D666E490EC2BE"/>
    <w:rsid w:val="00A41D32"/>
  </w:style>
  <w:style w:type="paragraph" w:customStyle="1" w:styleId="726F794F728743858C09DA8BFC01DD95">
    <w:name w:val="726F794F728743858C09DA8BFC01DD95"/>
    <w:rsid w:val="00A41D32"/>
  </w:style>
  <w:style w:type="paragraph" w:customStyle="1" w:styleId="4F76BE163C034D8EB3DBF1BADFFED018">
    <w:name w:val="4F76BE163C034D8EB3DBF1BADFFED018"/>
    <w:rsid w:val="00A41D3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B7C21FFC21949849A46404A73844F120" ma:contentTypeVersion="10" ma:contentTypeDescription="Create a new document." ma:contentTypeScope="" ma:versionID="96472ba6f8c4a17bc341625b497c15ea">
  <xsd:schema xmlns:xsd="http://www.w3.org/2001/XMLSchema" xmlns:xs="http://www.w3.org/2001/XMLSchema" xmlns:p="http://schemas.microsoft.com/office/2006/metadata/properties" xmlns:ns2="2a2a3be1-6e2b-4edc-a800-6de7ca0cb6f0" xmlns:ns3="51cf18a7-9338-41c5-8acb-384a9623e230" targetNamespace="http://schemas.microsoft.com/office/2006/metadata/properties" ma:root="true" ma:fieldsID="91b7b5023ecddddc3cf864c85225a269" ns2:_="" ns3:_="">
    <xsd:import namespace="2a2a3be1-6e2b-4edc-a800-6de7ca0cb6f0"/>
    <xsd:import namespace="51cf18a7-9338-41c5-8acb-384a9623e230"/>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a2a3be1-6e2b-4edc-a800-6de7ca0cb6f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1cf18a7-9338-41c5-8acb-384a9623e230"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24D44D1-6AB4-4016-8821-DA6EC5E90085}">
  <ds:schemaRefs>
    <ds:schemaRef ds:uri="http://schemas.openxmlformats.org/officeDocument/2006/bibliography"/>
  </ds:schemaRefs>
</ds:datastoreItem>
</file>

<file path=customXml/itemProps2.xml><?xml version="1.0" encoding="utf-8"?>
<ds:datastoreItem xmlns:ds="http://schemas.openxmlformats.org/officeDocument/2006/customXml" ds:itemID="{0D07C9D5-D217-4CB7-9D24-F2F83F3AC7D2}">
  <ds:schemaRefs>
    <ds:schemaRef ds:uri="http://schemas.microsoft.com/sharepoint/v3/contenttype/forms"/>
  </ds:schemaRefs>
</ds:datastoreItem>
</file>

<file path=customXml/itemProps3.xml><?xml version="1.0" encoding="utf-8"?>
<ds:datastoreItem xmlns:ds="http://schemas.openxmlformats.org/officeDocument/2006/customXml" ds:itemID="{35F4EEE8-845C-4BD6-A5D5-9D766632A5C5}">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00F9A2FA-613E-4C00-BB50-CFC7F73042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a2a3be1-6e2b-4edc-a800-6de7ca0cb6f0"/>
    <ds:schemaRef ds:uri="51cf18a7-9338-41c5-8acb-384a9623e2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9aee26d8-97c2-4fad-8900-96735f6dc73f}" enabled="0" method="" siteId="{9aee26d8-97c2-4fad-8900-96735f6dc73f}" removed="1"/>
</clbl:labelList>
</file>

<file path=docProps/app.xml><?xml version="1.0" encoding="utf-8"?>
<Properties xmlns="http://schemas.openxmlformats.org/officeDocument/2006/extended-properties" xmlns:vt="http://schemas.openxmlformats.org/officeDocument/2006/docPropsVTypes">
  <Template>Normal</Template>
  <TotalTime>1</TotalTime>
  <Pages>20</Pages>
  <Words>4227</Words>
  <Characters>24099</Characters>
  <Application>Microsoft Office Word</Application>
  <DocSecurity>0</DocSecurity>
  <Lines>200</Lines>
  <Paragraphs>56</Paragraphs>
  <ScaleCrop>false</ScaleCrop>
  <Company/>
  <LinksUpToDate>false</LinksUpToDate>
  <CharactersWithSpaces>28270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Ismat Zehra</dc:creator>
  <cp:keywords/>
  <dc:description/>
  <cp:lastModifiedBy>Leanne Clinch</cp:lastModifiedBy>
  <cp:revision>2</cp:revision>
  <dcterms:created xsi:type="dcterms:W3CDTF">2026-08-29T13:49:00Z</dcterms:created>
  <dcterms:modified xsi:type="dcterms:W3CDTF">2026-08-29T13:49:00Z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0x010100B7C21FFC21949849A46404A73844F120</vt:lpwstr>
  </property>
  <property fmtid="{D5CDD505-2E9C-101B-9397-08002B2CF9AE}" pid="3" name="docLang">
    <vt:lpwstr>en</vt:lpwstr>
  </property>
</Properties>
</file>