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229841-E28E-445F-99D4-BEA4CC783CF6}" type="datetimeFigureOut">
              <a:rPr lang="en-AU" smtClean="0"/>
              <a:t>11/03/2014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7BA8DE-C66B-4AF5-BA0D-3F714AD8318B}" type="slidenum">
              <a:rPr lang="en-AU" smtClean="0"/>
              <a:t>‹#›</a:t>
            </a:fld>
            <a:endParaRPr lang="en-AU"/>
          </a:p>
        </p:txBody>
      </p:sp>
    </p:spTree>
    <p:extLst>
      <p:ext uri="{BB962C8B-B14F-4D97-AF65-F5344CB8AC3E}">
        <p14:creationId xmlns:p14="http://schemas.microsoft.com/office/powerpoint/2010/main" val="4093780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996274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96332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89395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93871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37E436-CE54-441D-A655-1F6259262C10}" type="datetimeFigureOut">
              <a:rPr lang="en-AU" smtClean="0"/>
              <a:t>11/03/2014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2529828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1F37E436-CE54-441D-A655-1F6259262C10}" type="datetimeFigureOut">
              <a:rPr lang="en-AU" smtClean="0"/>
              <a:t>11/03/2014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1860679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F37E436-CE54-441D-A655-1F6259262C10}" type="datetimeFigureOut">
              <a:rPr lang="en-AU" smtClean="0"/>
              <a:t>11/03/2014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1691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F37E436-CE54-441D-A655-1F6259262C10}" type="datetimeFigureOut">
              <a:rPr lang="en-AU" smtClean="0"/>
              <a:t>11/03/2014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117688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37E436-CE54-441D-A655-1F6259262C10}" type="datetimeFigureOut">
              <a:rPr lang="en-AU" smtClean="0"/>
              <a:t>11/03/2014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651922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7E436-CE54-441D-A655-1F6259262C10}" type="datetimeFigureOut">
              <a:rPr lang="en-AU" smtClean="0"/>
              <a:t>11/03/2014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1402683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7E436-CE54-441D-A655-1F6259262C10}" type="datetimeFigureOut">
              <a:rPr lang="en-AU" smtClean="0"/>
              <a:t>11/03/2014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843867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37E436-CE54-441D-A655-1F6259262C10}" type="datetimeFigureOut">
              <a:rPr lang="en-AU" smtClean="0"/>
              <a:t>11/03/2014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F90D7-4ECA-4949-BBEC-D16A894BE818}" type="slidenum">
              <a:rPr lang="en-AU" smtClean="0"/>
              <a:t>‹#›</a:t>
            </a:fld>
            <a:endParaRPr lang="en-AU"/>
          </a:p>
        </p:txBody>
      </p:sp>
    </p:spTree>
    <p:extLst>
      <p:ext uri="{BB962C8B-B14F-4D97-AF65-F5344CB8AC3E}">
        <p14:creationId xmlns:p14="http://schemas.microsoft.com/office/powerpoint/2010/main" val="633734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3695547"/>
            <a:ext cx="8064896" cy="307777"/>
          </a:xfrm>
          <a:prstGeom prst="rect">
            <a:avLst/>
          </a:prstGeom>
        </p:spPr>
        <p:txBody>
          <a:bodyPr wrap="square">
            <a:spAutoFit/>
          </a:bodyPr>
          <a:lstStyle/>
          <a:p>
            <a:pPr lvl="0" fontAlgn="base">
              <a:spcBef>
                <a:spcPct val="0"/>
              </a:spcBef>
              <a:spcAft>
                <a:spcPct val="0"/>
              </a:spcAft>
            </a:pPr>
            <a:endParaRPr lang="en-AU" sz="1400" dirty="0">
              <a:latin typeface="Arial" pitchFamily="34" charset="0"/>
              <a:cs typeface="Arial" pitchFamily="34" charset="0"/>
            </a:endParaRPr>
          </a:p>
        </p:txBody>
      </p:sp>
      <p:sp>
        <p:nvSpPr>
          <p:cNvPr id="5" name="Rectangle 4"/>
          <p:cNvSpPr/>
          <p:nvPr/>
        </p:nvSpPr>
        <p:spPr>
          <a:xfrm>
            <a:off x="107504" y="15644"/>
            <a:ext cx="8784976" cy="6303264"/>
          </a:xfrm>
          <a:prstGeom prst="rect">
            <a:avLst/>
          </a:prstGeom>
        </p:spPr>
        <p:txBody>
          <a:bodyPr wrap="square">
            <a:spAutoFit/>
          </a:bodyPr>
          <a:lstStyle/>
          <a:p>
            <a:r>
              <a:rPr lang="en-US" sz="1400" b="1" dirty="0">
                <a:solidFill>
                  <a:srgbClr val="C00000"/>
                </a:solidFill>
              </a:rPr>
              <a:t>Below is </a:t>
            </a:r>
            <a:r>
              <a:rPr lang="en-US" sz="1400" b="1" dirty="0" smtClean="0">
                <a:solidFill>
                  <a:srgbClr val="C00000"/>
                </a:solidFill>
              </a:rPr>
              <a:t>a paragraph from </a:t>
            </a:r>
            <a:r>
              <a:rPr lang="en-US" sz="1400" b="1" dirty="0">
                <a:solidFill>
                  <a:srgbClr val="C00000"/>
                </a:solidFill>
              </a:rPr>
              <a:t>a </a:t>
            </a:r>
            <a:r>
              <a:rPr lang="en-US" sz="1400" b="1" dirty="0" smtClean="0">
                <a:solidFill>
                  <a:srgbClr val="C00000"/>
                </a:solidFill>
              </a:rPr>
              <a:t>first-year history essay. </a:t>
            </a:r>
            <a:r>
              <a:rPr lang="en-US" sz="1400" b="1" dirty="0">
                <a:solidFill>
                  <a:srgbClr val="C00000"/>
                </a:solidFill>
              </a:rPr>
              <a:t>Look at how references have been cited </a:t>
            </a:r>
            <a:r>
              <a:rPr lang="en-US" sz="1400" b="1" dirty="0" smtClean="0">
                <a:solidFill>
                  <a:srgbClr val="C00000"/>
                </a:solidFill>
              </a:rPr>
              <a:t>using footnotes and </a:t>
            </a:r>
            <a:r>
              <a:rPr lang="en-US" sz="1400" b="1" dirty="0">
                <a:solidFill>
                  <a:srgbClr val="C00000"/>
                </a:solidFill>
              </a:rPr>
              <a:t>in </a:t>
            </a:r>
            <a:r>
              <a:rPr lang="en-US" sz="1400" b="1" dirty="0" smtClean="0">
                <a:solidFill>
                  <a:srgbClr val="C00000"/>
                </a:solidFill>
              </a:rPr>
              <a:t>the Bibliography. </a:t>
            </a:r>
            <a:r>
              <a:rPr lang="en-US" sz="1400" b="1" dirty="0">
                <a:solidFill>
                  <a:srgbClr val="C00000"/>
                </a:solidFill>
              </a:rPr>
              <a:t>What features </a:t>
            </a:r>
            <a:r>
              <a:rPr lang="en-US" sz="1400" b="1" dirty="0" smtClean="0">
                <a:solidFill>
                  <a:srgbClr val="C00000"/>
                </a:solidFill>
              </a:rPr>
              <a:t>of Oxford </a:t>
            </a:r>
            <a:r>
              <a:rPr lang="en-US" sz="1400" b="1" dirty="0">
                <a:solidFill>
                  <a:srgbClr val="C00000"/>
                </a:solidFill>
              </a:rPr>
              <a:t>referencing do you notice?</a:t>
            </a:r>
          </a:p>
          <a:p>
            <a:endParaRPr lang="en-US" sz="1400" dirty="0" smtClean="0"/>
          </a:p>
          <a:p>
            <a:r>
              <a:rPr lang="en-US" sz="1400" dirty="0" smtClean="0"/>
              <a:t>There </a:t>
            </a:r>
            <a:r>
              <a:rPr lang="en-US" sz="1400" dirty="0"/>
              <a:t>is evidence of veterans from all American wars suffering in various ways after the war. Even World War II, the ‘good war’ saw thousands of servicemen being admitted into VA hospitals for neuropsychiatries disorders. [1</a:t>
            </a:r>
            <a:r>
              <a:rPr lang="en-US" sz="1400" u="sng" dirty="0"/>
              <a:t>]</a:t>
            </a:r>
            <a:r>
              <a:rPr lang="en-US" sz="1400" dirty="0"/>
              <a:t> However, the collective memory of World War II allowed for war heroes and victory parades and of all the American wars it  “commanded the most universal, unreserved, and sustained popular approval”</a:t>
            </a:r>
            <a:r>
              <a:rPr lang="en-US" sz="1400" u="sng" dirty="0"/>
              <a:t>[2]</a:t>
            </a:r>
            <a:r>
              <a:rPr lang="en-US" sz="1400" dirty="0"/>
              <a:t>. For Vietnam vets, the war of their generation could be </a:t>
            </a:r>
            <a:r>
              <a:rPr lang="en-US" sz="1400" dirty="0" err="1"/>
              <a:t>summarised</a:t>
            </a:r>
            <a:r>
              <a:rPr lang="en-US" sz="1400" dirty="0"/>
              <a:t> as “futile at best, at worst an outright defeat”</a:t>
            </a:r>
            <a:r>
              <a:rPr lang="en-US" sz="1400" u="sng" dirty="0"/>
              <a:t>[3]</a:t>
            </a:r>
            <a:r>
              <a:rPr lang="en-US" sz="1400" dirty="0"/>
              <a:t>. During the 1970s veterans generally felt rejected by society, as America tried to forget Vietnam, a cultural phenomenon referred to as '</a:t>
            </a:r>
            <a:r>
              <a:rPr lang="en-US" sz="1400" i="1" dirty="0"/>
              <a:t>Vietnam Amnesia'</a:t>
            </a:r>
            <a:r>
              <a:rPr lang="en-US" sz="1400" b="1" u="sng" dirty="0"/>
              <a:t>[</a:t>
            </a:r>
            <a:r>
              <a:rPr lang="en-US" sz="1400" u="sng" dirty="0"/>
              <a:t>4]</a:t>
            </a:r>
            <a:r>
              <a:rPr lang="en-US" sz="1400" dirty="0"/>
              <a:t>. The relationship between the perceptions of the war in America and the veterans being able to process their experiences is expressed by Vietnam Veteran and Psychologist Arthur </a:t>
            </a:r>
            <a:r>
              <a:rPr lang="en-US" sz="1400" dirty="0" err="1"/>
              <a:t>Egendorf</a:t>
            </a:r>
            <a:r>
              <a:rPr lang="en-US" sz="1400" dirty="0"/>
              <a:t>, as he explains, that for veterans, “the worst pain of all was the doubt raised about the value and worth of the cause for which they suffered”</a:t>
            </a:r>
            <a:r>
              <a:rPr lang="en-US" sz="1400" u="sng" dirty="0"/>
              <a:t>[5]</a:t>
            </a:r>
            <a:r>
              <a:rPr lang="en-US" sz="1400" dirty="0"/>
              <a:t>.</a:t>
            </a:r>
            <a:endParaRPr lang="en-AU" sz="1400" dirty="0"/>
          </a:p>
          <a:p>
            <a:r>
              <a:rPr lang="en-AU" sz="1400" dirty="0"/>
              <a:t> _________________________________________________________________________________________</a:t>
            </a:r>
          </a:p>
          <a:p>
            <a:r>
              <a:rPr lang="en-US" sz="1200" u="sng" dirty="0"/>
              <a:t>[1]</a:t>
            </a:r>
            <a:r>
              <a:rPr lang="en-US" sz="1200" dirty="0"/>
              <a:t> Lewis Clay, ‘The Jaws of War’, </a:t>
            </a:r>
            <a:r>
              <a:rPr lang="en-US" sz="1200" i="1" dirty="0" err="1" smtClean="0"/>
              <a:t>Sawanee</a:t>
            </a:r>
            <a:r>
              <a:rPr lang="en-US" sz="1200" i="1" dirty="0" smtClean="0"/>
              <a:t> </a:t>
            </a:r>
            <a:r>
              <a:rPr lang="en-US" sz="1200" i="1" dirty="0"/>
              <a:t>Review, </a:t>
            </a:r>
            <a:r>
              <a:rPr lang="en-US" sz="1200" dirty="0"/>
              <a:t>118/2, (2010), p. 308.</a:t>
            </a:r>
            <a:endParaRPr lang="en-AU" sz="1200" dirty="0"/>
          </a:p>
          <a:p>
            <a:r>
              <a:rPr lang="en-US" sz="1200" u="sng" dirty="0"/>
              <a:t>[2]</a:t>
            </a:r>
            <a:r>
              <a:rPr lang="en-US" sz="1200" dirty="0"/>
              <a:t> David W. Levy, </a:t>
            </a:r>
            <a:r>
              <a:rPr lang="en-US" sz="1200" i="1" dirty="0"/>
              <a:t>The Debate Over Vietnam, </a:t>
            </a:r>
            <a:r>
              <a:rPr lang="en-US" sz="1200" dirty="0"/>
              <a:t>(Baltimore and London: The Johns Hopkins University Press, 1991), xviii.</a:t>
            </a:r>
            <a:endParaRPr lang="en-AU" sz="1200" dirty="0"/>
          </a:p>
          <a:p>
            <a:r>
              <a:rPr lang="en-US" sz="1200" u="sng" dirty="0"/>
              <a:t>[3]</a:t>
            </a:r>
            <a:r>
              <a:rPr lang="en-US" sz="1200" dirty="0"/>
              <a:t> Charles </a:t>
            </a:r>
            <a:r>
              <a:rPr lang="en-US" sz="1200" dirty="0" err="1"/>
              <a:t>DeGroot</a:t>
            </a:r>
            <a:r>
              <a:rPr lang="en-US" sz="1200" dirty="0"/>
              <a:t>,  </a:t>
            </a:r>
            <a:r>
              <a:rPr lang="en-US" sz="1200" i="1" dirty="0"/>
              <a:t>A Noble Cause? America and the Vietnam War </a:t>
            </a:r>
            <a:r>
              <a:rPr lang="en-US" sz="1200" dirty="0"/>
              <a:t>(Harlow: </a:t>
            </a:r>
            <a:r>
              <a:rPr lang="en-US" sz="1200" dirty="0" err="1"/>
              <a:t>Pearsons</a:t>
            </a:r>
            <a:r>
              <a:rPr lang="en-US" sz="1200" dirty="0"/>
              <a:t> Education Limited, 2000), 341.</a:t>
            </a:r>
            <a:endParaRPr lang="en-AU" sz="1200" dirty="0"/>
          </a:p>
          <a:p>
            <a:r>
              <a:rPr lang="en-US" sz="1200" u="sng" dirty="0"/>
              <a:t>[4]</a:t>
            </a:r>
            <a:r>
              <a:rPr lang="en-US" sz="1200" dirty="0"/>
              <a:t> Richard Moser, ‘</a:t>
            </a:r>
            <a:r>
              <a:rPr lang="en-US" sz="1200" dirty="0" err="1"/>
              <a:t>Talkin</a:t>
            </a:r>
            <a:r>
              <a:rPr lang="en-US" sz="1200" dirty="0"/>
              <a:t>’ the Vietnam Blues’, in D. Michael Shafer (ed.), </a:t>
            </a:r>
            <a:r>
              <a:rPr lang="en-US" sz="1200" i="1" dirty="0"/>
              <a:t>The Legacy: The Vietnam War in the American Imagination, </a:t>
            </a:r>
            <a:r>
              <a:rPr lang="en-US" sz="1200" dirty="0"/>
              <a:t>(Boston: Beacon Press, 1990), 107.</a:t>
            </a:r>
            <a:endParaRPr lang="en-AU" sz="1200" dirty="0"/>
          </a:p>
          <a:p>
            <a:r>
              <a:rPr lang="en-US" sz="1200" u="sng" dirty="0"/>
              <a:t>[5]</a:t>
            </a:r>
            <a:r>
              <a:rPr lang="en-US" sz="1200" dirty="0"/>
              <a:t> Arthur </a:t>
            </a:r>
            <a:r>
              <a:rPr lang="en-US" sz="1200" dirty="0" err="1"/>
              <a:t>Egendorf</a:t>
            </a:r>
            <a:r>
              <a:rPr lang="en-US" sz="1200" dirty="0"/>
              <a:t>,  </a:t>
            </a:r>
            <a:r>
              <a:rPr lang="en-US" sz="1200" i="1" dirty="0"/>
              <a:t>Healing from the War: Trauma and Transformation After Vietnam, </a:t>
            </a:r>
            <a:r>
              <a:rPr lang="en-US" sz="1200" dirty="0"/>
              <a:t>(Boston: Houghton Mifflin Company, 1985), 1.</a:t>
            </a:r>
          </a:p>
          <a:p>
            <a:endParaRPr lang="en-AU" sz="1400" dirty="0"/>
          </a:p>
          <a:p>
            <a:r>
              <a:rPr lang="en-AU" sz="1400" b="1" dirty="0"/>
              <a:t>Bibliography</a:t>
            </a:r>
          </a:p>
          <a:p>
            <a:pPr marL="457200" indent="-457200">
              <a:lnSpc>
                <a:spcPct val="115000"/>
              </a:lnSpc>
              <a:spcAft>
                <a:spcPts val="1000"/>
              </a:spcAft>
            </a:pPr>
            <a:r>
              <a:rPr lang="en-AU" sz="1400" dirty="0">
                <a:ea typeface="Calibri"/>
                <a:cs typeface="Times New Roman"/>
              </a:rPr>
              <a:t>Clay, Lewis  W.,  ‘The Jaws of War’ , </a:t>
            </a:r>
            <a:r>
              <a:rPr lang="en-AU" sz="1400" i="1" dirty="0" err="1">
                <a:ea typeface="Calibri"/>
                <a:cs typeface="Times New Roman"/>
              </a:rPr>
              <a:t>Sawanee</a:t>
            </a:r>
            <a:r>
              <a:rPr lang="en-AU" sz="1400" i="1" dirty="0">
                <a:ea typeface="Calibri"/>
                <a:cs typeface="Times New Roman"/>
              </a:rPr>
              <a:t> Review , 118/2 </a:t>
            </a:r>
            <a:r>
              <a:rPr lang="en-AU" sz="1400" dirty="0">
                <a:ea typeface="Calibri"/>
                <a:cs typeface="Times New Roman"/>
              </a:rPr>
              <a:t>(2010), 304-314.</a:t>
            </a:r>
          </a:p>
          <a:p>
            <a:pPr marL="457200" indent="-457200">
              <a:lnSpc>
                <a:spcPct val="115000"/>
              </a:lnSpc>
              <a:spcAft>
                <a:spcPts val="1000"/>
              </a:spcAft>
            </a:pPr>
            <a:r>
              <a:rPr lang="en-AU" sz="1400" dirty="0" err="1">
                <a:ea typeface="Calibri"/>
                <a:cs typeface="Times New Roman"/>
              </a:rPr>
              <a:t>DeGroot</a:t>
            </a:r>
            <a:r>
              <a:rPr lang="en-AU" sz="1400" dirty="0">
                <a:ea typeface="Calibri"/>
                <a:cs typeface="Times New Roman"/>
              </a:rPr>
              <a:t>, Charles , </a:t>
            </a:r>
            <a:r>
              <a:rPr lang="en-US" sz="1400" i="1" dirty="0"/>
              <a:t>A Noble Cause? America and the Vietnam War </a:t>
            </a:r>
            <a:r>
              <a:rPr lang="en-US" sz="1400" dirty="0"/>
              <a:t>(Harlow: </a:t>
            </a:r>
            <a:r>
              <a:rPr lang="en-US" sz="1400" dirty="0" err="1"/>
              <a:t>Pearsons</a:t>
            </a:r>
            <a:r>
              <a:rPr lang="en-US" sz="1400" dirty="0"/>
              <a:t> Education Limited, 2000).</a:t>
            </a:r>
            <a:endParaRPr lang="en-AU" sz="1400" dirty="0"/>
          </a:p>
          <a:p>
            <a:pPr marL="457200" indent="-457200">
              <a:lnSpc>
                <a:spcPct val="115000"/>
              </a:lnSpc>
              <a:spcAft>
                <a:spcPts val="1000"/>
              </a:spcAft>
            </a:pPr>
            <a:r>
              <a:rPr lang="en-AU" sz="1400" dirty="0" err="1">
                <a:ea typeface="Calibri"/>
                <a:cs typeface="Times New Roman"/>
              </a:rPr>
              <a:t>Egendon</a:t>
            </a:r>
            <a:r>
              <a:rPr lang="en-AU" sz="1400" dirty="0">
                <a:ea typeface="Calibri"/>
                <a:cs typeface="Times New Roman"/>
              </a:rPr>
              <a:t>, Arthur, </a:t>
            </a:r>
            <a:r>
              <a:rPr lang="en-US" sz="1400" i="1" dirty="0"/>
              <a:t>Healing from the War: Trauma and Transformation After Vietnam </a:t>
            </a:r>
            <a:r>
              <a:rPr lang="en-US" sz="1400" dirty="0"/>
              <a:t>(Boston: Houghton Mifflin Company, 1985). </a:t>
            </a:r>
          </a:p>
          <a:p>
            <a:pPr marL="457200" indent="-457200">
              <a:lnSpc>
                <a:spcPct val="115000"/>
              </a:lnSpc>
              <a:spcAft>
                <a:spcPts val="1000"/>
              </a:spcAft>
            </a:pPr>
            <a:r>
              <a:rPr lang="en-US" sz="1400" dirty="0">
                <a:ea typeface="Calibri"/>
                <a:cs typeface="Times New Roman"/>
              </a:rPr>
              <a:t>Moser, Richard , </a:t>
            </a:r>
            <a:r>
              <a:rPr lang="en-US" sz="1400" dirty="0" err="1"/>
              <a:t>Talkin</a:t>
            </a:r>
            <a:r>
              <a:rPr lang="en-US" sz="1400" dirty="0"/>
              <a:t>’ the Vietnam Blues’ in D. Michael Shafer (ed.), </a:t>
            </a:r>
            <a:r>
              <a:rPr lang="en-US" sz="1400" i="1" dirty="0"/>
              <a:t>The Legacy: The Vietnam War in the American Imagination </a:t>
            </a:r>
            <a:r>
              <a:rPr lang="en-US" sz="1400" dirty="0"/>
              <a:t>(Boston: Beacon Press, 1990).</a:t>
            </a:r>
            <a:endParaRPr lang="en-AU" sz="1400" dirty="0"/>
          </a:p>
        </p:txBody>
      </p:sp>
    </p:spTree>
    <p:extLst>
      <p:ext uri="{BB962C8B-B14F-4D97-AF65-F5344CB8AC3E}">
        <p14:creationId xmlns:p14="http://schemas.microsoft.com/office/powerpoint/2010/main" val="1779864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548680"/>
            <a:ext cx="7056784" cy="6523837"/>
          </a:xfrm>
          <a:prstGeom prst="rect">
            <a:avLst/>
          </a:prstGeom>
          <a:noFill/>
        </p:spPr>
        <p:txBody>
          <a:bodyPr wrap="square" rtlCol="0">
            <a:spAutoFit/>
          </a:bodyPr>
          <a:lstStyle/>
          <a:p>
            <a:r>
              <a:rPr lang="en-US" sz="1200" dirty="0"/>
              <a:t>There is evidence of veterans from all American wars suffering in various ways after the war. Even World War II, the ‘good war’ saw thousands of servicemen being admitted into VA hospitals for neuropsychiatries </a:t>
            </a:r>
            <a:r>
              <a:rPr lang="en-US" sz="1200" dirty="0" smtClean="0"/>
              <a:t>disorders. [1</a:t>
            </a:r>
            <a:r>
              <a:rPr lang="en-US" sz="1200" u="sng" dirty="0" smtClean="0"/>
              <a:t>]</a:t>
            </a:r>
            <a:r>
              <a:rPr lang="en-US" sz="1200" dirty="0" smtClean="0"/>
              <a:t> </a:t>
            </a:r>
            <a:r>
              <a:rPr lang="en-US" sz="1200" dirty="0"/>
              <a:t>However, the collective memory of World War II allowed for war heroes and victory parades and of all the American wars it  “commanded the most universal, unreserved, and sustained popular approval”</a:t>
            </a:r>
            <a:r>
              <a:rPr lang="en-US" sz="1200" u="sng" dirty="0"/>
              <a:t>[2]</a:t>
            </a:r>
            <a:r>
              <a:rPr lang="en-US" sz="1200" dirty="0"/>
              <a:t>. For Vietnam vets, the war of their generation could be </a:t>
            </a:r>
            <a:r>
              <a:rPr lang="en-US" sz="1200" dirty="0" err="1"/>
              <a:t>summarised</a:t>
            </a:r>
            <a:r>
              <a:rPr lang="en-US" sz="1200" dirty="0"/>
              <a:t> as “futile at best, at worst an outright defeat”</a:t>
            </a:r>
            <a:r>
              <a:rPr lang="en-US" sz="1200" u="sng" dirty="0"/>
              <a:t>[3]</a:t>
            </a:r>
            <a:r>
              <a:rPr lang="en-US" sz="1200" dirty="0"/>
              <a:t>. During the 1970s veterans generally felt rejected by society, as America tried to forget Vietnam, a cultural phenomenon referred to as '</a:t>
            </a:r>
            <a:r>
              <a:rPr lang="en-US" sz="1200" i="1" dirty="0"/>
              <a:t>Vietnam Amnesia'</a:t>
            </a:r>
            <a:r>
              <a:rPr lang="en-US" sz="1200" b="1" u="sng" dirty="0"/>
              <a:t>[</a:t>
            </a:r>
            <a:r>
              <a:rPr lang="en-US" sz="1200" u="sng" dirty="0"/>
              <a:t>4]</a:t>
            </a:r>
            <a:r>
              <a:rPr lang="en-US" sz="1200" dirty="0"/>
              <a:t>. The relationship between the perceptions of the war in America and the veterans being able to process their experiences is expressed by Vietnam Veteran and Psychologist Arthur </a:t>
            </a:r>
            <a:r>
              <a:rPr lang="en-US" sz="1200" dirty="0" err="1"/>
              <a:t>Egendorf</a:t>
            </a:r>
            <a:r>
              <a:rPr lang="en-US" sz="1200" dirty="0"/>
              <a:t>, as he explains, that for veterans, “the worst pain of all was the doubt raised about the value and worth of the cause for which they suffered”</a:t>
            </a:r>
            <a:r>
              <a:rPr lang="en-US" sz="1200" u="sng" dirty="0"/>
              <a:t>[5</a:t>
            </a:r>
            <a:r>
              <a:rPr lang="en-US" sz="1200" u="sng" dirty="0" smtClean="0"/>
              <a:t>]</a:t>
            </a:r>
            <a:r>
              <a:rPr lang="en-US" sz="1200" dirty="0" smtClean="0"/>
              <a:t>.</a:t>
            </a:r>
            <a:endParaRPr lang="en-AU" sz="1200" dirty="0"/>
          </a:p>
          <a:p>
            <a:r>
              <a:rPr lang="en-AU" sz="1200" dirty="0"/>
              <a:t> </a:t>
            </a:r>
            <a:r>
              <a:rPr lang="en-AU" sz="1200" dirty="0" smtClean="0"/>
              <a:t>_________________________________________________________________________________________</a:t>
            </a:r>
            <a:endParaRPr lang="en-AU" sz="1200" dirty="0"/>
          </a:p>
          <a:p>
            <a:r>
              <a:rPr lang="en-US" sz="1200" u="sng" dirty="0"/>
              <a:t>[1]</a:t>
            </a:r>
            <a:r>
              <a:rPr lang="en-US" sz="1200" dirty="0"/>
              <a:t> Lewis Clay, </a:t>
            </a:r>
            <a:r>
              <a:rPr lang="en-US" sz="1200" dirty="0" smtClean="0"/>
              <a:t>‘The </a:t>
            </a:r>
            <a:r>
              <a:rPr lang="en-US" sz="1200" dirty="0"/>
              <a:t>Jaws of </a:t>
            </a:r>
            <a:r>
              <a:rPr lang="en-US" sz="1200" dirty="0" smtClean="0"/>
              <a:t>War’,</a:t>
            </a:r>
            <a:r>
              <a:rPr lang="en-US" sz="1200" dirty="0"/>
              <a:t> </a:t>
            </a:r>
            <a:r>
              <a:rPr lang="en-US" sz="1200" i="1" dirty="0"/>
              <a:t>Sewanee Review, </a:t>
            </a:r>
            <a:r>
              <a:rPr lang="en-US" sz="1200" dirty="0"/>
              <a:t>118/2, (2010), p. </a:t>
            </a:r>
            <a:r>
              <a:rPr lang="en-US" sz="1200" dirty="0" smtClean="0"/>
              <a:t>308.</a:t>
            </a:r>
            <a:endParaRPr lang="en-AU" sz="1200" dirty="0"/>
          </a:p>
          <a:p>
            <a:r>
              <a:rPr lang="en-US" sz="1200" u="sng" dirty="0"/>
              <a:t>[2]</a:t>
            </a:r>
            <a:r>
              <a:rPr lang="en-US" sz="1200" dirty="0"/>
              <a:t> David W. Levy, </a:t>
            </a:r>
            <a:r>
              <a:rPr lang="en-US" sz="1200" i="1" dirty="0"/>
              <a:t>The Debate Over Vietnam, </a:t>
            </a:r>
            <a:r>
              <a:rPr lang="en-US" sz="1200" dirty="0"/>
              <a:t>(Baltimore and London: The Johns Hopkins University Press, 1991), </a:t>
            </a:r>
            <a:r>
              <a:rPr lang="en-US" sz="1200" dirty="0" smtClean="0"/>
              <a:t>xviii.</a:t>
            </a:r>
            <a:endParaRPr lang="en-AU" sz="1200" dirty="0"/>
          </a:p>
          <a:p>
            <a:r>
              <a:rPr lang="en-US" sz="1200" u="sng" dirty="0"/>
              <a:t>[3]</a:t>
            </a:r>
            <a:r>
              <a:rPr lang="en-US" sz="1200" dirty="0"/>
              <a:t> Charles </a:t>
            </a:r>
            <a:r>
              <a:rPr lang="en-US" sz="1200" dirty="0" err="1"/>
              <a:t>DeGroot</a:t>
            </a:r>
            <a:r>
              <a:rPr lang="en-US" sz="1200" dirty="0"/>
              <a:t>,  </a:t>
            </a:r>
            <a:r>
              <a:rPr lang="en-US" sz="1200" i="1" dirty="0"/>
              <a:t>A Noble Cause? America and the Vietnam War </a:t>
            </a:r>
            <a:r>
              <a:rPr lang="en-US" sz="1200" dirty="0"/>
              <a:t>(Harlow: </a:t>
            </a:r>
            <a:r>
              <a:rPr lang="en-US" sz="1200" dirty="0" err="1"/>
              <a:t>Pearsons</a:t>
            </a:r>
            <a:r>
              <a:rPr lang="en-US" sz="1200" dirty="0"/>
              <a:t> Education Limited, 2000), </a:t>
            </a:r>
            <a:r>
              <a:rPr lang="en-US" sz="1200" dirty="0" smtClean="0"/>
              <a:t>341.</a:t>
            </a:r>
            <a:endParaRPr lang="en-AU" sz="1200" dirty="0"/>
          </a:p>
          <a:p>
            <a:r>
              <a:rPr lang="en-US" sz="1200" u="sng" dirty="0"/>
              <a:t>[4]</a:t>
            </a:r>
            <a:r>
              <a:rPr lang="en-US" sz="1200" dirty="0"/>
              <a:t> Richard Moser, </a:t>
            </a:r>
            <a:r>
              <a:rPr lang="en-US" sz="1200" dirty="0" smtClean="0"/>
              <a:t>‘</a:t>
            </a:r>
            <a:r>
              <a:rPr lang="en-US" sz="1200" dirty="0" err="1" smtClean="0"/>
              <a:t>Talkin</a:t>
            </a:r>
            <a:r>
              <a:rPr lang="en-US" sz="1200" dirty="0"/>
              <a:t>’ the Vietnam </a:t>
            </a:r>
            <a:r>
              <a:rPr lang="en-US" sz="1200" dirty="0" smtClean="0"/>
              <a:t>Blues’, </a:t>
            </a:r>
            <a:r>
              <a:rPr lang="en-US" sz="1200" dirty="0"/>
              <a:t>in D. Michael Shafer (ed.), </a:t>
            </a:r>
            <a:r>
              <a:rPr lang="en-US" sz="1200" i="1" dirty="0"/>
              <a:t>The Legacy: The Vietnam War in the American Imagination, </a:t>
            </a:r>
            <a:r>
              <a:rPr lang="en-US" sz="1200" dirty="0"/>
              <a:t>(Boston: Beacon Press, 1990), </a:t>
            </a:r>
            <a:r>
              <a:rPr lang="en-US" sz="1200" dirty="0" smtClean="0"/>
              <a:t>107.</a:t>
            </a:r>
            <a:endParaRPr lang="en-AU" sz="1200" dirty="0"/>
          </a:p>
          <a:p>
            <a:r>
              <a:rPr lang="en-US" sz="1200" u="sng" dirty="0"/>
              <a:t>[5]</a:t>
            </a:r>
            <a:r>
              <a:rPr lang="en-US" sz="1200" dirty="0"/>
              <a:t> Arthur </a:t>
            </a:r>
            <a:r>
              <a:rPr lang="en-US" sz="1200" dirty="0" err="1"/>
              <a:t>Egendorf</a:t>
            </a:r>
            <a:r>
              <a:rPr lang="en-US" sz="1200" dirty="0"/>
              <a:t>,  </a:t>
            </a:r>
            <a:r>
              <a:rPr lang="en-US" sz="1200" i="1" dirty="0"/>
              <a:t>Healing from the War: Trauma and Transformation After Vietnam, </a:t>
            </a:r>
            <a:r>
              <a:rPr lang="en-US" sz="1200" dirty="0"/>
              <a:t>(Boston: Houghton Mifflin Company, 1985), </a:t>
            </a:r>
            <a:r>
              <a:rPr lang="en-US" sz="1200" dirty="0" smtClean="0"/>
              <a:t>1.</a:t>
            </a:r>
          </a:p>
          <a:p>
            <a:endParaRPr lang="en-US" sz="1200" dirty="0"/>
          </a:p>
          <a:p>
            <a:endParaRPr lang="en-US" sz="1200" dirty="0" smtClean="0"/>
          </a:p>
          <a:p>
            <a:endParaRPr lang="en-AU" sz="1200" dirty="0"/>
          </a:p>
          <a:p>
            <a:r>
              <a:rPr lang="en-AU" sz="1200" b="1" dirty="0" smtClean="0"/>
              <a:t>Bibliography</a:t>
            </a:r>
          </a:p>
          <a:p>
            <a:pPr marL="457200" indent="-457200">
              <a:lnSpc>
                <a:spcPct val="115000"/>
              </a:lnSpc>
              <a:spcAft>
                <a:spcPts val="1000"/>
              </a:spcAft>
            </a:pPr>
            <a:r>
              <a:rPr lang="en-AU" sz="1200" dirty="0" smtClean="0">
                <a:ea typeface="Calibri"/>
                <a:cs typeface="Times New Roman"/>
              </a:rPr>
              <a:t>Clay, </a:t>
            </a:r>
            <a:r>
              <a:rPr lang="en-AU" sz="1200" dirty="0">
                <a:ea typeface="Calibri"/>
                <a:cs typeface="Times New Roman"/>
              </a:rPr>
              <a:t>L</a:t>
            </a:r>
            <a:r>
              <a:rPr lang="en-AU" sz="1200" dirty="0" smtClean="0">
                <a:ea typeface="Calibri"/>
                <a:cs typeface="Times New Roman"/>
              </a:rPr>
              <a:t>ewis  </a:t>
            </a:r>
            <a:r>
              <a:rPr lang="en-AU" sz="1200" dirty="0">
                <a:ea typeface="Calibri"/>
                <a:cs typeface="Times New Roman"/>
              </a:rPr>
              <a:t>W., </a:t>
            </a:r>
            <a:r>
              <a:rPr lang="en-AU" sz="1200" dirty="0" smtClean="0">
                <a:ea typeface="Calibri"/>
                <a:cs typeface="Times New Roman"/>
              </a:rPr>
              <a:t> ‘The Jaws of War’ , </a:t>
            </a:r>
            <a:r>
              <a:rPr lang="en-AU" sz="1200" i="1" dirty="0" err="1" smtClean="0">
                <a:ea typeface="Calibri"/>
                <a:cs typeface="Times New Roman"/>
              </a:rPr>
              <a:t>Sawanee</a:t>
            </a:r>
            <a:r>
              <a:rPr lang="en-AU" sz="1200" i="1" dirty="0" smtClean="0">
                <a:ea typeface="Calibri"/>
                <a:cs typeface="Times New Roman"/>
              </a:rPr>
              <a:t> Review , 118/2 </a:t>
            </a:r>
            <a:r>
              <a:rPr lang="en-AU" sz="1200" dirty="0" smtClean="0">
                <a:ea typeface="Calibri"/>
                <a:cs typeface="Times New Roman"/>
              </a:rPr>
              <a:t>(2010), 304-314.</a:t>
            </a:r>
          </a:p>
          <a:p>
            <a:pPr marL="457200" indent="-457200">
              <a:lnSpc>
                <a:spcPct val="115000"/>
              </a:lnSpc>
              <a:spcAft>
                <a:spcPts val="1000"/>
              </a:spcAft>
            </a:pPr>
            <a:r>
              <a:rPr lang="en-AU" sz="1200" dirty="0" err="1" smtClean="0">
                <a:ea typeface="Calibri"/>
                <a:cs typeface="Times New Roman"/>
              </a:rPr>
              <a:t>DeGroot</a:t>
            </a:r>
            <a:r>
              <a:rPr lang="en-AU" sz="1200" dirty="0" smtClean="0">
                <a:ea typeface="Calibri"/>
                <a:cs typeface="Times New Roman"/>
              </a:rPr>
              <a:t>, </a:t>
            </a:r>
            <a:r>
              <a:rPr lang="en-AU" sz="1200" dirty="0">
                <a:ea typeface="Calibri"/>
                <a:cs typeface="Times New Roman"/>
              </a:rPr>
              <a:t>C</a:t>
            </a:r>
            <a:r>
              <a:rPr lang="en-AU" sz="1200" dirty="0" smtClean="0">
                <a:ea typeface="Calibri"/>
                <a:cs typeface="Times New Roman"/>
              </a:rPr>
              <a:t>harles , </a:t>
            </a:r>
            <a:r>
              <a:rPr lang="en-US" sz="1200" i="1" dirty="0"/>
              <a:t>A Noble Cause? America and the Vietnam War </a:t>
            </a:r>
            <a:r>
              <a:rPr lang="en-US" sz="1200" dirty="0"/>
              <a:t>(Harlow: </a:t>
            </a:r>
            <a:r>
              <a:rPr lang="en-US" sz="1200" dirty="0" err="1"/>
              <a:t>Pearsons</a:t>
            </a:r>
            <a:r>
              <a:rPr lang="en-US" sz="1200" dirty="0"/>
              <a:t> Education Limited, 2000</a:t>
            </a:r>
            <a:r>
              <a:rPr lang="en-US" sz="1200" dirty="0" smtClean="0"/>
              <a:t>).</a:t>
            </a:r>
            <a:endParaRPr lang="en-AU" sz="1200" dirty="0"/>
          </a:p>
          <a:p>
            <a:pPr marL="457200" indent="-457200">
              <a:lnSpc>
                <a:spcPct val="115000"/>
              </a:lnSpc>
              <a:spcAft>
                <a:spcPts val="1000"/>
              </a:spcAft>
            </a:pPr>
            <a:r>
              <a:rPr lang="en-AU" sz="1200" dirty="0" err="1" smtClean="0">
                <a:ea typeface="Calibri"/>
                <a:cs typeface="Times New Roman"/>
              </a:rPr>
              <a:t>Egendon</a:t>
            </a:r>
            <a:r>
              <a:rPr lang="en-AU" sz="1200" dirty="0" smtClean="0">
                <a:ea typeface="Calibri"/>
                <a:cs typeface="Times New Roman"/>
              </a:rPr>
              <a:t>, Arthur, </a:t>
            </a:r>
            <a:r>
              <a:rPr lang="en-US" sz="1200" i="1" dirty="0"/>
              <a:t>Healing from the War: Trauma and Transformation After </a:t>
            </a:r>
            <a:r>
              <a:rPr lang="en-US" sz="1200" i="1" dirty="0" smtClean="0"/>
              <a:t>Vietnam</a:t>
            </a:r>
            <a:r>
              <a:rPr lang="en-US" sz="1200" i="1" dirty="0"/>
              <a:t> </a:t>
            </a:r>
            <a:r>
              <a:rPr lang="en-US" sz="1200" dirty="0"/>
              <a:t>(Boston: Houghton Mifflin Company, 1985</a:t>
            </a:r>
            <a:r>
              <a:rPr lang="en-US" sz="1200" dirty="0" smtClean="0"/>
              <a:t>). </a:t>
            </a:r>
          </a:p>
          <a:p>
            <a:pPr marL="457200" indent="-457200">
              <a:lnSpc>
                <a:spcPct val="115000"/>
              </a:lnSpc>
              <a:spcAft>
                <a:spcPts val="1000"/>
              </a:spcAft>
            </a:pPr>
            <a:r>
              <a:rPr lang="en-US" sz="1200" dirty="0" smtClean="0">
                <a:ea typeface="Calibri"/>
                <a:cs typeface="Times New Roman"/>
              </a:rPr>
              <a:t>Moser, Richard , </a:t>
            </a:r>
            <a:r>
              <a:rPr lang="en-US" sz="1200" dirty="0" err="1" smtClean="0"/>
              <a:t>Talkin</a:t>
            </a:r>
            <a:r>
              <a:rPr lang="en-US" sz="1200" dirty="0"/>
              <a:t>’ the Vietnam </a:t>
            </a:r>
            <a:r>
              <a:rPr lang="en-US" sz="1200" dirty="0" smtClean="0"/>
              <a:t>Blues’ in </a:t>
            </a:r>
            <a:r>
              <a:rPr lang="en-US" sz="1200" dirty="0"/>
              <a:t>D. Michael Shafer (ed.), </a:t>
            </a:r>
            <a:r>
              <a:rPr lang="en-US" sz="1200" i="1" dirty="0"/>
              <a:t>The Legacy: The Vietnam War in the American </a:t>
            </a:r>
            <a:r>
              <a:rPr lang="en-US" sz="1200" i="1" dirty="0" smtClean="0"/>
              <a:t>Imagination</a:t>
            </a:r>
            <a:r>
              <a:rPr lang="en-US" sz="1200" i="1" dirty="0"/>
              <a:t> </a:t>
            </a:r>
            <a:r>
              <a:rPr lang="en-US" sz="1200" dirty="0"/>
              <a:t>(Boston: Beacon Press, 1990</a:t>
            </a:r>
            <a:r>
              <a:rPr lang="en-US" sz="1200" dirty="0" smtClean="0"/>
              <a:t>).</a:t>
            </a:r>
            <a:endParaRPr lang="en-AU" sz="1200" dirty="0"/>
          </a:p>
          <a:p>
            <a:pPr marL="457200" indent="-457200">
              <a:lnSpc>
                <a:spcPct val="115000"/>
              </a:lnSpc>
              <a:spcAft>
                <a:spcPts val="1000"/>
              </a:spcAft>
            </a:pPr>
            <a:endParaRPr lang="en-AU" sz="1200" dirty="0" smtClean="0">
              <a:ea typeface="Calibri"/>
              <a:cs typeface="Times New Roman"/>
            </a:endParaRPr>
          </a:p>
        </p:txBody>
      </p:sp>
      <p:sp>
        <p:nvSpPr>
          <p:cNvPr id="5" name="TextBox 4"/>
          <p:cNvSpPr txBox="1"/>
          <p:nvPr/>
        </p:nvSpPr>
        <p:spPr>
          <a:xfrm>
            <a:off x="8100392" y="404664"/>
            <a:ext cx="897526" cy="2092881"/>
          </a:xfrm>
          <a:prstGeom prst="rect">
            <a:avLst/>
          </a:prstGeom>
          <a:noFill/>
          <a:ln>
            <a:solidFill>
              <a:srgbClr val="C00000"/>
            </a:solidFill>
          </a:ln>
        </p:spPr>
        <p:txBody>
          <a:bodyPr wrap="square" rtlCol="0">
            <a:spAutoFit/>
          </a:bodyPr>
          <a:lstStyle/>
          <a:p>
            <a:r>
              <a:rPr lang="en-AU" sz="1000" dirty="0"/>
              <a:t>Because the author is </a:t>
            </a:r>
            <a:r>
              <a:rPr lang="en-AU" sz="1000" dirty="0" smtClean="0"/>
              <a:t>directly quoting  here, </a:t>
            </a:r>
            <a:r>
              <a:rPr lang="en-AU" sz="1000" dirty="0"/>
              <a:t>the footnote number is </a:t>
            </a:r>
            <a:r>
              <a:rPr lang="en-AU" sz="1000" dirty="0" smtClean="0"/>
              <a:t>placed immediately </a:t>
            </a:r>
            <a:r>
              <a:rPr lang="en-AU" sz="1000" b="1" i="1" dirty="0"/>
              <a:t>afte</a:t>
            </a:r>
            <a:r>
              <a:rPr lang="en-AU" sz="1000" i="1" dirty="0"/>
              <a:t>r the </a:t>
            </a:r>
            <a:r>
              <a:rPr lang="en-AU" sz="1000" i="1" dirty="0" smtClean="0"/>
              <a:t>quotation, but before full stop.</a:t>
            </a:r>
            <a:endParaRPr lang="en-AU" sz="1000" dirty="0"/>
          </a:p>
        </p:txBody>
      </p:sp>
      <p:cxnSp>
        <p:nvCxnSpPr>
          <p:cNvPr id="7" name="Straight Arrow Connector 6"/>
          <p:cNvCxnSpPr/>
          <p:nvPr/>
        </p:nvCxnSpPr>
        <p:spPr>
          <a:xfrm flipH="1">
            <a:off x="7308304" y="548680"/>
            <a:ext cx="792088" cy="595582"/>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5496" y="836712"/>
            <a:ext cx="864096" cy="1323439"/>
          </a:xfrm>
          <a:prstGeom prst="rect">
            <a:avLst/>
          </a:prstGeom>
          <a:noFill/>
          <a:ln>
            <a:solidFill>
              <a:srgbClr val="C00000"/>
            </a:solidFill>
          </a:ln>
        </p:spPr>
        <p:txBody>
          <a:bodyPr wrap="square" rtlCol="0">
            <a:spAutoFit/>
          </a:bodyPr>
          <a:lstStyle/>
          <a:p>
            <a:r>
              <a:rPr lang="en-AU" sz="1000" dirty="0" smtClean="0"/>
              <a:t>Because the author is paraphrasing here the footnote number is placed </a:t>
            </a:r>
            <a:r>
              <a:rPr lang="en-AU" sz="1000" b="1" i="1" dirty="0" smtClean="0"/>
              <a:t>afte</a:t>
            </a:r>
            <a:r>
              <a:rPr lang="en-AU" sz="1000" i="1" dirty="0" smtClean="0"/>
              <a:t>r the full stop.</a:t>
            </a:r>
            <a:endParaRPr lang="en-AU" sz="1000" dirty="0"/>
          </a:p>
        </p:txBody>
      </p:sp>
      <p:cxnSp>
        <p:nvCxnSpPr>
          <p:cNvPr id="10" name="Straight Arrow Connector 9"/>
          <p:cNvCxnSpPr/>
          <p:nvPr/>
        </p:nvCxnSpPr>
        <p:spPr>
          <a:xfrm flipV="1">
            <a:off x="931756" y="1097869"/>
            <a:ext cx="288032" cy="92786"/>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8009095" y="2708920"/>
            <a:ext cx="1080120" cy="1631216"/>
          </a:xfrm>
          <a:prstGeom prst="rect">
            <a:avLst/>
          </a:prstGeom>
          <a:noFill/>
          <a:ln>
            <a:solidFill>
              <a:srgbClr val="C00000"/>
            </a:solidFill>
          </a:ln>
        </p:spPr>
        <p:txBody>
          <a:bodyPr wrap="square" rtlCol="0">
            <a:spAutoFit/>
          </a:bodyPr>
          <a:lstStyle/>
          <a:p>
            <a:r>
              <a:rPr lang="en-AU" sz="1000" b="1" dirty="0" smtClean="0"/>
              <a:t>Note the order for presenting details of a journal article: Author</a:t>
            </a:r>
            <a:r>
              <a:rPr lang="en-AU" sz="1000" b="1" dirty="0"/>
              <a:t>, ‘Article Title’, </a:t>
            </a:r>
            <a:r>
              <a:rPr lang="en-AU" sz="1000" b="1" i="1" dirty="0"/>
              <a:t>Periodical Title</a:t>
            </a:r>
            <a:r>
              <a:rPr lang="en-AU" sz="1000" b="1" dirty="0"/>
              <a:t>, volume/issue (year), page </a:t>
            </a:r>
            <a:r>
              <a:rPr lang="en-AU" sz="1000" b="1" dirty="0" smtClean="0"/>
              <a:t>number(s)</a:t>
            </a:r>
            <a:endParaRPr lang="en-AU" sz="1000" dirty="0"/>
          </a:p>
        </p:txBody>
      </p:sp>
      <p:cxnSp>
        <p:nvCxnSpPr>
          <p:cNvPr id="21" name="Straight Arrow Connector 20"/>
          <p:cNvCxnSpPr/>
          <p:nvPr/>
        </p:nvCxnSpPr>
        <p:spPr>
          <a:xfrm flipH="1" flipV="1">
            <a:off x="5652121" y="2708920"/>
            <a:ext cx="2356974" cy="144016"/>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11560" y="5005699"/>
            <a:ext cx="288032" cy="707886"/>
          </a:xfrm>
          <a:prstGeom prst="rect">
            <a:avLst/>
          </a:prstGeom>
          <a:noFill/>
          <a:ln>
            <a:solidFill>
              <a:srgbClr val="C00000"/>
            </a:solidFill>
          </a:ln>
        </p:spPr>
        <p:txBody>
          <a:bodyPr wrap="square" rtlCol="0">
            <a:spAutoFit/>
          </a:bodyPr>
          <a:lstStyle/>
          <a:p>
            <a:r>
              <a:rPr lang="en-AU" sz="1000" dirty="0" smtClean="0"/>
              <a:t>A</a:t>
            </a:r>
          </a:p>
          <a:p>
            <a:endParaRPr lang="en-AU" sz="1000" dirty="0" smtClean="0"/>
          </a:p>
          <a:p>
            <a:endParaRPr lang="en-AU" sz="1000" dirty="0" smtClean="0"/>
          </a:p>
          <a:p>
            <a:r>
              <a:rPr lang="en-AU" sz="1000" dirty="0" smtClean="0"/>
              <a:t>Z</a:t>
            </a:r>
            <a:endParaRPr lang="en-AU" sz="1000" dirty="0"/>
          </a:p>
        </p:txBody>
      </p:sp>
      <p:cxnSp>
        <p:nvCxnSpPr>
          <p:cNvPr id="29" name="Straight Arrow Connector 28"/>
          <p:cNvCxnSpPr/>
          <p:nvPr/>
        </p:nvCxnSpPr>
        <p:spPr>
          <a:xfrm>
            <a:off x="755576" y="5205598"/>
            <a:ext cx="0" cy="275677"/>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555776" y="188640"/>
            <a:ext cx="4608512" cy="307777"/>
          </a:xfrm>
          <a:prstGeom prst="rect">
            <a:avLst/>
          </a:prstGeom>
          <a:noFill/>
        </p:spPr>
        <p:txBody>
          <a:bodyPr wrap="square" rtlCol="0">
            <a:spAutoFit/>
          </a:bodyPr>
          <a:lstStyle/>
          <a:p>
            <a:pPr algn="ctr"/>
            <a:r>
              <a:rPr lang="en-AU" sz="1400" b="1" dirty="0" smtClean="0">
                <a:solidFill>
                  <a:srgbClr val="C00000"/>
                </a:solidFill>
              </a:rPr>
              <a:t>Some </a:t>
            </a:r>
            <a:r>
              <a:rPr lang="en-AU" sz="1400" b="1" dirty="0">
                <a:solidFill>
                  <a:srgbClr val="C00000"/>
                </a:solidFill>
              </a:rPr>
              <a:t>O</a:t>
            </a:r>
            <a:r>
              <a:rPr lang="en-AU" sz="1400" b="1" dirty="0" smtClean="0">
                <a:solidFill>
                  <a:srgbClr val="C00000"/>
                </a:solidFill>
              </a:rPr>
              <a:t>xford referencing features you may have noticed</a:t>
            </a:r>
            <a:endParaRPr lang="en-AU" sz="1400" b="1" dirty="0">
              <a:solidFill>
                <a:srgbClr val="C00000"/>
              </a:solidFill>
            </a:endParaRPr>
          </a:p>
        </p:txBody>
      </p:sp>
      <p:sp>
        <p:nvSpPr>
          <p:cNvPr id="35" name="TextBox 34"/>
          <p:cNvSpPr txBox="1"/>
          <p:nvPr/>
        </p:nvSpPr>
        <p:spPr>
          <a:xfrm>
            <a:off x="8009095" y="5759955"/>
            <a:ext cx="955393" cy="1015663"/>
          </a:xfrm>
          <a:prstGeom prst="rect">
            <a:avLst/>
          </a:prstGeom>
          <a:noFill/>
          <a:ln>
            <a:solidFill>
              <a:srgbClr val="C00000"/>
            </a:solidFill>
          </a:ln>
        </p:spPr>
        <p:txBody>
          <a:bodyPr wrap="square" rtlCol="0">
            <a:spAutoFit/>
          </a:bodyPr>
          <a:lstStyle/>
          <a:p>
            <a:r>
              <a:rPr lang="en-AU" sz="1000" b="1" dirty="0" smtClean="0"/>
              <a:t>No page numbers are included in Bibliographic References for books. </a:t>
            </a:r>
            <a:endParaRPr lang="en-AU" sz="1000" b="1" dirty="0"/>
          </a:p>
        </p:txBody>
      </p:sp>
      <p:sp>
        <p:nvSpPr>
          <p:cNvPr id="52" name="TextBox 51"/>
          <p:cNvSpPr txBox="1"/>
          <p:nvPr/>
        </p:nvSpPr>
        <p:spPr>
          <a:xfrm>
            <a:off x="179512" y="2579952"/>
            <a:ext cx="773348" cy="1477328"/>
          </a:xfrm>
          <a:prstGeom prst="rect">
            <a:avLst/>
          </a:prstGeom>
          <a:noFill/>
          <a:ln>
            <a:solidFill>
              <a:srgbClr val="C00000"/>
            </a:solidFill>
          </a:ln>
        </p:spPr>
        <p:txBody>
          <a:bodyPr wrap="square" rtlCol="0">
            <a:spAutoFit/>
          </a:bodyPr>
          <a:lstStyle/>
          <a:p>
            <a:r>
              <a:rPr lang="en-AU" sz="1000" dirty="0"/>
              <a:t>All footnote references should be listed in the order they appear in the essay</a:t>
            </a:r>
          </a:p>
        </p:txBody>
      </p:sp>
      <p:cxnSp>
        <p:nvCxnSpPr>
          <p:cNvPr id="54" name="Straight Arrow Connector 53"/>
          <p:cNvCxnSpPr/>
          <p:nvPr/>
        </p:nvCxnSpPr>
        <p:spPr>
          <a:xfrm flipH="1" flipV="1">
            <a:off x="6372200" y="3933056"/>
            <a:ext cx="864096" cy="539722"/>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7236296" y="4472778"/>
            <a:ext cx="1728192" cy="400110"/>
          </a:xfrm>
          <a:prstGeom prst="rect">
            <a:avLst/>
          </a:prstGeom>
          <a:noFill/>
          <a:ln>
            <a:solidFill>
              <a:srgbClr val="C00000"/>
            </a:solidFill>
          </a:ln>
        </p:spPr>
        <p:txBody>
          <a:bodyPr wrap="square" rtlCol="0">
            <a:spAutoFit/>
          </a:bodyPr>
          <a:lstStyle/>
          <a:p>
            <a:r>
              <a:rPr lang="en-AU" sz="1000" b="1" dirty="0" smtClean="0"/>
              <a:t>Both Book titles and Journal titles appear in italics</a:t>
            </a:r>
          </a:p>
        </p:txBody>
      </p:sp>
      <p:cxnSp>
        <p:nvCxnSpPr>
          <p:cNvPr id="58" name="Straight Arrow Connector 57"/>
          <p:cNvCxnSpPr/>
          <p:nvPr/>
        </p:nvCxnSpPr>
        <p:spPr>
          <a:xfrm flipH="1">
            <a:off x="2699792" y="5960010"/>
            <a:ext cx="5309303" cy="0"/>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1475656" y="4318890"/>
            <a:ext cx="5184576" cy="400110"/>
          </a:xfrm>
          <a:prstGeom prst="rect">
            <a:avLst/>
          </a:prstGeom>
          <a:noFill/>
          <a:ln>
            <a:solidFill>
              <a:srgbClr val="C00000"/>
            </a:solidFill>
          </a:ln>
        </p:spPr>
        <p:txBody>
          <a:bodyPr wrap="square" rtlCol="0">
            <a:spAutoFit/>
          </a:bodyPr>
          <a:lstStyle/>
          <a:p>
            <a:r>
              <a:rPr lang="en-AU" sz="1000" dirty="0" smtClean="0"/>
              <a:t>Footnotes reference the author by </a:t>
            </a:r>
            <a:r>
              <a:rPr lang="en-AU" sz="1000" b="1" dirty="0" smtClean="0"/>
              <a:t>first name </a:t>
            </a:r>
            <a:r>
              <a:rPr lang="en-AU" sz="1000" dirty="0" smtClean="0"/>
              <a:t> followed by </a:t>
            </a:r>
            <a:r>
              <a:rPr lang="en-AU" sz="1000" b="1" dirty="0" smtClean="0"/>
              <a:t>last name. </a:t>
            </a:r>
            <a:r>
              <a:rPr lang="en-AU" sz="1000" dirty="0" smtClean="0"/>
              <a:t>This order is reversed in the Reference List where authors are listed by </a:t>
            </a:r>
            <a:r>
              <a:rPr lang="en-AU" sz="1000" b="1" dirty="0" smtClean="0"/>
              <a:t>Last name, followed by First name</a:t>
            </a:r>
            <a:endParaRPr lang="en-AU" sz="1000" b="1" dirty="0"/>
          </a:p>
        </p:txBody>
      </p:sp>
      <p:cxnSp>
        <p:nvCxnSpPr>
          <p:cNvPr id="14" name="Straight Arrow Connector 13"/>
          <p:cNvCxnSpPr/>
          <p:nvPr/>
        </p:nvCxnSpPr>
        <p:spPr>
          <a:xfrm flipH="1">
            <a:off x="1955126" y="4715276"/>
            <a:ext cx="24842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2303749" y="3933056"/>
            <a:ext cx="3420379" cy="407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3801083" y="4750262"/>
            <a:ext cx="3456384"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36695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4595</TotalTime>
  <Words>307</Words>
  <Application>Microsoft Office PowerPoint</Application>
  <PresentationFormat>On-screen Show (4:3)</PresentationFormat>
  <Paragraphs>42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Company>La Trobe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Robyn Yucel</dc:creator>
  <cp:lastModifiedBy>Craig Horton</cp:lastModifiedBy>
  <cp:revision>19</cp:revision>
  <dcterms:created xsi:type="dcterms:W3CDTF">2014-02-25T03:07:07Z</dcterms:created>
  <dcterms:modified xsi:type="dcterms:W3CDTF">2014-03-11T05:26:57Z</dcterms:modified>
</cp:coreProperties>
</file>