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1080" r:id="rId3"/>
    <p:sldId id="256" r:id="rId4"/>
    <p:sldId id="1081" r:id="rId5"/>
    <p:sldId id="257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260" r:id="rId14"/>
    <p:sldId id="259" r:id="rId15"/>
    <p:sldId id="1090" r:id="rId16"/>
    <p:sldId id="1082" r:id="rId17"/>
    <p:sldId id="258" r:id="rId1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a Kong" initials="AK" lastIdx="1" clrIdx="0">
    <p:extLst>
      <p:ext uri="{19B8F6BF-5375-455C-9EA6-DF929625EA0E}">
        <p15:presenceInfo xmlns:p15="http://schemas.microsoft.com/office/powerpoint/2012/main" userId="Ariana K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436D9C"/>
    <a:srgbClr val="991936"/>
    <a:srgbClr val="FFBD16"/>
    <a:srgbClr val="882D61"/>
    <a:srgbClr val="014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C5D3855-4BBA-40B7-A908-ABB63215809B}" type="datetimeFigureOut">
              <a:rPr lang="en-AU" smtClean="0"/>
              <a:t>13/5/22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5F5A35-DAFA-4A4B-B0C8-FC0E8D8947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881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F1BA03A8-B7E6-4BBF-9068-BCF6C4272CF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430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F750851-E6C4-4005-89A7-A626EE07E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5" y="-31600"/>
            <a:ext cx="12318521" cy="6924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B6DE2E-E6A8-4337-B939-50613E778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F8B57-4E96-4605-A743-82C944F16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83A52-E894-403D-851B-A4F4A25D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A71-C647-46F0-8762-C72676B88AF7}" type="datetimeFigureOut">
              <a:rPr lang="en-AU" smtClean="0"/>
              <a:t>13/5/22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4911-15E6-4C69-BA7C-92457C87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16FB3-7C48-4220-BF4C-8B6954FA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11D-2725-4F91-AF99-F5CF241CAB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83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B38B-5C9D-4D18-B1C8-FBD91447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BB719-B7DE-43A4-9D4E-97925F9EB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DE204-0C6C-4A5B-A0B3-0BED032D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A71-C647-46F0-8762-C72676B88AF7}" type="datetimeFigureOut">
              <a:rPr lang="en-AU" smtClean="0"/>
              <a:t>13/5/22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847DB-A8C0-4AFD-AC08-A04D6BC9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704EB-6D31-4832-95AE-73FE0F18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11D-2725-4F91-AF99-F5CF241CAB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33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FBC697-1EC8-49FD-B043-758A54BEC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C6D10-0DDF-402B-B340-1C5020F46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E3779-BEB8-4939-AB7D-BA23E202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A71-C647-46F0-8762-C72676B88AF7}" type="datetimeFigureOut">
              <a:rPr lang="en-AU" smtClean="0"/>
              <a:t>13/5/22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88579-26B2-4FE7-9061-3B255263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35B24-20B6-4EBB-937C-F3E82AE7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11D-2725-4F91-AF99-F5CF241CAB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10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6081713" y="2252129"/>
            <a:ext cx="6120000" cy="2887663"/>
          </a:xfrm>
          <a:blipFill>
            <a:blip r:embed="rId2"/>
            <a:srcRect/>
            <a:stretch>
              <a:fillRect t="-1113" b="-50981"/>
            </a:stretch>
          </a:blipFill>
        </p:spPr>
        <p:txBody>
          <a:bodyPr/>
          <a:lstStyle>
            <a:lvl1pPr>
              <a:defRPr b="0" i="0"/>
            </a:lvl1pPr>
          </a:lstStyle>
          <a:p>
            <a:endParaRPr lang="en-AU"/>
          </a:p>
        </p:txBody>
      </p:sp>
      <p:sp>
        <p:nvSpPr>
          <p:cNvPr id="17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0" y="2252128"/>
            <a:ext cx="6084000" cy="28876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="0" i="0"/>
            </a:lvl1pPr>
          </a:lstStyle>
          <a:p>
            <a:endParaRPr lang="en-AU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556955" y="6537325"/>
            <a:ext cx="26350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00" b="0" i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Roboto Condensed" panose="02000000000000000000" pitchFamily="2" charset="0"/>
              </a:rPr>
              <a:t>CRICOS PROVIDER 00115M</a:t>
            </a:r>
          </a:p>
        </p:txBody>
      </p:sp>
      <p:sp>
        <p:nvSpPr>
          <p:cNvPr id="9" name="TextBox 32"/>
          <p:cNvSpPr txBox="1">
            <a:spLocks noChangeAspect="1" noChangeArrowheads="1"/>
          </p:cNvSpPr>
          <p:nvPr userDrawn="1"/>
        </p:nvSpPr>
        <p:spPr bwMode="auto">
          <a:xfrm>
            <a:off x="11001904" y="1"/>
            <a:ext cx="1190097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75367" y="5611308"/>
            <a:ext cx="2213747" cy="369332"/>
          </a:xfrm>
        </p:spPr>
        <p:txBody>
          <a:bodyPr wrap="none" anchor="b">
            <a:spAutoFit/>
          </a:bodyPr>
          <a:lstStyle>
            <a:lvl1pPr algn="ctr">
              <a:lnSpc>
                <a:spcPct val="100000"/>
              </a:lnSpc>
              <a:defRPr sz="24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6328" y="5989709"/>
            <a:ext cx="3422411" cy="276999"/>
          </a:xfr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– Presenter Title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380447" y="3238636"/>
            <a:ext cx="4575640" cy="775015"/>
          </a:xfrm>
          <a:solidFill>
            <a:schemeClr val="bg1"/>
          </a:solidFill>
        </p:spPr>
        <p:txBody>
          <a:bodyPr wrap="none" lIns="144000" tIns="36000" rIns="144000">
            <a:spAutoFit/>
          </a:bodyPr>
          <a:lstStyle>
            <a:lvl1pPr marL="0" indent="0" algn="ctr">
              <a:buNone/>
              <a:defRPr lang="en-AU" altLang="en-US" sz="4800" b="0" i="0" kern="12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Presentation title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14191" y="4008331"/>
            <a:ext cx="4170080" cy="590349"/>
          </a:xfrm>
          <a:solidFill>
            <a:schemeClr val="bg1"/>
          </a:solidFill>
        </p:spPr>
        <p:txBody>
          <a:bodyPr wrap="none" lIns="144000" tIns="36000" rIns="144000">
            <a:spAutoFit/>
          </a:bodyPr>
          <a:lstStyle>
            <a:lvl1pPr marL="0" indent="0" algn="ctr">
              <a:buNone/>
              <a:defRPr lang="en-AU" altLang="en-US" sz="3600" b="0" i="0" kern="12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Presentation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40" y="-79066"/>
            <a:ext cx="3129776" cy="25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ong titl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556955" y="6537325"/>
            <a:ext cx="26350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00" b="0" i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Roboto Condensed" panose="02000000000000000000" pitchFamily="2" charset="0"/>
              </a:rPr>
              <a:t>CRICOS PROVIDER 00115M</a:t>
            </a:r>
          </a:p>
        </p:txBody>
      </p:sp>
      <p:sp>
        <p:nvSpPr>
          <p:cNvPr id="9" name="TextBox 32"/>
          <p:cNvSpPr txBox="1">
            <a:spLocks noChangeAspect="1" noChangeArrowheads="1"/>
          </p:cNvSpPr>
          <p:nvPr userDrawn="1"/>
        </p:nvSpPr>
        <p:spPr bwMode="auto">
          <a:xfrm>
            <a:off x="11001904" y="1"/>
            <a:ext cx="1190097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50142" y="2704894"/>
            <a:ext cx="3691716" cy="615553"/>
          </a:xfrm>
        </p:spPr>
        <p:txBody>
          <a:bodyPr wrap="none" anchor="b">
            <a:sp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09316" y="5286975"/>
            <a:ext cx="4573368" cy="369332"/>
          </a:xfr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– Presenter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40" y="37325"/>
            <a:ext cx="3129776" cy="25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9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3610" y="4634767"/>
            <a:ext cx="2149192" cy="17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2631159" y="1393893"/>
            <a:ext cx="3681164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0" i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253482" y="2783471"/>
            <a:ext cx="1786414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7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6864368" y="2997719"/>
            <a:ext cx="2086176" cy="1190514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9556955" y="6537325"/>
            <a:ext cx="26350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00" b="0" i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Roboto Condensed" panose="02000000000000000000" pitchFamily="2" charset="0"/>
              </a:rPr>
              <a:t>CRICOS PROVIDER 00115M</a:t>
            </a:r>
          </a:p>
        </p:txBody>
      </p:sp>
    </p:spTree>
    <p:extLst>
      <p:ext uri="{BB962C8B-B14F-4D97-AF65-F5344CB8AC3E}">
        <p14:creationId xmlns:p14="http://schemas.microsoft.com/office/powerpoint/2010/main" val="1222270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Number, Heading + Image 1/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US" altLang="en-US" noProof="0"/>
              <a:t>Click icon to add picture</a:t>
            </a:r>
            <a:endParaRPr lang="en-AU" altLang="en-US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-6350" y="0"/>
            <a:ext cx="6102351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6798565" y="2657712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0" i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9146" y="3549839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6350" y="0"/>
            <a:ext cx="6102351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400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3375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ed Lis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71280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838200" y="2772699"/>
            <a:ext cx="105156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0" i="0" baseline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</a:defRPr>
            </a:lvl1pPr>
            <a:lvl2pPr marL="460375" indent="-236538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214456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64872" y="2156646"/>
            <a:ext cx="2831572" cy="1267458"/>
          </a:xfrm>
          <a:solidFill>
            <a:schemeClr val="bg1"/>
          </a:solidFill>
        </p:spPr>
        <p:txBody>
          <a:bodyPr wrap="square" lIns="144000" tIns="36000" rIns="144000" anchor="ctr">
            <a:spAutoFit/>
          </a:bodyPr>
          <a:lstStyle>
            <a:lvl1pPr algn="r">
              <a:lnSpc>
                <a:spcPct val="100000"/>
              </a:lnSpc>
              <a:defRPr sz="8000" b="0" i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661908" y="2422142"/>
            <a:ext cx="1763973" cy="1303809"/>
          </a:xfrm>
          <a:solidFill>
            <a:schemeClr val="bg1"/>
          </a:solidFill>
        </p:spPr>
        <p:txBody>
          <a:bodyPr wrap="square" lIns="144000" tIns="0" rIns="144000" bIns="72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95" y="4063726"/>
            <a:ext cx="3129776" cy="25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1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12059D-CC48-45D7-AA58-2AE37C5FB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"/>
            <a:ext cx="12192000" cy="6860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9E0BF6-7997-46AF-99B9-5B48B28A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1DDF7-E03D-43DF-8A43-D40FDEFBB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EB87-6BFC-4225-950F-09AE9C6B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A71-C647-46F0-8762-C72676B88AF7}" type="datetimeFigureOut">
              <a:rPr lang="en-AU" smtClean="0"/>
              <a:t>13/5/22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EC53C-6BC4-4B4F-8A77-C2D974D6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34DFF-1E19-499B-9FB4-96B247EB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11D-2725-4F91-AF99-F5CF241CAB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84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DD4B78-AD7E-41A1-B630-54F392967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0"/>
            <a:ext cx="12206514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7434DB-3C31-45D7-93C5-3259DEB7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2D723-C822-410C-98D1-9C2FB14D4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86F85-9BCA-4072-9266-3A8DD8AA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A71-C647-46F0-8762-C72676B88AF7}" type="datetimeFigureOut">
              <a:rPr lang="en-AU" smtClean="0"/>
              <a:t>13/5/22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45C40-DEC2-4CF8-81E3-B6CC0053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E4863-3036-4B47-9D28-4A5DF0B3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11D-2725-4F91-AF99-F5CF241CAB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29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ADFE55-A807-4086-961C-BF71EBC3B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"/>
            <a:ext cx="12189502" cy="6859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B6B2D-FE74-4C3A-B65C-4EFAA2F0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76963-FAA1-4505-A732-F7B53AA14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F19AB-9CD0-4CF6-968E-4C3F4F0AA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800DD-4238-407B-9D6A-83212C99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A71-C647-46F0-8762-C72676B88AF7}" type="datetimeFigureOut">
              <a:rPr lang="en-AU" smtClean="0"/>
              <a:t>13/5/22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9524F-B617-4033-863E-093040C3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15531-3791-4E86-8F18-2189CE31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11D-2725-4F91-AF99-F5CF241CAB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1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953BA5-F57C-46EE-B384-3A66FFD39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" y="0"/>
            <a:ext cx="12189502" cy="6859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7B7E-2F2B-4404-AD90-4DD0CDEE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5EF82-A66B-459D-A598-5C5DE254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74F55-6306-4176-964C-0FEB6DC87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717DF-AEF8-42EF-B433-793243D75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1A980-1F71-4083-93E9-934A4B7DA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69370-C1B4-47BC-95FD-89455EF9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A71-C647-46F0-8762-C72676B88AF7}" type="datetimeFigureOut">
              <a:rPr lang="en-AU" smtClean="0"/>
              <a:t>13/5/22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E98EE-C0EC-4F7D-B1CA-3095B85B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A7AA7B-9635-43CB-BD4C-2A965003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11D-2725-4F91-AF99-F5CF241CAB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69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8CA724F-3BFE-46AA-9206-30530FAC3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2" y="0"/>
            <a:ext cx="122329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4A3-B19E-4DB9-A202-A2636EFA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45D43-B6AE-458D-9641-B3DA029F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A71-C647-46F0-8762-C72676B88AF7}" type="datetimeFigureOut">
              <a:rPr lang="en-AU" smtClean="0"/>
              <a:t>13/5/22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0A745-BBAD-4C19-A26E-1D365271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62680-F7E0-42E2-9F30-1EE56EEF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11D-2725-4F91-AF99-F5CF241CAB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95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881C71-9295-405F-8BFC-AA7AAB6D9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9"/>
            <a:ext cx="12192000" cy="68629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E7729-8EA2-44D6-861A-D8729908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A71-C647-46F0-8762-C72676B88AF7}" type="datetimeFigureOut">
              <a:rPr lang="en-AU" smtClean="0"/>
              <a:t>13/5/22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9B1D9-C73D-4067-8480-E48565D8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B904-AB5C-4A6E-8BFF-5D5E477F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11D-2725-4F91-AF99-F5CF241CAB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82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96E09BA-0264-4367-B0C0-62A87343D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9"/>
            <a:ext cx="12192000" cy="6851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BEB8DD-2804-4441-81A5-B204FD05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28EDA-AB17-4BF4-942A-8B7AF32FB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A12CA-4030-4DED-B711-BE7641AFB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F4BDA-85A2-4710-96DE-95A6472F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A71-C647-46F0-8762-C72676B88AF7}" type="datetimeFigureOut">
              <a:rPr lang="en-AU" smtClean="0"/>
              <a:t>13/5/22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353FF-DFF7-44EB-95A0-4B85A242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42AD7-B530-4F8B-A47F-6ED3C014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11D-2725-4F91-AF99-F5CF241CAB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0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B96759C3-0589-42AC-916E-B68C8CD86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8"/>
            <a:ext cx="12197657" cy="6854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D06E9-7C6F-4799-A6D8-8687087E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2AB79-515D-4EAC-A65F-AD081BE2B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DAB86-9AB6-4B59-88B4-1BA91F2EB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91B0B-15BD-49B5-BC60-CEB6D08B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A71-C647-46F0-8762-C72676B88AF7}" type="datetimeFigureOut">
              <a:rPr lang="en-AU" smtClean="0"/>
              <a:t>13/5/22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A4FE1-A139-4904-9445-45BF82AF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B7232-846B-4B2E-AA02-640D4B51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11D-2725-4F91-AF99-F5CF241CAB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070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5B331-C50A-4DBE-BBA2-E099FCA3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AE0A-1E63-43EB-958F-E0140CD06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5B79A-4F1A-48D3-8EF2-8AD880996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B8A71-C647-46F0-8762-C72676B88AF7}" type="datetimeFigureOut">
              <a:rPr lang="en-AU" smtClean="0"/>
              <a:t>13/5/22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06EE4-C3F2-4944-98AB-7B2CB7C16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6491A-5EAC-4269-8238-97903B762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F11D-2725-4F91-AF99-F5CF241CAB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86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71278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795589"/>
            <a:ext cx="105156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Bulleted list</a:t>
            </a:r>
          </a:p>
        </p:txBody>
      </p:sp>
      <p:sp>
        <p:nvSpPr>
          <p:cNvPr id="7" name="TextBox 32"/>
          <p:cNvSpPr txBox="1">
            <a:spLocks noChangeAspect="1" noChangeArrowheads="1"/>
          </p:cNvSpPr>
          <p:nvPr userDrawn="1"/>
        </p:nvSpPr>
        <p:spPr bwMode="auto">
          <a:xfrm>
            <a:off x="11001903" y="0"/>
            <a:ext cx="1190097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  <a:endParaRPr lang="en-US" altLang="en-US" sz="1200" b="1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11" y="6240479"/>
            <a:ext cx="1654177" cy="53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5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lang="en-US" altLang="en-US" sz="3600" b="1" kern="1200" baseline="0" dirty="0">
          <a:solidFill>
            <a:srgbClr val="E52212"/>
          </a:solidFill>
          <a:latin typeface="Calibri" panose="020F0502020204030204" pitchFamily="34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15900" indent="-215900" algn="l" rtl="0" eaLnBrk="1" fontAlgn="base" hangingPunct="1">
        <a:spcBef>
          <a:spcPct val="0"/>
        </a:spcBef>
        <a:spcAft>
          <a:spcPts val="1500"/>
        </a:spcAft>
        <a:buClr>
          <a:srgbClr val="E52212"/>
        </a:buClr>
        <a:buSzPct val="90000"/>
        <a:buFont typeface="Arial" panose="020B0604020202020204" pitchFamily="34" charset="0"/>
        <a:buChar char="•"/>
        <a:defRPr lang="en-US" altLang="en-US" sz="2000" b="0" i="0" kern="1200" baseline="0" dirty="0">
          <a:solidFill>
            <a:schemeClr val="accent2">
              <a:lumMod val="50000"/>
            </a:schemeClr>
          </a:solidFill>
          <a:latin typeface="Calibri" panose="020F050202020403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471488" indent="-2413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Roboto Condensed" panose="02000000000000000000" pitchFamily="2" charset="0"/>
        <a:buChar char="–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536575" indent="-176213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ioh.com/" TargetMode="External"/><Relationship Id="rId2" Type="http://schemas.openxmlformats.org/officeDocument/2006/relationships/hyperlink" Target="mailto:N.Wilson@westernsydney.edu.a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03B759-D11B-43C5-BFB8-FAD2D9C84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0254" y="2773967"/>
            <a:ext cx="4832464" cy="867348"/>
          </a:xfrm>
        </p:spPr>
        <p:txBody>
          <a:bodyPr wrap="square"/>
          <a:lstStyle/>
          <a:p>
            <a:pPr algn="l"/>
            <a:r>
              <a:rPr lang="en-US" sz="5400" b="1" dirty="0">
                <a:latin typeface="+mn-lt"/>
              </a:rPr>
              <a:t>2022 RESEARCH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8AA0C-3CDF-4147-B5AF-DCD09C881DB9}"/>
              </a:ext>
            </a:extLst>
          </p:cNvPr>
          <p:cNvSpPr txBox="1"/>
          <p:nvPr/>
        </p:nvSpPr>
        <p:spPr>
          <a:xfrm>
            <a:off x="5126181" y="3612055"/>
            <a:ext cx="53755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SEMINAR SERIES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B2DD8-BF1D-2F48-B377-06E25F100051}"/>
              </a:ext>
            </a:extLst>
          </p:cNvPr>
          <p:cNvSpPr txBox="1"/>
          <p:nvPr/>
        </p:nvSpPr>
        <p:spPr>
          <a:xfrm>
            <a:off x="4496090" y="4535385"/>
            <a:ext cx="15999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 May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42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1740-FC1A-EDBB-D505-62AB6C8F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National DSW Survey - barriers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C12CDD-C940-4CCC-B615-01A379485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084023"/>
              </p:ext>
            </p:extLst>
          </p:nvPr>
        </p:nvGraphicFramePr>
        <p:xfrm>
          <a:off x="578840" y="2273417"/>
          <a:ext cx="10167456" cy="2885812"/>
        </p:xfrm>
        <a:graphic>
          <a:graphicData uri="http://schemas.openxmlformats.org/drawingml/2006/table">
            <a:tbl>
              <a:tblPr firstRow="1" firstCol="1" bandRow="1"/>
              <a:tblGrid>
                <a:gridCol w="3423170">
                  <a:extLst>
                    <a:ext uri="{9D8B030D-6E8A-4147-A177-3AD203B41FA5}">
                      <a16:colId xmlns:a16="http://schemas.microsoft.com/office/drawing/2014/main" val="4041109729"/>
                    </a:ext>
                  </a:extLst>
                </a:gridCol>
                <a:gridCol w="1222456">
                  <a:extLst>
                    <a:ext uri="{9D8B030D-6E8A-4147-A177-3AD203B41FA5}">
                      <a16:colId xmlns:a16="http://schemas.microsoft.com/office/drawing/2014/main" val="407664786"/>
                    </a:ext>
                  </a:extLst>
                </a:gridCol>
                <a:gridCol w="1164140">
                  <a:extLst>
                    <a:ext uri="{9D8B030D-6E8A-4147-A177-3AD203B41FA5}">
                      <a16:colId xmlns:a16="http://schemas.microsoft.com/office/drawing/2014/main" val="552218881"/>
                    </a:ext>
                  </a:extLst>
                </a:gridCol>
                <a:gridCol w="1125505">
                  <a:extLst>
                    <a:ext uri="{9D8B030D-6E8A-4147-A177-3AD203B41FA5}">
                      <a16:colId xmlns:a16="http://schemas.microsoft.com/office/drawing/2014/main" val="601329250"/>
                    </a:ext>
                  </a:extLst>
                </a:gridCol>
                <a:gridCol w="1164140">
                  <a:extLst>
                    <a:ext uri="{9D8B030D-6E8A-4147-A177-3AD203B41FA5}">
                      <a16:colId xmlns:a16="http://schemas.microsoft.com/office/drawing/2014/main" val="48235521"/>
                    </a:ext>
                  </a:extLst>
                </a:gridCol>
                <a:gridCol w="1086143">
                  <a:extLst>
                    <a:ext uri="{9D8B030D-6E8A-4147-A177-3AD203B41FA5}">
                      <a16:colId xmlns:a16="http://schemas.microsoft.com/office/drawing/2014/main" val="2932376715"/>
                    </a:ext>
                  </a:extLst>
                </a:gridCol>
                <a:gridCol w="981902">
                  <a:extLst>
                    <a:ext uri="{9D8B030D-6E8A-4147-A177-3AD203B41FA5}">
                      <a16:colId xmlns:a16="http://schemas.microsoft.com/office/drawing/2014/main" val="3642586985"/>
                    </a:ext>
                  </a:extLst>
                </a:gridCol>
              </a:tblGrid>
              <a:tr h="72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IV: Barriers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Strongly Disagree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Somewhat disagree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Somewhat agree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Strongly Agree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cases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185700"/>
                  </a:ext>
                </a:extLst>
              </a:tr>
              <a:tr h="72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I don’t have enough skills to provide oral hygiene care for my clients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(25.0%)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(29.2%)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(17.4%)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(20.8%)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(7.6%)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773952"/>
                  </a:ext>
                </a:extLst>
              </a:tr>
              <a:tr h="72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There is a lack of guidelines/policies to inform expected oral hygiene care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(18.3%)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(19.0%)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(18.3%)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(34.5%)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(9.9%)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990980"/>
                  </a:ext>
                </a:extLst>
              </a:tr>
              <a:tr h="72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There is a lack of adequate oral health training programs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(12.7%)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(7.7%)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(18.3%)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(38.7%)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(22.5%)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49129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CA5BD88-6DAC-2221-0CBD-E960AFBFAABF}"/>
              </a:ext>
            </a:extLst>
          </p:cNvPr>
          <p:cNvSpPr/>
          <p:nvPr/>
        </p:nvSpPr>
        <p:spPr>
          <a:xfrm>
            <a:off x="7340366" y="3296872"/>
            <a:ext cx="2516697" cy="220630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7C7B5B-E797-1E2D-AA65-E370E5E3ADFB}"/>
              </a:ext>
            </a:extLst>
          </p:cNvPr>
          <p:cNvSpPr/>
          <p:nvPr/>
        </p:nvSpPr>
        <p:spPr>
          <a:xfrm>
            <a:off x="3868722" y="2642532"/>
            <a:ext cx="2516697" cy="109057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41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82E3-6B45-55E6-E459-2E6D6BEF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National DSW Survey - Training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8D6464-AF94-D637-559F-87745E7FC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211009"/>
              </p:ext>
            </p:extLst>
          </p:nvPr>
        </p:nvGraphicFramePr>
        <p:xfrm>
          <a:off x="1140903" y="2659310"/>
          <a:ext cx="8910513" cy="1851254"/>
        </p:xfrm>
        <a:graphic>
          <a:graphicData uri="http://schemas.openxmlformats.org/drawingml/2006/table">
            <a:tbl>
              <a:tblPr firstRow="1" firstCol="1" bandRow="1"/>
              <a:tblGrid>
                <a:gridCol w="3314442">
                  <a:extLst>
                    <a:ext uri="{9D8B030D-6E8A-4147-A177-3AD203B41FA5}">
                      <a16:colId xmlns:a16="http://schemas.microsoft.com/office/drawing/2014/main" val="2248331358"/>
                    </a:ext>
                  </a:extLst>
                </a:gridCol>
                <a:gridCol w="1225929">
                  <a:extLst>
                    <a:ext uri="{9D8B030D-6E8A-4147-A177-3AD203B41FA5}">
                      <a16:colId xmlns:a16="http://schemas.microsoft.com/office/drawing/2014/main" val="4153433644"/>
                    </a:ext>
                  </a:extLst>
                </a:gridCol>
                <a:gridCol w="1297453">
                  <a:extLst>
                    <a:ext uri="{9D8B030D-6E8A-4147-A177-3AD203B41FA5}">
                      <a16:colId xmlns:a16="http://schemas.microsoft.com/office/drawing/2014/main" val="935827806"/>
                    </a:ext>
                  </a:extLst>
                </a:gridCol>
                <a:gridCol w="3072689">
                  <a:extLst>
                    <a:ext uri="{9D8B030D-6E8A-4147-A177-3AD203B41FA5}">
                      <a16:colId xmlns:a16="http://schemas.microsoft.com/office/drawing/2014/main" val="1906651062"/>
                    </a:ext>
                  </a:extLst>
                </a:gridCol>
              </a:tblGrid>
              <a:tr h="37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V: Training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cases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165737"/>
                  </a:ext>
                </a:extLst>
              </a:tr>
              <a:tr h="738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Have you ever received any oral hygiene training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(25.4%)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 (74.6%)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834386"/>
                  </a:ext>
                </a:extLst>
              </a:tr>
              <a:tr h="738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Did your practice change after training? ****missing: n=121***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(88.2%)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(11.8)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543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49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3562-AA82-40C1-A4B4-AD70BC28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Potential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7AEEE-E700-4B39-B156-BD1CA231C1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Australian context – NDIS workforce are a largely unregulated workforce</a:t>
            </a:r>
          </a:p>
          <a:p>
            <a:r>
              <a:rPr lang="en-AU" dirty="0"/>
              <a:t>Our goals: </a:t>
            </a:r>
          </a:p>
          <a:p>
            <a:pPr lvl="1"/>
            <a:r>
              <a:rPr lang="en-AU" dirty="0"/>
              <a:t>Scope breadth and depth of the problem</a:t>
            </a:r>
          </a:p>
          <a:p>
            <a:pPr lvl="1"/>
            <a:r>
              <a:rPr lang="en-AU" dirty="0"/>
              <a:t>explore workforce knowledge and barriers</a:t>
            </a:r>
          </a:p>
          <a:p>
            <a:pPr lvl="1"/>
            <a:r>
              <a:rPr lang="en-AU" dirty="0"/>
              <a:t>Explore and test potential solutions that will “fit” in the NDIS landscape </a:t>
            </a:r>
          </a:p>
          <a:p>
            <a:r>
              <a:rPr lang="en-AU" dirty="0"/>
              <a:t>Next steps:</a:t>
            </a:r>
          </a:p>
          <a:p>
            <a:pPr lvl="1"/>
            <a:r>
              <a:rPr lang="en-AU" dirty="0"/>
              <a:t>NHMRC grant application – focussed on children</a:t>
            </a:r>
          </a:p>
          <a:p>
            <a:pPr lvl="1"/>
            <a:r>
              <a:rPr lang="en-AU" dirty="0"/>
              <a:t>Grant to develop and test systems-based caregiver intervention</a:t>
            </a:r>
          </a:p>
        </p:txBody>
      </p:sp>
      <p:pic>
        <p:nvPicPr>
          <p:cNvPr id="6" name="Content Placeholder 5" descr="A picture containing person, indoor, person, preparing&#10;&#10;Description automatically generated">
            <a:extLst>
              <a:ext uri="{FF2B5EF4-FFF2-40B4-BE49-F238E27FC236}">
                <a16:creationId xmlns:a16="http://schemas.microsoft.com/office/drawing/2014/main" id="{A15FCE0B-5D33-4A51-8246-62BF199E1B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734336" cy="3810793"/>
          </a:xfrm>
        </p:spPr>
      </p:pic>
    </p:spTree>
    <p:extLst>
      <p:ext uri="{BB962C8B-B14F-4D97-AF65-F5344CB8AC3E}">
        <p14:creationId xmlns:p14="http://schemas.microsoft.com/office/powerpoint/2010/main" val="157337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150D2-D3A5-466D-BE08-D13C2ED0A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601" y="485719"/>
            <a:ext cx="5804797" cy="5819347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B59C8A-3318-9580-DA77-E8A659E5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89183" cy="750611"/>
          </a:xfrm>
        </p:spPr>
        <p:txBody>
          <a:bodyPr>
            <a:normAutofit/>
          </a:bodyPr>
          <a:lstStyle/>
          <a:p>
            <a:r>
              <a:rPr lang="en-AU" sz="2000" dirty="0"/>
              <a:t>Wilson &amp; Watson (2022)</a:t>
            </a:r>
          </a:p>
        </p:txBody>
      </p:sp>
    </p:spTree>
    <p:extLst>
      <p:ext uri="{BB962C8B-B14F-4D97-AF65-F5344CB8AC3E}">
        <p14:creationId xmlns:p14="http://schemas.microsoft.com/office/powerpoint/2010/main" val="324567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FBF2-EC2B-6108-507F-7AA46A79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493F4-843B-CFE4-1731-93654ECE5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interventions to increase the knowledge and improve the practice of </a:t>
            </a:r>
            <a:r>
              <a:rPr lang="en-US" dirty="0" err="1"/>
              <a:t>carers</a:t>
            </a:r>
            <a:endParaRPr lang="en-US" dirty="0"/>
          </a:p>
          <a:p>
            <a:pPr lvl="0"/>
            <a:r>
              <a:rPr lang="en-US" dirty="0"/>
              <a:t>Develop interventions to </a:t>
            </a:r>
            <a:r>
              <a:rPr lang="en-US" dirty="0">
                <a:solidFill>
                  <a:prstClr val="black"/>
                </a:solidFill>
              </a:rPr>
              <a:t>increase the knowledge and improve the practice of people with IDD who can perform OH self-care  </a:t>
            </a:r>
            <a:endParaRPr lang="en-US" dirty="0"/>
          </a:p>
          <a:p>
            <a:r>
              <a:rPr lang="en-US" dirty="0"/>
              <a:t>Create policy/procedure change at a national level around OH and IDD 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447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8BE4-04CB-973C-5451-1F0B68FC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8A556-EBD4-9258-A37A-FB706E1E4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Waldron  C, Nunn  J, Mac Giolla </a:t>
            </a:r>
            <a:r>
              <a:rPr lang="en-AU" dirty="0" err="1"/>
              <a:t>Phadraig</a:t>
            </a:r>
            <a:r>
              <a:rPr lang="en-AU" dirty="0"/>
              <a:t>  C, Comiskey  C, Guerin  S, van </a:t>
            </a:r>
            <a:r>
              <a:rPr lang="en-AU" dirty="0" err="1"/>
              <a:t>Harten</a:t>
            </a:r>
            <a:r>
              <a:rPr lang="en-AU" dirty="0"/>
              <a:t>  MT, Donnelly‐Swift  E, Clarke  MJ. (2019). Oral hygiene interventions for people with intellectual disabilities. </a:t>
            </a:r>
            <a:r>
              <a:rPr lang="en-AU" i="1" dirty="0"/>
              <a:t>Cochrane Database of Systematic Reviews</a:t>
            </a:r>
            <a:r>
              <a:rPr lang="en-AU" dirty="0"/>
              <a:t>, Issue 5. Art. No.: CD012628. DOI: 10.1002/14651858.CD012628.pub2.</a:t>
            </a:r>
          </a:p>
          <a:p>
            <a:r>
              <a:rPr lang="en-AU" dirty="0"/>
              <a:t>Wilson, N. J., Lin, Z., Villarosa, A. &amp; George, A. (2019a).  The oral health status and reported oral health problems in people with intellectual disability: A literature review. </a:t>
            </a:r>
            <a:r>
              <a:rPr lang="en-AU" i="1" dirty="0"/>
              <a:t>Journal of Intellectual and Developmental Disability, 44</a:t>
            </a:r>
            <a:r>
              <a:rPr lang="en-AU" dirty="0"/>
              <a:t>(3), 292-304. </a:t>
            </a:r>
            <a:r>
              <a:rPr lang="en-AU" dirty="0" err="1"/>
              <a:t>doi</a:t>
            </a:r>
            <a:r>
              <a:rPr lang="en-AU" dirty="0"/>
              <a:t>:  10.3109/13668250.2017.1409596</a:t>
            </a:r>
          </a:p>
          <a:p>
            <a:r>
              <a:rPr lang="en-AU" dirty="0"/>
              <a:t>Wilson, N.J., Lin, Z., Villarosa, A., Lewis, P., Philip, P., Sumar, B. &amp; George, A. (2019b). Countering the poor oral health of people with intellectual and developmental disability: A scoping literature review. </a:t>
            </a:r>
            <a:r>
              <a:rPr lang="en-AU" i="1" dirty="0"/>
              <a:t>BMC: Public Health, 19</a:t>
            </a:r>
            <a:r>
              <a:rPr lang="en-AU" dirty="0"/>
              <a:t>, 1530. https://doi.org/10.1186/s12889-019-7863-1 </a:t>
            </a:r>
          </a:p>
          <a:p>
            <a:r>
              <a:rPr lang="en-AU" dirty="0"/>
              <a:t>Wilson, N.J., Lin, Z., Pithouse, M., Vaughan, B., Sumar, B. &amp; George, A. (In press). Qualitative insights from a novel oral health champions programme for staff working within a residential service for people with intellectual and developmental disability. </a:t>
            </a:r>
            <a:r>
              <a:rPr lang="en-AU" i="1" dirty="0"/>
              <a:t>Journal of Intellectual Disabilities</a:t>
            </a:r>
            <a:r>
              <a:rPr lang="en-AU" dirty="0"/>
              <a:t>. </a:t>
            </a:r>
          </a:p>
          <a:p>
            <a:r>
              <a:rPr lang="en-AU" dirty="0"/>
              <a:t>Wilson, N.J. &amp; Watson, J. (2022). Toward a systems-led, biopsychosocial framework to underpin oral health supports: Commentary on “Evolution of oral status in adults with intellectual and developmental disabilities: A longitudinal study” (</a:t>
            </a:r>
            <a:r>
              <a:rPr lang="en-AU" dirty="0" err="1"/>
              <a:t>Figueira</a:t>
            </a:r>
            <a:r>
              <a:rPr lang="en-AU" dirty="0"/>
              <a:t> et al., 2021). Research and Practice in intellectual and Developmental Disabilities. DOI: 10.1080/23297018.2022.2051199 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36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C51F-64AF-40ED-86B8-397CA2BB6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02200"/>
          </a:xfrm>
        </p:spPr>
        <p:txBody>
          <a:bodyPr>
            <a:normAutofit/>
          </a:bodyPr>
          <a:lstStyle/>
          <a:p>
            <a:r>
              <a:rPr lang="en-AU" dirty="0"/>
              <a:t>Thanks:</a:t>
            </a:r>
            <a:br>
              <a:rPr lang="en-AU" dirty="0"/>
            </a:br>
            <a:br>
              <a:rPr lang="en-AU" dirty="0"/>
            </a:br>
            <a:r>
              <a:rPr lang="en-AU" dirty="0">
                <a:hlinkClick r:id="rId2"/>
              </a:rPr>
              <a:t>N.Wilson@westernsydney.edu.au</a:t>
            </a:r>
            <a:br>
              <a:rPr lang="en-AU" dirty="0"/>
            </a:br>
            <a:br>
              <a:rPr lang="en-AU" dirty="0"/>
            </a:br>
            <a:r>
              <a:rPr lang="en-AU" dirty="0"/>
              <a:t> </a:t>
            </a:r>
            <a:r>
              <a:rPr lang="en-AU" dirty="0">
                <a:hlinkClick r:id="rId3"/>
              </a:rPr>
              <a:t>http://www.acioh.com/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5280427F-75D4-428C-8B29-C92F01E8C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87281"/>
          </a:xfrm>
        </p:spPr>
        <p:txBody>
          <a:bodyPr>
            <a:normAutofit/>
          </a:bodyPr>
          <a:lstStyle/>
          <a:p>
            <a:r>
              <a:rPr lang="en-AU" dirty="0"/>
              <a:t>Beyond the dental chair:</a:t>
            </a:r>
          </a:p>
        </p:txBody>
      </p:sp>
      <p:sp>
        <p:nvSpPr>
          <p:cNvPr id="38" name="Subtitle 37">
            <a:extLst>
              <a:ext uri="{FF2B5EF4-FFF2-40B4-BE49-F238E27FC236}">
                <a16:creationId xmlns:a16="http://schemas.microsoft.com/office/drawing/2014/main" id="{A578A361-3596-4184-A10C-98D4137AD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5052"/>
            <a:ext cx="9144000" cy="2320590"/>
          </a:xfrm>
        </p:spPr>
        <p:txBody>
          <a:bodyPr>
            <a:normAutofit/>
          </a:bodyPr>
          <a:lstStyle/>
          <a:p>
            <a:r>
              <a:rPr lang="en-AU" sz="3200" dirty="0"/>
              <a:t>The role of caregivers in promoting oral health.</a:t>
            </a:r>
          </a:p>
          <a:p>
            <a:endParaRPr lang="en-AU" sz="3200" dirty="0"/>
          </a:p>
          <a:p>
            <a:pPr algn="r"/>
            <a:r>
              <a:rPr lang="en-AU" dirty="0"/>
              <a:t>Associate Professor Nathan Wilson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2A2D6-C42F-4572-B963-F848F07BB225}"/>
              </a:ext>
            </a:extLst>
          </p:cNvPr>
          <p:cNvSpPr/>
          <p:nvPr/>
        </p:nvSpPr>
        <p:spPr>
          <a:xfrm>
            <a:off x="-64655" y="6122126"/>
            <a:ext cx="12330546" cy="753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8" name="Picture 47" descr="Text&#10;&#10;Description automatically generated">
            <a:extLst>
              <a:ext uri="{FF2B5EF4-FFF2-40B4-BE49-F238E27FC236}">
                <a16:creationId xmlns:a16="http://schemas.microsoft.com/office/drawing/2014/main" id="{45C5F7FD-CB48-40C3-9296-258A856A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01" y="6219772"/>
            <a:ext cx="1426198" cy="5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C8D0EF-69E4-A719-706A-409819898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832" y="6137495"/>
            <a:ext cx="2161651" cy="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3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F9C1-AC67-2AEA-2019-C4A47584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My Background: Health and wellbeing of people with intellectual and developmental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6B56-D7CA-D823-2A69-28BA7245E9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i="1" dirty="0"/>
              <a:t>Main areas of focus</a:t>
            </a:r>
          </a:p>
          <a:p>
            <a:r>
              <a:rPr lang="en-AU" dirty="0"/>
              <a:t>Disability Workforce</a:t>
            </a:r>
          </a:p>
          <a:p>
            <a:endParaRPr lang="en-AU" dirty="0"/>
          </a:p>
          <a:p>
            <a:r>
              <a:rPr lang="en-AU" dirty="0"/>
              <a:t>Chronic illness and lifelong disability</a:t>
            </a:r>
          </a:p>
          <a:p>
            <a:endParaRPr lang="en-AU" dirty="0"/>
          </a:p>
          <a:p>
            <a:r>
              <a:rPr lang="en-AU" dirty="0"/>
              <a:t>Participation</a:t>
            </a:r>
          </a:p>
          <a:p>
            <a:endParaRPr lang="en-AU" dirty="0"/>
          </a:p>
          <a:p>
            <a:r>
              <a:rPr lang="en-AU" dirty="0"/>
              <a:t>Key partnerships with disability services and peak bodies</a:t>
            </a:r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7FD6D-240C-E08A-FC4A-02907BC696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i="1" dirty="0"/>
              <a:t>Past and Current Projects</a:t>
            </a:r>
          </a:p>
          <a:p>
            <a:r>
              <a:rPr lang="en-AU" dirty="0"/>
              <a:t>Sexual health </a:t>
            </a:r>
          </a:p>
          <a:p>
            <a:r>
              <a:rPr lang="en-AU" dirty="0"/>
              <a:t>Role of nurses who work with people with IDD</a:t>
            </a:r>
          </a:p>
          <a:p>
            <a:r>
              <a:rPr lang="en-AU" dirty="0"/>
              <a:t>Autism CRC – driving and public transport access</a:t>
            </a:r>
          </a:p>
          <a:p>
            <a:r>
              <a:rPr lang="en-AU" dirty="0"/>
              <a:t>Mentoring programs at Men’s Sheds for young adults with IDD</a:t>
            </a:r>
          </a:p>
          <a:p>
            <a:r>
              <a:rPr lang="en-AU" dirty="0"/>
              <a:t>Reducing psychotropic medication</a:t>
            </a:r>
          </a:p>
          <a:p>
            <a:r>
              <a:rPr lang="en-AU" dirty="0"/>
              <a:t>Oral Health and IDD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39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3383-EBEB-4C2A-A29E-C337CA9B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do we know about oral health and people with intellectual and developmental disability?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83460-9744-48C7-81E3-FE809916F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AU" dirty="0"/>
          </a:p>
          <a:p>
            <a:r>
              <a:rPr lang="en-AU" dirty="0"/>
              <a:t>Oral health (OH) status very poor</a:t>
            </a:r>
          </a:p>
          <a:p>
            <a:r>
              <a:rPr lang="en-AU" dirty="0"/>
              <a:t>Problems with independence in OH</a:t>
            </a:r>
          </a:p>
          <a:p>
            <a:r>
              <a:rPr lang="en-AU" dirty="0"/>
              <a:t>Lack of OH literacy</a:t>
            </a:r>
          </a:p>
          <a:p>
            <a:r>
              <a:rPr lang="en-AU" dirty="0"/>
              <a:t>Access barriers to OH and other health services</a:t>
            </a:r>
          </a:p>
          <a:p>
            <a:r>
              <a:rPr lang="en-AU" dirty="0"/>
              <a:t>Often multiple chronic and complex co-morbidity</a:t>
            </a:r>
          </a:p>
          <a:p>
            <a:r>
              <a:rPr lang="en-AU" dirty="0"/>
              <a:t>Heavy reliance on caregivers …. Few models of effective caregiver training</a:t>
            </a:r>
          </a:p>
          <a:p>
            <a:r>
              <a:rPr lang="en-AU" dirty="0"/>
              <a:t> Evidence of interventions – very low to low – needs a combination of regular check-ups and targeted individualised effective intervention/s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EC013-18DD-4B08-A3FB-976E3EF5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983" y="1342986"/>
            <a:ext cx="3339076" cy="22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3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3AE4-624D-8483-52AC-76DA9AA4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Oral Health and IDD Literature Reviews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20F5-AD86-492F-AE3D-F5CF36521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Review 1: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7A618-C541-61FC-938C-13C6041037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dental procedures was a key issue for females with ID. Poorer oral health, greater numbers of tooth extractions, more caries, fewer fillings, greater gingival inflammation, and greater rates of </a:t>
            </a:r>
            <a:r>
              <a:rPr lang="en-AU" dirty="0" err="1"/>
              <a:t>endentulism</a:t>
            </a:r>
            <a:endParaRPr lang="en-AU" dirty="0"/>
          </a:p>
          <a:p>
            <a:r>
              <a:rPr lang="en-AU" dirty="0"/>
              <a:t>less preventative dentistry and poorer access to services when compared to the general population </a:t>
            </a:r>
          </a:p>
          <a:p>
            <a:r>
              <a:rPr lang="en-AU" dirty="0"/>
              <a:t>Anxiety during oral health care</a:t>
            </a:r>
          </a:p>
          <a:p>
            <a:pPr marL="0" indent="0">
              <a:buNone/>
            </a:pPr>
            <a:r>
              <a:rPr lang="en-AU" dirty="0"/>
              <a:t>Wilson et al., (2019a).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96537-7F6A-BABE-9D35-AF9E8B54E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Review 2: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5C083-A7F7-81A9-FCA5-CFF3C34A905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Caregivers play a vital role in the provision of oral health support, emphasising the effectiveness of educational interventions for caregivers.</a:t>
            </a:r>
          </a:p>
          <a:p>
            <a:r>
              <a:rPr lang="en-AU" dirty="0"/>
              <a:t>Uncertainty regarding the efficacy of specific tooth brushing interventions for people with IDD. </a:t>
            </a:r>
          </a:p>
          <a:p>
            <a:r>
              <a:rPr lang="en-AU" dirty="0"/>
              <a:t>In cases of more severe IDD and/or dental-related behavioural problems, dental treatment under general anaesthesia was often both a necessary and effective method of oral health care provision. </a:t>
            </a:r>
          </a:p>
          <a:p>
            <a:r>
              <a:rPr lang="en-AU" dirty="0"/>
              <a:t>Outreach and exclusive oral health services as successful strategies for increasing the limited access of people with IDD to oral care services.</a:t>
            </a:r>
          </a:p>
          <a:p>
            <a:pPr marL="0" indent="0">
              <a:buNone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Wilson et al., (2019b)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443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D176-461E-36DD-A6D1-8224814D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DSWs as Oral Health Champions – </a:t>
            </a:r>
            <a:r>
              <a:rPr lang="en-US" b="1" dirty="0" err="1"/>
              <a:t>genU</a:t>
            </a:r>
            <a:r>
              <a:rPr lang="en-US" b="1" dirty="0"/>
              <a:t>/DHSV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F5354-7737-3DFD-9C31-03EDD7A2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DHSV and </a:t>
            </a:r>
            <a:r>
              <a:rPr lang="en-US" dirty="0" err="1"/>
              <a:t>genU</a:t>
            </a:r>
            <a:r>
              <a:rPr lang="en-US" dirty="0"/>
              <a:t> developed oral health champions program</a:t>
            </a:r>
          </a:p>
          <a:p>
            <a:r>
              <a:rPr lang="en-US" dirty="0"/>
              <a:t>Champions agreed to role for one year</a:t>
            </a:r>
          </a:p>
          <a:p>
            <a:r>
              <a:rPr lang="en-US" dirty="0"/>
              <a:t>Input from experts; Classroom based education session for DSW champions, 3 follow-up sessions.</a:t>
            </a:r>
          </a:p>
          <a:p>
            <a:r>
              <a:rPr lang="en-US" dirty="0"/>
              <a:t>Champions to lead practice change through peer-led approach  </a:t>
            </a:r>
          </a:p>
          <a:p>
            <a:r>
              <a:rPr lang="en-US" dirty="0"/>
              <a:t>Research/</a:t>
            </a:r>
            <a:r>
              <a:rPr lang="en-US" dirty="0" err="1"/>
              <a:t>Gvt</a:t>
            </a:r>
            <a:r>
              <a:rPr lang="en-US" dirty="0"/>
              <a:t>/service partnership to explore champions’ perspectives of the program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445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947DC-716A-944F-75A9-850B5D23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Cont</a:t>
            </a:r>
            <a:r>
              <a:rPr lang="en-AU" dirty="0"/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C612B-A342-C89E-40AE-AEAC7335E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Enhanced individual knowledge and led to a number of reported benefits to the people with IDD</a:t>
            </a:r>
          </a:p>
          <a:p>
            <a:r>
              <a:rPr lang="en-AU" dirty="0"/>
              <a:t>Challenges being a champion and effecting change where routines and practices were sometimes entrenched</a:t>
            </a:r>
          </a:p>
          <a:p>
            <a:r>
              <a:rPr lang="en-US" dirty="0"/>
              <a:t>Initial, and follow-up, workshops promoted awareness that oral health was more than just cleaning teeth and in fact altered the personal practice of some of the champions</a:t>
            </a:r>
          </a:p>
          <a:p>
            <a:r>
              <a:rPr lang="en-AU" dirty="0"/>
              <a:t>No insight into any notable effect on the oral health status of any individuals with IDD – no outcome measures</a:t>
            </a:r>
          </a:p>
          <a:p>
            <a:pPr marL="0" indent="0">
              <a:buNone/>
            </a:pPr>
            <a:r>
              <a:rPr lang="en-AU" dirty="0"/>
              <a:t>Wilson et al., (2022a)</a:t>
            </a:r>
          </a:p>
        </p:txBody>
      </p:sp>
    </p:spTree>
    <p:extLst>
      <p:ext uri="{BB962C8B-B14F-4D97-AF65-F5344CB8AC3E}">
        <p14:creationId xmlns:p14="http://schemas.microsoft.com/office/powerpoint/2010/main" val="183440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236A-3CBC-6530-7689-054454AB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Smiles for Life – Westmead Special Needs Dentistry Unit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D707C-0359-AD00-320E-358F247FB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Smiles for Life education program for paid and unpaid carers – classroom session with short “hands on” component</a:t>
            </a:r>
          </a:p>
          <a:p>
            <a:r>
              <a:rPr lang="en-AU" dirty="0"/>
              <a:t>No evaluation undertaken, but pre-post data were collected</a:t>
            </a:r>
          </a:p>
          <a:p>
            <a:r>
              <a:rPr lang="en-AU" dirty="0"/>
              <a:t>Collaboration between researchers and Westmead team</a:t>
            </a:r>
          </a:p>
          <a:p>
            <a:r>
              <a:rPr lang="en-AU" dirty="0"/>
              <a:t>Matched pairs </a:t>
            </a:r>
            <a:r>
              <a:rPr lang="en-AU" i="1" dirty="0"/>
              <a:t>n</a:t>
            </a:r>
            <a:r>
              <a:rPr lang="en-AU" dirty="0"/>
              <a:t>=244 </a:t>
            </a:r>
          </a:p>
          <a:p>
            <a:r>
              <a:rPr lang="en-AU" dirty="0"/>
              <a:t>Knowledge decreased after the program, more so in carers with fewer educational qualifications</a:t>
            </a:r>
          </a:p>
          <a:p>
            <a:r>
              <a:rPr lang="en-AU" dirty="0"/>
              <a:t>Content was pitched at too high a level – led to confusion</a:t>
            </a:r>
          </a:p>
          <a:p>
            <a:pPr marL="0" indent="0">
              <a:buNone/>
            </a:pPr>
            <a:r>
              <a:rPr lang="en-AU" dirty="0"/>
              <a:t>Wilson et al., (2022b)</a:t>
            </a:r>
          </a:p>
        </p:txBody>
      </p:sp>
    </p:spTree>
    <p:extLst>
      <p:ext uri="{BB962C8B-B14F-4D97-AF65-F5344CB8AC3E}">
        <p14:creationId xmlns:p14="http://schemas.microsoft.com/office/powerpoint/2010/main" val="94119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4C2F-2030-798F-1653-E1784F53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National DSW Survey - knowledge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DF0900-3CCD-20F9-8A80-0B578E2BC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25055"/>
              </p:ext>
            </p:extLst>
          </p:nvPr>
        </p:nvGraphicFramePr>
        <p:xfrm>
          <a:off x="1711355" y="2340609"/>
          <a:ext cx="7758719" cy="3793796"/>
        </p:xfrm>
        <a:graphic>
          <a:graphicData uri="http://schemas.openxmlformats.org/drawingml/2006/table">
            <a:tbl>
              <a:tblPr firstRow="1" firstCol="1" bandRow="1"/>
              <a:tblGrid>
                <a:gridCol w="3824967">
                  <a:extLst>
                    <a:ext uri="{9D8B030D-6E8A-4147-A177-3AD203B41FA5}">
                      <a16:colId xmlns:a16="http://schemas.microsoft.com/office/drawing/2014/main" val="3822104783"/>
                    </a:ext>
                  </a:extLst>
                </a:gridCol>
                <a:gridCol w="846910">
                  <a:extLst>
                    <a:ext uri="{9D8B030D-6E8A-4147-A177-3AD203B41FA5}">
                      <a16:colId xmlns:a16="http://schemas.microsoft.com/office/drawing/2014/main" val="2381187127"/>
                    </a:ext>
                  </a:extLst>
                </a:gridCol>
                <a:gridCol w="1119966">
                  <a:extLst>
                    <a:ext uri="{9D8B030D-6E8A-4147-A177-3AD203B41FA5}">
                      <a16:colId xmlns:a16="http://schemas.microsoft.com/office/drawing/2014/main" val="867012187"/>
                    </a:ext>
                  </a:extLst>
                </a:gridCol>
                <a:gridCol w="1035275">
                  <a:extLst>
                    <a:ext uri="{9D8B030D-6E8A-4147-A177-3AD203B41FA5}">
                      <a16:colId xmlns:a16="http://schemas.microsoft.com/office/drawing/2014/main" val="3470012746"/>
                    </a:ext>
                  </a:extLst>
                </a:gridCol>
                <a:gridCol w="931601">
                  <a:extLst>
                    <a:ext uri="{9D8B030D-6E8A-4147-A177-3AD203B41FA5}">
                      <a16:colId xmlns:a16="http://schemas.microsoft.com/office/drawing/2014/main" val="2559649567"/>
                    </a:ext>
                  </a:extLst>
                </a:gridCol>
              </a:tblGrid>
              <a:tr h="840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 items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T/F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Incorrect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660148"/>
                  </a:ext>
                </a:extLst>
              </a:tr>
              <a:tr h="840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Poor oral health (bad breath, cavities etc.) is NOT linked to certain bacteria in the mouth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(71.5%)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(28.5%)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501023"/>
                  </a:ext>
                </a:extLst>
              </a:tr>
              <a:tr h="840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It is recommended that all individuals should clean their teeth once per 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(36.8%)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 (63.2%)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300256"/>
                  </a:ext>
                </a:extLst>
              </a:tr>
              <a:tr h="1270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Bacteria found in the mouth due to poor oral hygiene can be linked to increased risk of chest infections (Aspiration pneumonia)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93(61.6%)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(38.4%)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909682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5308FF8-9ED3-0CAE-0710-69FB1E4B8289}"/>
              </a:ext>
            </a:extLst>
          </p:cNvPr>
          <p:cNvSpPr/>
          <p:nvPr/>
        </p:nvSpPr>
        <p:spPr>
          <a:xfrm>
            <a:off x="7256477" y="2650921"/>
            <a:ext cx="1367406" cy="31290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398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4F7F"/>
      </a:accent1>
      <a:accent2>
        <a:srgbClr val="882D61"/>
      </a:accent2>
      <a:accent3>
        <a:srgbClr val="FFBD16"/>
      </a:accent3>
      <a:accent4>
        <a:srgbClr val="FFC000"/>
      </a:accent4>
      <a:accent5>
        <a:srgbClr val="5B9BD5"/>
      </a:accent5>
      <a:accent6>
        <a:srgbClr val="882D61"/>
      </a:accent6>
      <a:hlink>
        <a:srgbClr val="0563C1"/>
      </a:hlink>
      <a:folHlink>
        <a:srgbClr val="954F7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+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3907 LTU PowerPoint 2017 TEM v1" id="{863CE38B-4526-42AD-BE28-B171678683A9}" vid="{6FA08EC8-41B8-4A0D-AE9D-2C0593E42E6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1320</Words>
  <Application>Microsoft Macintosh PowerPoint</Application>
  <PresentationFormat>Widescreen</PresentationFormat>
  <Paragraphs>151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Roboto Condensed</vt:lpstr>
      <vt:lpstr>Segoe UI</vt:lpstr>
      <vt:lpstr>Segoe UI Semibold</vt:lpstr>
      <vt:lpstr>Wingdings 2</vt:lpstr>
      <vt:lpstr>Office Theme</vt:lpstr>
      <vt:lpstr>Title + Content</vt:lpstr>
      <vt:lpstr>PowerPoint Presentation</vt:lpstr>
      <vt:lpstr>Beyond the dental chair:</vt:lpstr>
      <vt:lpstr>My Background: Health and wellbeing of people with intellectual and developmental disability</vt:lpstr>
      <vt:lpstr>What do we know about oral health and people with intellectual and developmental disability?</vt:lpstr>
      <vt:lpstr>Oral Health and IDD Literature Reviews</vt:lpstr>
      <vt:lpstr>DSWs as Oral Health Champions – genU/DHSV</vt:lpstr>
      <vt:lpstr>Cont …</vt:lpstr>
      <vt:lpstr>Smiles for Life – Westmead Special Needs Dentistry Unit </vt:lpstr>
      <vt:lpstr>National DSW Survey - knowledge</vt:lpstr>
      <vt:lpstr>National DSW Survey - barriers</vt:lpstr>
      <vt:lpstr>National DSW Survey - Training</vt:lpstr>
      <vt:lpstr>Potential Solutions?</vt:lpstr>
      <vt:lpstr>Wilson &amp; Watson (2022)</vt:lpstr>
      <vt:lpstr>Summary of needs</vt:lpstr>
      <vt:lpstr>References</vt:lpstr>
      <vt:lpstr>Thanks:  N.Wilson@westernsydney.edu.au   http://www.acioh.com/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Villarosa</dc:creator>
  <cp:lastModifiedBy>James Pilbrow</cp:lastModifiedBy>
  <cp:revision>81</cp:revision>
  <cp:lastPrinted>2022-05-10T01:03:04Z</cp:lastPrinted>
  <dcterms:created xsi:type="dcterms:W3CDTF">2021-02-25T02:13:50Z</dcterms:created>
  <dcterms:modified xsi:type="dcterms:W3CDTF">2022-05-13T01:15:14Z</dcterms:modified>
</cp:coreProperties>
</file>