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2" d="100"/>
          <a:sy n="112" d="100"/>
        </p:scale>
        <p:origin x="-948"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1F37E436-CE54-441D-A655-1F6259262C10}" type="datetimeFigureOut">
              <a:rPr lang="en-AU" smtClean="0"/>
              <a:t>25/03/2014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0BF90D7-4ECA-4949-BBEC-D16A894BE818}" type="slidenum">
              <a:rPr lang="en-AU" smtClean="0"/>
              <a:t>‹#›</a:t>
            </a:fld>
            <a:endParaRPr lang="en-AU"/>
          </a:p>
        </p:txBody>
      </p:sp>
    </p:spTree>
    <p:extLst>
      <p:ext uri="{BB962C8B-B14F-4D97-AF65-F5344CB8AC3E}">
        <p14:creationId xmlns:p14="http://schemas.microsoft.com/office/powerpoint/2010/main" val="3996274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1F37E436-CE54-441D-A655-1F6259262C10}" type="datetimeFigureOut">
              <a:rPr lang="en-AU" smtClean="0"/>
              <a:t>25/03/2014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0BF90D7-4ECA-4949-BBEC-D16A894BE818}" type="slidenum">
              <a:rPr lang="en-AU" smtClean="0"/>
              <a:t>‹#›</a:t>
            </a:fld>
            <a:endParaRPr lang="en-AU"/>
          </a:p>
        </p:txBody>
      </p:sp>
    </p:spTree>
    <p:extLst>
      <p:ext uri="{BB962C8B-B14F-4D97-AF65-F5344CB8AC3E}">
        <p14:creationId xmlns:p14="http://schemas.microsoft.com/office/powerpoint/2010/main" val="3963321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1F37E436-CE54-441D-A655-1F6259262C10}" type="datetimeFigureOut">
              <a:rPr lang="en-AU" smtClean="0"/>
              <a:t>25/03/2014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0BF90D7-4ECA-4949-BBEC-D16A894BE818}" type="slidenum">
              <a:rPr lang="en-AU" smtClean="0"/>
              <a:t>‹#›</a:t>
            </a:fld>
            <a:endParaRPr lang="en-AU"/>
          </a:p>
        </p:txBody>
      </p:sp>
    </p:spTree>
    <p:extLst>
      <p:ext uri="{BB962C8B-B14F-4D97-AF65-F5344CB8AC3E}">
        <p14:creationId xmlns:p14="http://schemas.microsoft.com/office/powerpoint/2010/main" val="3893951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1F37E436-CE54-441D-A655-1F6259262C10}" type="datetimeFigureOut">
              <a:rPr lang="en-AU" smtClean="0"/>
              <a:t>25/03/2014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0BF90D7-4ECA-4949-BBEC-D16A894BE818}" type="slidenum">
              <a:rPr lang="en-AU" smtClean="0"/>
              <a:t>‹#›</a:t>
            </a:fld>
            <a:endParaRPr lang="en-AU"/>
          </a:p>
        </p:txBody>
      </p:sp>
    </p:spTree>
    <p:extLst>
      <p:ext uri="{BB962C8B-B14F-4D97-AF65-F5344CB8AC3E}">
        <p14:creationId xmlns:p14="http://schemas.microsoft.com/office/powerpoint/2010/main" val="3938714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37E436-CE54-441D-A655-1F6259262C10}" type="datetimeFigureOut">
              <a:rPr lang="en-AU" smtClean="0"/>
              <a:t>25/03/2014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0BF90D7-4ECA-4949-BBEC-D16A894BE818}" type="slidenum">
              <a:rPr lang="en-AU" smtClean="0"/>
              <a:t>‹#›</a:t>
            </a:fld>
            <a:endParaRPr lang="en-AU"/>
          </a:p>
        </p:txBody>
      </p:sp>
    </p:spTree>
    <p:extLst>
      <p:ext uri="{BB962C8B-B14F-4D97-AF65-F5344CB8AC3E}">
        <p14:creationId xmlns:p14="http://schemas.microsoft.com/office/powerpoint/2010/main" val="2529828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1F37E436-CE54-441D-A655-1F6259262C10}" type="datetimeFigureOut">
              <a:rPr lang="en-AU" smtClean="0"/>
              <a:t>25/03/2014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0BF90D7-4ECA-4949-BBEC-D16A894BE818}" type="slidenum">
              <a:rPr lang="en-AU" smtClean="0"/>
              <a:t>‹#›</a:t>
            </a:fld>
            <a:endParaRPr lang="en-AU"/>
          </a:p>
        </p:txBody>
      </p:sp>
    </p:spTree>
    <p:extLst>
      <p:ext uri="{BB962C8B-B14F-4D97-AF65-F5344CB8AC3E}">
        <p14:creationId xmlns:p14="http://schemas.microsoft.com/office/powerpoint/2010/main" val="1860679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1F37E436-CE54-441D-A655-1F6259262C10}" type="datetimeFigureOut">
              <a:rPr lang="en-AU" smtClean="0"/>
              <a:t>25/03/2014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30BF90D7-4ECA-4949-BBEC-D16A894BE818}" type="slidenum">
              <a:rPr lang="en-AU" smtClean="0"/>
              <a:t>‹#›</a:t>
            </a:fld>
            <a:endParaRPr lang="en-AU"/>
          </a:p>
        </p:txBody>
      </p:sp>
    </p:spTree>
    <p:extLst>
      <p:ext uri="{BB962C8B-B14F-4D97-AF65-F5344CB8AC3E}">
        <p14:creationId xmlns:p14="http://schemas.microsoft.com/office/powerpoint/2010/main" val="31691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1F37E436-CE54-441D-A655-1F6259262C10}" type="datetimeFigureOut">
              <a:rPr lang="en-AU" smtClean="0"/>
              <a:t>25/03/2014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30BF90D7-4ECA-4949-BBEC-D16A894BE818}" type="slidenum">
              <a:rPr lang="en-AU" smtClean="0"/>
              <a:t>‹#›</a:t>
            </a:fld>
            <a:endParaRPr lang="en-AU"/>
          </a:p>
        </p:txBody>
      </p:sp>
    </p:spTree>
    <p:extLst>
      <p:ext uri="{BB962C8B-B14F-4D97-AF65-F5344CB8AC3E}">
        <p14:creationId xmlns:p14="http://schemas.microsoft.com/office/powerpoint/2010/main" val="1176884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37E436-CE54-441D-A655-1F6259262C10}" type="datetimeFigureOut">
              <a:rPr lang="en-AU" smtClean="0"/>
              <a:t>25/03/2014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30BF90D7-4ECA-4949-BBEC-D16A894BE818}" type="slidenum">
              <a:rPr lang="en-AU" smtClean="0"/>
              <a:t>‹#›</a:t>
            </a:fld>
            <a:endParaRPr lang="en-AU"/>
          </a:p>
        </p:txBody>
      </p:sp>
    </p:spTree>
    <p:extLst>
      <p:ext uri="{BB962C8B-B14F-4D97-AF65-F5344CB8AC3E}">
        <p14:creationId xmlns:p14="http://schemas.microsoft.com/office/powerpoint/2010/main" val="3651922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37E436-CE54-441D-A655-1F6259262C10}" type="datetimeFigureOut">
              <a:rPr lang="en-AU" smtClean="0"/>
              <a:t>25/03/2014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0BF90D7-4ECA-4949-BBEC-D16A894BE818}" type="slidenum">
              <a:rPr lang="en-AU" smtClean="0"/>
              <a:t>‹#›</a:t>
            </a:fld>
            <a:endParaRPr lang="en-AU"/>
          </a:p>
        </p:txBody>
      </p:sp>
    </p:spTree>
    <p:extLst>
      <p:ext uri="{BB962C8B-B14F-4D97-AF65-F5344CB8AC3E}">
        <p14:creationId xmlns:p14="http://schemas.microsoft.com/office/powerpoint/2010/main" val="1402683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37E436-CE54-441D-A655-1F6259262C10}" type="datetimeFigureOut">
              <a:rPr lang="en-AU" smtClean="0"/>
              <a:t>25/03/2014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0BF90D7-4ECA-4949-BBEC-D16A894BE818}" type="slidenum">
              <a:rPr lang="en-AU" smtClean="0"/>
              <a:t>‹#›</a:t>
            </a:fld>
            <a:endParaRPr lang="en-AU"/>
          </a:p>
        </p:txBody>
      </p:sp>
    </p:spTree>
    <p:extLst>
      <p:ext uri="{BB962C8B-B14F-4D97-AF65-F5344CB8AC3E}">
        <p14:creationId xmlns:p14="http://schemas.microsoft.com/office/powerpoint/2010/main" val="3843867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37E436-CE54-441D-A655-1F6259262C10}" type="datetimeFigureOut">
              <a:rPr lang="en-AU" smtClean="0"/>
              <a:t>25/03/2014</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BF90D7-4ECA-4949-BBEC-D16A894BE818}" type="slidenum">
              <a:rPr lang="en-AU" smtClean="0"/>
              <a:t>‹#›</a:t>
            </a:fld>
            <a:endParaRPr lang="en-AU"/>
          </a:p>
        </p:txBody>
      </p:sp>
    </p:spTree>
    <p:extLst>
      <p:ext uri="{BB962C8B-B14F-4D97-AF65-F5344CB8AC3E}">
        <p14:creationId xmlns:p14="http://schemas.microsoft.com/office/powerpoint/2010/main" val="6337346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404664"/>
            <a:ext cx="7488832" cy="6187335"/>
          </a:xfrm>
          <a:prstGeom prst="rect">
            <a:avLst/>
          </a:prstGeom>
          <a:noFill/>
        </p:spPr>
        <p:txBody>
          <a:bodyPr wrap="square" rtlCol="0">
            <a:spAutoFit/>
          </a:bodyPr>
          <a:lstStyle/>
          <a:p>
            <a:r>
              <a:rPr lang="en-US" sz="1400" b="1" dirty="0" smtClean="0">
                <a:solidFill>
                  <a:srgbClr val="C00000"/>
                </a:solidFill>
              </a:rPr>
              <a:t>Below is an introduction from a first-year biology scientific report. Look at how references have been cited in the text and in the reference list. What features of APA referencing do you notice?</a:t>
            </a:r>
          </a:p>
          <a:p>
            <a:endParaRPr lang="en-US" sz="1200" dirty="0"/>
          </a:p>
          <a:p>
            <a:r>
              <a:rPr lang="en-US" sz="1200" dirty="0" smtClean="0"/>
              <a:t>The common earthworm (</a:t>
            </a:r>
            <a:r>
              <a:rPr lang="en-US" sz="1200" i="1" dirty="0" err="1" smtClean="0"/>
              <a:t>Lumbricus</a:t>
            </a:r>
            <a:r>
              <a:rPr lang="en-US" sz="1200" i="1" dirty="0" smtClean="0"/>
              <a:t> </a:t>
            </a:r>
            <a:r>
              <a:rPr lang="en-US" sz="1200" i="1" dirty="0" err="1" smtClean="0"/>
              <a:t>terrestris</a:t>
            </a:r>
            <a:r>
              <a:rPr lang="en-US" sz="1200" dirty="0" smtClean="0"/>
              <a:t>) is a terrestrial annelid of the class </a:t>
            </a:r>
            <a:r>
              <a:rPr lang="en-US" sz="1200" dirty="0" err="1" smtClean="0"/>
              <a:t>Oligochaeta</a:t>
            </a:r>
            <a:r>
              <a:rPr lang="en-US" sz="1200" dirty="0" smtClean="0"/>
              <a:t> (Baker &amp; Garland, 1982). Earthworms have no specialized respiratory structures and gas exchange occurs by simple diffusion through a liquid film on the surface of the body, which must be kept moist (Curtis &amp; Barnes, 1989). The earthworm has a closed circulatory system, of which the dorsal blood vessel is the principal pumping organ (Hickman et al., 2008). The blood is transported in this vessel by peristaltic waves of contraction and carries food, wastes and respiratory gases (Hickman et al., 2008). A closed circulatory system has an advantage over open systems as it can support a faster metabolic rate (</a:t>
            </a:r>
            <a:r>
              <a:rPr lang="en-AU" sz="1200" dirty="0" err="1" smtClean="0"/>
              <a:t>Purves</a:t>
            </a:r>
            <a:r>
              <a:rPr lang="en-AU" sz="1200" dirty="0" smtClean="0"/>
              <a:t>, </a:t>
            </a:r>
            <a:r>
              <a:rPr lang="en-AU" sz="1200" dirty="0" err="1" smtClean="0"/>
              <a:t>Sadava</a:t>
            </a:r>
            <a:r>
              <a:rPr lang="en-AU" sz="1200" dirty="0" smtClean="0"/>
              <a:t>, </a:t>
            </a:r>
            <a:r>
              <a:rPr lang="en-AU" sz="1200" dirty="0" err="1" smtClean="0"/>
              <a:t>Orians</a:t>
            </a:r>
            <a:r>
              <a:rPr lang="en-AU" sz="1200" dirty="0" smtClean="0"/>
              <a:t>, &amp; Heller, 2004</a:t>
            </a:r>
            <a:r>
              <a:rPr lang="en-US" sz="1200" dirty="0" smtClean="0"/>
              <a:t>). </a:t>
            </a:r>
            <a:endParaRPr lang="en-AU" sz="1200" dirty="0" smtClean="0"/>
          </a:p>
          <a:p>
            <a:r>
              <a:rPr lang="en-US" sz="1200" dirty="0" smtClean="0"/>
              <a:t> </a:t>
            </a:r>
            <a:endParaRPr lang="en-AU" sz="1200" dirty="0" smtClean="0"/>
          </a:p>
          <a:p>
            <a:r>
              <a:rPr lang="en-US" sz="1200" dirty="0" smtClean="0"/>
              <a:t>Earthworms, along with most invertebrates, are </a:t>
            </a:r>
            <a:r>
              <a:rPr lang="en-US" sz="1200" dirty="0" err="1" smtClean="0"/>
              <a:t>ectotherms</a:t>
            </a:r>
            <a:r>
              <a:rPr lang="en-US" sz="1200" dirty="0" smtClean="0"/>
              <a:t> (</a:t>
            </a:r>
            <a:r>
              <a:rPr lang="en-AU" sz="1200" dirty="0" smtClean="0"/>
              <a:t>Knox, </a:t>
            </a:r>
            <a:r>
              <a:rPr lang="en-AU" sz="1200" dirty="0" err="1" smtClean="0"/>
              <a:t>Ladiges</a:t>
            </a:r>
            <a:r>
              <a:rPr lang="en-AU" sz="1200" dirty="0" smtClean="0"/>
              <a:t>, Evans, &amp; Saint, 2005</a:t>
            </a:r>
            <a:r>
              <a:rPr lang="en-US" sz="1200" dirty="0" smtClean="0"/>
              <a:t>). The body temperature of ectothermic animals is determined by the environment (Hickman et al., 2008) and cannot be regulated except by </a:t>
            </a:r>
            <a:r>
              <a:rPr lang="en-US" sz="1200" dirty="0" err="1" smtClean="0"/>
              <a:t>behavioural</a:t>
            </a:r>
            <a:r>
              <a:rPr lang="en-US" sz="1200" dirty="0" smtClean="0"/>
              <a:t> mechanisms (</a:t>
            </a:r>
            <a:r>
              <a:rPr lang="en-US" sz="1200" dirty="0" err="1" smtClean="0"/>
              <a:t>Purves</a:t>
            </a:r>
            <a:r>
              <a:rPr lang="en-US" sz="1200" dirty="0" smtClean="0"/>
              <a:t> et al., 2004). As the body temperature increases, the rate of metabolism also increases so that more energy is available for activities such as movement (Hickman et al., 2008). The aim of this study was to observe and record the contraction rate of the dorsal blood vessel in earthworms at varying temperatures. It was hypothesized that the contraction rate would be different at 20</a:t>
            </a:r>
            <a:r>
              <a:rPr lang="en-US" sz="1200" baseline="30000" dirty="0" smtClean="0"/>
              <a:t>o</a:t>
            </a:r>
            <a:r>
              <a:rPr lang="en-US" sz="1200" dirty="0" smtClean="0"/>
              <a:t>C and 5</a:t>
            </a:r>
            <a:r>
              <a:rPr lang="en-US" sz="1200" baseline="30000" dirty="0" smtClean="0"/>
              <a:t>o</a:t>
            </a:r>
            <a:r>
              <a:rPr lang="en-US" sz="1200" dirty="0" smtClean="0"/>
              <a:t>C.</a:t>
            </a:r>
          </a:p>
          <a:p>
            <a:endParaRPr lang="en-US" sz="1200" dirty="0" smtClean="0"/>
          </a:p>
          <a:p>
            <a:r>
              <a:rPr lang="en-AU" sz="1200" b="1" dirty="0" smtClean="0"/>
              <a:t>References</a:t>
            </a:r>
          </a:p>
          <a:p>
            <a:pPr marL="457200" indent="-457200">
              <a:lnSpc>
                <a:spcPct val="115000"/>
              </a:lnSpc>
              <a:spcAft>
                <a:spcPts val="1000"/>
              </a:spcAft>
            </a:pPr>
            <a:r>
              <a:rPr lang="en-AU" sz="1200" dirty="0" smtClean="0">
                <a:ea typeface="Calibri"/>
                <a:cs typeface="Times New Roman"/>
              </a:rPr>
              <a:t>Baker, J. J. W., &amp; Garland, E. A. (1982). </a:t>
            </a:r>
            <a:r>
              <a:rPr lang="en-AU" sz="1200" i="1" dirty="0" smtClean="0">
                <a:ea typeface="Calibri"/>
                <a:cs typeface="Times New Roman"/>
              </a:rPr>
              <a:t>The study of biology </a:t>
            </a:r>
            <a:r>
              <a:rPr lang="en-AU" sz="1200" dirty="0" smtClean="0">
                <a:ea typeface="Calibri"/>
                <a:cs typeface="Times New Roman"/>
              </a:rPr>
              <a:t>(4th ed.). Reading, MA: Addison Wesley.</a:t>
            </a:r>
          </a:p>
          <a:p>
            <a:pPr marL="457200" indent="-457200">
              <a:lnSpc>
                <a:spcPct val="115000"/>
              </a:lnSpc>
              <a:spcAft>
                <a:spcPts val="1000"/>
              </a:spcAft>
            </a:pPr>
            <a:r>
              <a:rPr lang="en-AU" sz="1200" dirty="0" smtClean="0">
                <a:ea typeface="Calibri"/>
                <a:cs typeface="Times New Roman"/>
              </a:rPr>
              <a:t>Curtis, H., &amp; Barnes, N. S. (1989). </a:t>
            </a:r>
            <a:r>
              <a:rPr lang="en-AU" sz="1200" i="1" dirty="0" smtClean="0">
                <a:ea typeface="Calibri"/>
                <a:cs typeface="Times New Roman"/>
              </a:rPr>
              <a:t>Biology</a:t>
            </a:r>
            <a:r>
              <a:rPr lang="en-AU" sz="1200" dirty="0" smtClean="0">
                <a:ea typeface="Calibri"/>
                <a:cs typeface="Times New Roman"/>
              </a:rPr>
              <a:t> (5th ed.). New York, NY: Worth.</a:t>
            </a:r>
          </a:p>
          <a:p>
            <a:pPr marL="457200" indent="-457200">
              <a:lnSpc>
                <a:spcPct val="115000"/>
              </a:lnSpc>
              <a:spcAft>
                <a:spcPts val="1000"/>
              </a:spcAft>
            </a:pPr>
            <a:r>
              <a:rPr lang="en-AU" sz="1200" dirty="0" smtClean="0">
                <a:ea typeface="Calibri"/>
                <a:cs typeface="Times New Roman"/>
              </a:rPr>
              <a:t>Hickman, C. P., Roberts, L. S., Keen. S. L., Larson, S., </a:t>
            </a:r>
            <a:r>
              <a:rPr lang="en-AU" sz="1200" dirty="0" err="1" smtClean="0">
                <a:ea typeface="Calibri"/>
                <a:cs typeface="Times New Roman"/>
              </a:rPr>
              <a:t>I’Anson</a:t>
            </a:r>
            <a:r>
              <a:rPr lang="en-AU" sz="1200" dirty="0" smtClean="0">
                <a:ea typeface="Calibri"/>
                <a:cs typeface="Times New Roman"/>
              </a:rPr>
              <a:t>, H., &amp; </a:t>
            </a:r>
            <a:r>
              <a:rPr lang="en-AU" sz="1200" dirty="0" err="1" smtClean="0">
                <a:ea typeface="Calibri"/>
                <a:cs typeface="Times New Roman"/>
              </a:rPr>
              <a:t>Eisenhour</a:t>
            </a:r>
            <a:r>
              <a:rPr lang="en-AU" sz="1200" dirty="0" smtClean="0">
                <a:ea typeface="Calibri"/>
                <a:cs typeface="Times New Roman"/>
              </a:rPr>
              <a:t>, D. J. (2008). </a:t>
            </a:r>
            <a:r>
              <a:rPr lang="en-AU" sz="1200" i="1" dirty="0" smtClean="0">
                <a:ea typeface="Calibri"/>
                <a:cs typeface="Times New Roman"/>
              </a:rPr>
              <a:t>Integrated principles of zoology</a:t>
            </a:r>
            <a:r>
              <a:rPr lang="en-AU" sz="1200" dirty="0" smtClean="0">
                <a:ea typeface="Calibri"/>
                <a:cs typeface="Times New Roman"/>
              </a:rPr>
              <a:t> (14th ed.). New York, NY: McGraw Hill.</a:t>
            </a:r>
          </a:p>
          <a:p>
            <a:pPr marL="457200" indent="-457200">
              <a:lnSpc>
                <a:spcPct val="115000"/>
              </a:lnSpc>
              <a:spcAft>
                <a:spcPts val="1000"/>
              </a:spcAft>
            </a:pPr>
            <a:r>
              <a:rPr lang="en-AU" sz="1200" dirty="0" smtClean="0">
                <a:ea typeface="Calibri"/>
                <a:cs typeface="Times New Roman"/>
              </a:rPr>
              <a:t>Knox, R. B., </a:t>
            </a:r>
            <a:r>
              <a:rPr lang="en-AU" sz="1200" dirty="0" err="1" smtClean="0">
                <a:ea typeface="Calibri"/>
                <a:cs typeface="Times New Roman"/>
              </a:rPr>
              <a:t>Ladiges</a:t>
            </a:r>
            <a:r>
              <a:rPr lang="en-AU" sz="1200" dirty="0" smtClean="0">
                <a:ea typeface="Calibri"/>
                <a:cs typeface="Times New Roman"/>
              </a:rPr>
              <a:t>, P., Evans, B., &amp; Saint, R. (2005). </a:t>
            </a:r>
            <a:r>
              <a:rPr lang="en-AU" sz="1200" i="1" dirty="0" smtClean="0">
                <a:ea typeface="Calibri"/>
                <a:cs typeface="Times New Roman"/>
              </a:rPr>
              <a:t>Biology: An Australian perspective</a:t>
            </a:r>
            <a:r>
              <a:rPr lang="en-AU" sz="1200" dirty="0" smtClean="0">
                <a:ea typeface="Calibri"/>
                <a:cs typeface="Times New Roman"/>
              </a:rPr>
              <a:t> (3rd ed.). New York, NY: McGraw Hill.</a:t>
            </a:r>
          </a:p>
          <a:p>
            <a:pPr marL="457200" indent="-457200">
              <a:lnSpc>
                <a:spcPct val="115000"/>
              </a:lnSpc>
              <a:spcAft>
                <a:spcPts val="1000"/>
              </a:spcAft>
            </a:pPr>
            <a:r>
              <a:rPr lang="en-AU" sz="1200" dirty="0" err="1" smtClean="0">
                <a:ea typeface="Calibri"/>
                <a:cs typeface="Times New Roman"/>
              </a:rPr>
              <a:t>Purves</a:t>
            </a:r>
            <a:r>
              <a:rPr lang="en-AU" sz="1200" dirty="0" smtClean="0">
                <a:ea typeface="Calibri"/>
                <a:cs typeface="Times New Roman"/>
              </a:rPr>
              <a:t>, W. K., </a:t>
            </a:r>
            <a:r>
              <a:rPr lang="en-AU" sz="1200" dirty="0" err="1" smtClean="0">
                <a:ea typeface="Calibri"/>
                <a:cs typeface="Times New Roman"/>
              </a:rPr>
              <a:t>Sadava</a:t>
            </a:r>
            <a:r>
              <a:rPr lang="en-AU" sz="1200" dirty="0" smtClean="0">
                <a:ea typeface="Calibri"/>
                <a:cs typeface="Times New Roman"/>
              </a:rPr>
              <a:t>, D., </a:t>
            </a:r>
            <a:r>
              <a:rPr lang="en-AU" sz="1200" dirty="0" err="1" smtClean="0">
                <a:ea typeface="Calibri"/>
                <a:cs typeface="Times New Roman"/>
              </a:rPr>
              <a:t>Orians</a:t>
            </a:r>
            <a:r>
              <a:rPr lang="en-AU" sz="1200" dirty="0" smtClean="0">
                <a:ea typeface="Calibri"/>
                <a:cs typeface="Times New Roman"/>
              </a:rPr>
              <a:t>, G. H., &amp; Heller, H. C. (2004). </a:t>
            </a:r>
            <a:r>
              <a:rPr lang="en-AU" sz="1200" i="1" dirty="0" smtClean="0">
                <a:ea typeface="Calibri"/>
                <a:cs typeface="Times New Roman"/>
              </a:rPr>
              <a:t>Life: The science of biology</a:t>
            </a:r>
            <a:r>
              <a:rPr lang="en-AU" sz="1200" dirty="0" smtClean="0">
                <a:ea typeface="Calibri"/>
                <a:cs typeface="Times New Roman"/>
              </a:rPr>
              <a:t>. Sunderland, MS: </a:t>
            </a:r>
            <a:r>
              <a:rPr lang="en-AU" sz="1200" dirty="0" err="1" smtClean="0">
                <a:ea typeface="Calibri"/>
                <a:cs typeface="Times New Roman"/>
              </a:rPr>
              <a:t>Sinauer</a:t>
            </a:r>
            <a:r>
              <a:rPr lang="en-AU" sz="1200" dirty="0" smtClean="0">
                <a:ea typeface="Calibri"/>
                <a:cs typeface="Times New Roman"/>
              </a:rPr>
              <a:t> Associates. </a:t>
            </a:r>
          </a:p>
          <a:p>
            <a:endParaRPr lang="en-AU" sz="1200" dirty="0"/>
          </a:p>
        </p:txBody>
      </p:sp>
    </p:spTree>
    <p:extLst>
      <p:ext uri="{BB962C8B-B14F-4D97-AF65-F5344CB8AC3E}">
        <p14:creationId xmlns:p14="http://schemas.microsoft.com/office/powerpoint/2010/main" val="2604036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43608" y="548680"/>
            <a:ext cx="7056784" cy="5756448"/>
          </a:xfrm>
          <a:prstGeom prst="rect">
            <a:avLst/>
          </a:prstGeom>
          <a:noFill/>
        </p:spPr>
        <p:txBody>
          <a:bodyPr wrap="square" rtlCol="0">
            <a:spAutoFit/>
          </a:bodyPr>
          <a:lstStyle/>
          <a:p>
            <a:r>
              <a:rPr lang="en-US" sz="1200" dirty="0"/>
              <a:t>The common earthworm (</a:t>
            </a:r>
            <a:r>
              <a:rPr lang="en-US" sz="1200" i="1" dirty="0" err="1"/>
              <a:t>Lumbricus</a:t>
            </a:r>
            <a:r>
              <a:rPr lang="en-US" sz="1200" i="1" dirty="0"/>
              <a:t> </a:t>
            </a:r>
            <a:r>
              <a:rPr lang="en-US" sz="1200" i="1" dirty="0" err="1"/>
              <a:t>terrestris</a:t>
            </a:r>
            <a:r>
              <a:rPr lang="en-US" sz="1200" dirty="0"/>
              <a:t>) is a terrestrial annelid of the class </a:t>
            </a:r>
            <a:r>
              <a:rPr lang="en-US" sz="1200" dirty="0" err="1"/>
              <a:t>Oligochaeta</a:t>
            </a:r>
            <a:r>
              <a:rPr lang="en-US" sz="1200" dirty="0"/>
              <a:t> (Baker &amp; Garland, 1982). Earthworms have no specialized respiratory structures and gas exchange occurs by simple diffusion through a liquid film on the surface of the body, which must be kept moist (Curtis &amp; Barnes, 1989). The earthworm has a closed circulatory system, of which the dorsal blood vessel is the principal pumping organ (Hickman et al., 2008). The blood is transported in this vessel by peristaltic waves of contraction and carries food, wastes and respiratory gases (Hickman et al., 2008). A closed circulatory system has an advantage over open systems as it can support a faster metabolic rate (</a:t>
            </a:r>
            <a:r>
              <a:rPr lang="en-AU" sz="1200" dirty="0" err="1"/>
              <a:t>Purves</a:t>
            </a:r>
            <a:r>
              <a:rPr lang="en-AU" sz="1200" dirty="0"/>
              <a:t>, </a:t>
            </a:r>
            <a:r>
              <a:rPr lang="en-AU" sz="1200" dirty="0" err="1"/>
              <a:t>Sadava</a:t>
            </a:r>
            <a:r>
              <a:rPr lang="en-AU" sz="1200" dirty="0"/>
              <a:t>, </a:t>
            </a:r>
            <a:r>
              <a:rPr lang="en-AU" sz="1200" dirty="0" err="1"/>
              <a:t>Orians</a:t>
            </a:r>
            <a:r>
              <a:rPr lang="en-AU" sz="1200" dirty="0"/>
              <a:t>, &amp; Heller, 2004</a:t>
            </a:r>
            <a:r>
              <a:rPr lang="en-US" sz="1200" dirty="0"/>
              <a:t>). </a:t>
            </a:r>
            <a:endParaRPr lang="en-AU" sz="1200" dirty="0"/>
          </a:p>
          <a:p>
            <a:r>
              <a:rPr lang="en-US" sz="1200" dirty="0"/>
              <a:t> </a:t>
            </a:r>
            <a:endParaRPr lang="en-AU" sz="1200" dirty="0"/>
          </a:p>
          <a:p>
            <a:r>
              <a:rPr lang="en-US" sz="1200" dirty="0"/>
              <a:t>Earthworms, along with most invertebrates, are </a:t>
            </a:r>
            <a:r>
              <a:rPr lang="en-US" sz="1200" dirty="0" err="1"/>
              <a:t>ectotherms</a:t>
            </a:r>
            <a:r>
              <a:rPr lang="en-US" sz="1200" dirty="0"/>
              <a:t> (</a:t>
            </a:r>
            <a:r>
              <a:rPr lang="en-AU" sz="1200" dirty="0"/>
              <a:t>Knox, </a:t>
            </a:r>
            <a:r>
              <a:rPr lang="en-AU" sz="1200" dirty="0" err="1"/>
              <a:t>Ladiges</a:t>
            </a:r>
            <a:r>
              <a:rPr lang="en-AU" sz="1200" dirty="0"/>
              <a:t>, Evans, &amp; Saint, 2005</a:t>
            </a:r>
            <a:r>
              <a:rPr lang="en-US" sz="1200" dirty="0"/>
              <a:t>). The body temperature of ectothermic animals is determined by the environment (Hickman et al., 2008) and cannot be regulated except by </a:t>
            </a:r>
            <a:r>
              <a:rPr lang="en-US" sz="1200" dirty="0" err="1"/>
              <a:t>behavioural</a:t>
            </a:r>
            <a:r>
              <a:rPr lang="en-US" sz="1200" dirty="0"/>
              <a:t> mechanisms (</a:t>
            </a:r>
            <a:r>
              <a:rPr lang="en-US" sz="1200" dirty="0" err="1"/>
              <a:t>Purves</a:t>
            </a:r>
            <a:r>
              <a:rPr lang="en-US" sz="1200" dirty="0"/>
              <a:t> et al., 2004). As the body temperature increases, the rate of metabolism also increases so that more energy is available for activities such as movement (Hickman et al., 2008). The aim of this study was to observe and record the contraction rate of the dorsal blood vessel in earthworms at varying temperatures. It was hypothesized that the contraction rate would be different at 20</a:t>
            </a:r>
            <a:r>
              <a:rPr lang="en-US" sz="1200" baseline="30000" dirty="0"/>
              <a:t>o</a:t>
            </a:r>
            <a:r>
              <a:rPr lang="en-US" sz="1200" dirty="0"/>
              <a:t>C and 5</a:t>
            </a:r>
            <a:r>
              <a:rPr lang="en-US" sz="1200" baseline="30000" dirty="0"/>
              <a:t>o</a:t>
            </a:r>
            <a:r>
              <a:rPr lang="en-US" sz="1200" dirty="0"/>
              <a:t>C</a:t>
            </a:r>
            <a:r>
              <a:rPr lang="en-US" sz="1200" dirty="0" smtClean="0"/>
              <a:t>.</a:t>
            </a:r>
          </a:p>
          <a:p>
            <a:endParaRPr lang="en-US" sz="1200" dirty="0"/>
          </a:p>
          <a:p>
            <a:r>
              <a:rPr lang="en-AU" sz="1200" b="1" dirty="0" smtClean="0"/>
              <a:t>References</a:t>
            </a:r>
          </a:p>
          <a:p>
            <a:pPr marL="457200" indent="-457200">
              <a:lnSpc>
                <a:spcPct val="115000"/>
              </a:lnSpc>
              <a:spcAft>
                <a:spcPts val="1000"/>
              </a:spcAft>
            </a:pPr>
            <a:r>
              <a:rPr lang="en-AU" sz="1200" dirty="0">
                <a:ea typeface="Calibri"/>
                <a:cs typeface="Times New Roman"/>
              </a:rPr>
              <a:t>Baker, J. J. W., &amp; Garland, E. A. (1982). </a:t>
            </a:r>
            <a:r>
              <a:rPr lang="en-AU" sz="1200" i="1" dirty="0">
                <a:ea typeface="Calibri"/>
                <a:cs typeface="Times New Roman"/>
              </a:rPr>
              <a:t>The study of biology </a:t>
            </a:r>
            <a:r>
              <a:rPr lang="en-AU" sz="1200" dirty="0">
                <a:ea typeface="Calibri"/>
                <a:cs typeface="Times New Roman"/>
              </a:rPr>
              <a:t>(4th ed.). </a:t>
            </a:r>
            <a:r>
              <a:rPr lang="en-AU" sz="1200" dirty="0" smtClean="0">
                <a:ea typeface="Calibri"/>
                <a:cs typeface="Times New Roman"/>
              </a:rPr>
              <a:t>Reading, Ma: </a:t>
            </a:r>
            <a:r>
              <a:rPr lang="en-AU" sz="1200" dirty="0">
                <a:ea typeface="Calibri"/>
                <a:cs typeface="Times New Roman"/>
              </a:rPr>
              <a:t>Addison Wesley.</a:t>
            </a:r>
          </a:p>
          <a:p>
            <a:pPr marL="457200" indent="-457200">
              <a:lnSpc>
                <a:spcPct val="115000"/>
              </a:lnSpc>
              <a:spcAft>
                <a:spcPts val="1000"/>
              </a:spcAft>
            </a:pPr>
            <a:r>
              <a:rPr lang="en-AU" sz="1200" dirty="0" smtClean="0">
                <a:ea typeface="Calibri"/>
                <a:cs typeface="Times New Roman"/>
              </a:rPr>
              <a:t>Curtis</a:t>
            </a:r>
            <a:r>
              <a:rPr lang="en-AU" sz="1200" dirty="0">
                <a:ea typeface="Calibri"/>
                <a:cs typeface="Times New Roman"/>
              </a:rPr>
              <a:t>, H., &amp; Barnes, N. S. (1989). </a:t>
            </a:r>
            <a:r>
              <a:rPr lang="en-AU" sz="1200" i="1" dirty="0">
                <a:ea typeface="Calibri"/>
                <a:cs typeface="Times New Roman"/>
              </a:rPr>
              <a:t>Biology</a:t>
            </a:r>
            <a:r>
              <a:rPr lang="en-AU" sz="1200" dirty="0">
                <a:ea typeface="Calibri"/>
                <a:cs typeface="Times New Roman"/>
              </a:rPr>
              <a:t> (5th ed.). New </a:t>
            </a:r>
            <a:r>
              <a:rPr lang="en-AU" sz="1200" dirty="0" smtClean="0">
                <a:ea typeface="Calibri"/>
                <a:cs typeface="Times New Roman"/>
              </a:rPr>
              <a:t>York, NY: </a:t>
            </a:r>
            <a:r>
              <a:rPr lang="en-AU" sz="1200" dirty="0">
                <a:ea typeface="Calibri"/>
                <a:cs typeface="Times New Roman"/>
              </a:rPr>
              <a:t>Worth.</a:t>
            </a:r>
          </a:p>
          <a:p>
            <a:pPr marL="457200" indent="-457200">
              <a:lnSpc>
                <a:spcPct val="115000"/>
              </a:lnSpc>
              <a:spcAft>
                <a:spcPts val="1000"/>
              </a:spcAft>
            </a:pPr>
            <a:r>
              <a:rPr lang="en-AU" sz="1200" dirty="0">
                <a:ea typeface="Calibri"/>
                <a:cs typeface="Times New Roman"/>
              </a:rPr>
              <a:t>Hickman, C. P., Roberts, L. S., Keen. S. L., Larson, S., </a:t>
            </a:r>
            <a:r>
              <a:rPr lang="en-AU" sz="1200" dirty="0" err="1">
                <a:ea typeface="Calibri"/>
                <a:cs typeface="Times New Roman"/>
              </a:rPr>
              <a:t>I’Anson</a:t>
            </a:r>
            <a:r>
              <a:rPr lang="en-AU" sz="1200" dirty="0">
                <a:ea typeface="Calibri"/>
                <a:cs typeface="Times New Roman"/>
              </a:rPr>
              <a:t>, H., &amp; </a:t>
            </a:r>
            <a:r>
              <a:rPr lang="en-AU" sz="1200" dirty="0" err="1">
                <a:ea typeface="Calibri"/>
                <a:cs typeface="Times New Roman"/>
              </a:rPr>
              <a:t>Eisenhour</a:t>
            </a:r>
            <a:r>
              <a:rPr lang="en-AU" sz="1200" dirty="0">
                <a:ea typeface="Calibri"/>
                <a:cs typeface="Times New Roman"/>
              </a:rPr>
              <a:t>, D. J. (2008). </a:t>
            </a:r>
            <a:r>
              <a:rPr lang="en-AU" sz="1200" i="1" dirty="0">
                <a:ea typeface="Calibri"/>
                <a:cs typeface="Times New Roman"/>
              </a:rPr>
              <a:t>Integrated principles of zoology</a:t>
            </a:r>
            <a:r>
              <a:rPr lang="en-AU" sz="1200" dirty="0">
                <a:ea typeface="Calibri"/>
                <a:cs typeface="Times New Roman"/>
              </a:rPr>
              <a:t> (14th ed.). New </a:t>
            </a:r>
            <a:r>
              <a:rPr lang="en-AU" sz="1200" dirty="0" smtClean="0">
                <a:ea typeface="Calibri"/>
                <a:cs typeface="Times New Roman"/>
              </a:rPr>
              <a:t>York, NY: </a:t>
            </a:r>
            <a:r>
              <a:rPr lang="en-AU" sz="1200" dirty="0">
                <a:ea typeface="Calibri"/>
                <a:cs typeface="Times New Roman"/>
              </a:rPr>
              <a:t>McGraw Hill.</a:t>
            </a:r>
          </a:p>
          <a:p>
            <a:pPr marL="457200" indent="-457200">
              <a:lnSpc>
                <a:spcPct val="115000"/>
              </a:lnSpc>
              <a:spcAft>
                <a:spcPts val="1000"/>
              </a:spcAft>
            </a:pPr>
            <a:r>
              <a:rPr lang="en-AU" sz="1200" dirty="0">
                <a:ea typeface="Calibri"/>
                <a:cs typeface="Times New Roman"/>
              </a:rPr>
              <a:t>Knox, R. B., </a:t>
            </a:r>
            <a:r>
              <a:rPr lang="en-AU" sz="1200" dirty="0" err="1">
                <a:ea typeface="Calibri"/>
                <a:cs typeface="Times New Roman"/>
              </a:rPr>
              <a:t>Ladiges</a:t>
            </a:r>
            <a:r>
              <a:rPr lang="en-AU" sz="1200" dirty="0">
                <a:ea typeface="Calibri"/>
                <a:cs typeface="Times New Roman"/>
              </a:rPr>
              <a:t>, P., Evans, B., &amp; Saint, R. (2005). </a:t>
            </a:r>
            <a:r>
              <a:rPr lang="en-AU" sz="1200" i="1" dirty="0">
                <a:ea typeface="Calibri"/>
                <a:cs typeface="Times New Roman"/>
              </a:rPr>
              <a:t>Biology: An Australian perspective</a:t>
            </a:r>
            <a:r>
              <a:rPr lang="en-AU" sz="1200" dirty="0">
                <a:ea typeface="Calibri"/>
                <a:cs typeface="Times New Roman"/>
              </a:rPr>
              <a:t> (3rd ed.). </a:t>
            </a:r>
            <a:r>
              <a:rPr lang="en-AU" sz="1200">
                <a:ea typeface="Calibri"/>
                <a:cs typeface="Times New Roman"/>
              </a:rPr>
              <a:t>New </a:t>
            </a:r>
            <a:r>
              <a:rPr lang="en-AU" sz="1200" smtClean="0">
                <a:ea typeface="Calibri"/>
                <a:cs typeface="Times New Roman"/>
              </a:rPr>
              <a:t>York, NY: </a:t>
            </a:r>
            <a:r>
              <a:rPr lang="en-AU" sz="1200" dirty="0">
                <a:ea typeface="Calibri"/>
                <a:cs typeface="Times New Roman"/>
              </a:rPr>
              <a:t>McGraw Hill.</a:t>
            </a:r>
          </a:p>
          <a:p>
            <a:pPr marL="457200" indent="-457200">
              <a:lnSpc>
                <a:spcPct val="115000"/>
              </a:lnSpc>
              <a:spcAft>
                <a:spcPts val="1000"/>
              </a:spcAft>
            </a:pPr>
            <a:r>
              <a:rPr lang="en-AU" sz="1200" dirty="0" err="1">
                <a:ea typeface="Calibri"/>
                <a:cs typeface="Times New Roman"/>
              </a:rPr>
              <a:t>Purves</a:t>
            </a:r>
            <a:r>
              <a:rPr lang="en-AU" sz="1200" dirty="0">
                <a:ea typeface="Calibri"/>
                <a:cs typeface="Times New Roman"/>
              </a:rPr>
              <a:t>, W. K., </a:t>
            </a:r>
            <a:r>
              <a:rPr lang="en-AU" sz="1200" dirty="0" err="1">
                <a:ea typeface="Calibri"/>
                <a:cs typeface="Times New Roman"/>
              </a:rPr>
              <a:t>Sadava</a:t>
            </a:r>
            <a:r>
              <a:rPr lang="en-AU" sz="1200" dirty="0">
                <a:ea typeface="Calibri"/>
                <a:cs typeface="Times New Roman"/>
              </a:rPr>
              <a:t>, D., </a:t>
            </a:r>
            <a:r>
              <a:rPr lang="en-AU" sz="1200" dirty="0" err="1">
                <a:ea typeface="Calibri"/>
                <a:cs typeface="Times New Roman"/>
              </a:rPr>
              <a:t>Orians</a:t>
            </a:r>
            <a:r>
              <a:rPr lang="en-AU" sz="1200" dirty="0">
                <a:ea typeface="Calibri"/>
                <a:cs typeface="Times New Roman"/>
              </a:rPr>
              <a:t>, G. H., &amp; Heller, H. C. (2004). </a:t>
            </a:r>
            <a:r>
              <a:rPr lang="en-AU" sz="1200" i="1" dirty="0">
                <a:ea typeface="Calibri"/>
                <a:cs typeface="Times New Roman"/>
              </a:rPr>
              <a:t>Life: The science of biology</a:t>
            </a:r>
            <a:r>
              <a:rPr lang="en-AU" sz="1200" dirty="0">
                <a:ea typeface="Calibri"/>
                <a:cs typeface="Times New Roman"/>
              </a:rPr>
              <a:t>. Sunderland, MS: </a:t>
            </a:r>
            <a:r>
              <a:rPr lang="en-AU" sz="1200" dirty="0" err="1">
                <a:ea typeface="Calibri"/>
                <a:cs typeface="Times New Roman"/>
              </a:rPr>
              <a:t>Sinauer</a:t>
            </a:r>
            <a:r>
              <a:rPr lang="en-AU" sz="1200" dirty="0">
                <a:ea typeface="Calibri"/>
                <a:cs typeface="Times New Roman"/>
              </a:rPr>
              <a:t> Associates. </a:t>
            </a:r>
          </a:p>
          <a:p>
            <a:endParaRPr lang="en-AU" sz="1200" dirty="0"/>
          </a:p>
        </p:txBody>
      </p:sp>
      <p:sp>
        <p:nvSpPr>
          <p:cNvPr id="5" name="TextBox 4"/>
          <p:cNvSpPr txBox="1"/>
          <p:nvPr/>
        </p:nvSpPr>
        <p:spPr>
          <a:xfrm>
            <a:off x="8100392" y="404664"/>
            <a:ext cx="792088" cy="400110"/>
          </a:xfrm>
          <a:prstGeom prst="rect">
            <a:avLst/>
          </a:prstGeom>
          <a:noFill/>
          <a:ln>
            <a:solidFill>
              <a:srgbClr val="C00000"/>
            </a:solidFill>
          </a:ln>
        </p:spPr>
        <p:txBody>
          <a:bodyPr wrap="square" rtlCol="0">
            <a:spAutoFit/>
          </a:bodyPr>
          <a:lstStyle/>
          <a:p>
            <a:r>
              <a:rPr lang="en-AU" sz="1000" dirty="0"/>
              <a:t>U</a:t>
            </a:r>
            <a:r>
              <a:rPr lang="en-AU" sz="1000" dirty="0" smtClean="0"/>
              <a:t>se ‘&amp;’ NOT ‘and’</a:t>
            </a:r>
            <a:endParaRPr lang="en-AU" sz="1000" dirty="0"/>
          </a:p>
        </p:txBody>
      </p:sp>
      <p:cxnSp>
        <p:nvCxnSpPr>
          <p:cNvPr id="7" name="Straight Arrow Connector 6"/>
          <p:cNvCxnSpPr/>
          <p:nvPr/>
        </p:nvCxnSpPr>
        <p:spPr>
          <a:xfrm flipH="1">
            <a:off x="7524328" y="548680"/>
            <a:ext cx="576064" cy="132983"/>
          </a:xfrm>
          <a:prstGeom prst="straightConnector1">
            <a:avLst/>
          </a:prstGeom>
          <a:ln w="158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5496" y="836712"/>
            <a:ext cx="864096" cy="1785104"/>
          </a:xfrm>
          <a:prstGeom prst="rect">
            <a:avLst/>
          </a:prstGeom>
          <a:noFill/>
          <a:ln>
            <a:solidFill>
              <a:srgbClr val="C00000"/>
            </a:solidFill>
          </a:ln>
        </p:spPr>
        <p:txBody>
          <a:bodyPr wrap="square" rtlCol="0">
            <a:spAutoFit/>
          </a:bodyPr>
          <a:lstStyle/>
          <a:p>
            <a:r>
              <a:rPr lang="en-AU" sz="1000" dirty="0" smtClean="0"/>
              <a:t>The Hickman reference has 6 authors, so use Hickman et el. the first  and subsequent times you cite this reference</a:t>
            </a:r>
            <a:endParaRPr lang="en-AU" sz="1000" dirty="0"/>
          </a:p>
        </p:txBody>
      </p:sp>
      <p:cxnSp>
        <p:nvCxnSpPr>
          <p:cNvPr id="10" name="Straight Arrow Connector 9"/>
          <p:cNvCxnSpPr/>
          <p:nvPr/>
        </p:nvCxnSpPr>
        <p:spPr>
          <a:xfrm flipV="1">
            <a:off x="827584" y="1433556"/>
            <a:ext cx="288032" cy="92786"/>
          </a:xfrm>
          <a:prstGeom prst="straightConnector1">
            <a:avLst/>
          </a:prstGeom>
          <a:ln w="158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8172400" y="1433556"/>
            <a:ext cx="864096" cy="2092881"/>
          </a:xfrm>
          <a:prstGeom prst="rect">
            <a:avLst/>
          </a:prstGeom>
          <a:noFill/>
          <a:ln>
            <a:solidFill>
              <a:srgbClr val="C00000"/>
            </a:solidFill>
          </a:ln>
        </p:spPr>
        <p:txBody>
          <a:bodyPr wrap="square" rtlCol="0">
            <a:spAutoFit/>
          </a:bodyPr>
          <a:lstStyle/>
          <a:p>
            <a:r>
              <a:rPr lang="en-AU" sz="1000" dirty="0" smtClean="0"/>
              <a:t>The </a:t>
            </a:r>
            <a:r>
              <a:rPr lang="en-AU" sz="1000" dirty="0" err="1" smtClean="0"/>
              <a:t>Purves</a:t>
            </a:r>
            <a:r>
              <a:rPr lang="en-AU" sz="1000" dirty="0" smtClean="0"/>
              <a:t> reference has 4 authors, so include all 4 authors in the first citation and shorten to </a:t>
            </a:r>
            <a:r>
              <a:rPr lang="en-AU" sz="1000" dirty="0" err="1" smtClean="0"/>
              <a:t>Purves</a:t>
            </a:r>
            <a:r>
              <a:rPr lang="en-AU" sz="1000" dirty="0" smtClean="0"/>
              <a:t> et al. in subsequent citations</a:t>
            </a:r>
            <a:endParaRPr lang="en-AU" sz="1000" dirty="0"/>
          </a:p>
        </p:txBody>
      </p:sp>
      <p:cxnSp>
        <p:nvCxnSpPr>
          <p:cNvPr id="21" name="Straight Arrow Connector 20"/>
          <p:cNvCxnSpPr/>
          <p:nvPr/>
        </p:nvCxnSpPr>
        <p:spPr>
          <a:xfrm flipH="1">
            <a:off x="7020272" y="1729264"/>
            <a:ext cx="1171373" cy="66491"/>
          </a:xfrm>
          <a:prstGeom prst="straightConnector1">
            <a:avLst/>
          </a:prstGeom>
          <a:ln w="158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H="1" flipV="1">
            <a:off x="5220072" y="2564904"/>
            <a:ext cx="2952328" cy="648072"/>
          </a:xfrm>
          <a:prstGeom prst="straightConnector1">
            <a:avLst/>
          </a:prstGeom>
          <a:ln w="158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683568" y="3717032"/>
            <a:ext cx="288032" cy="707886"/>
          </a:xfrm>
          <a:prstGeom prst="rect">
            <a:avLst/>
          </a:prstGeom>
          <a:noFill/>
          <a:ln>
            <a:solidFill>
              <a:srgbClr val="C00000"/>
            </a:solidFill>
          </a:ln>
        </p:spPr>
        <p:txBody>
          <a:bodyPr wrap="square" rtlCol="0">
            <a:spAutoFit/>
          </a:bodyPr>
          <a:lstStyle/>
          <a:p>
            <a:r>
              <a:rPr lang="en-AU" sz="1000" dirty="0" smtClean="0"/>
              <a:t>A</a:t>
            </a:r>
          </a:p>
          <a:p>
            <a:endParaRPr lang="en-AU" sz="1000" dirty="0" smtClean="0"/>
          </a:p>
          <a:p>
            <a:endParaRPr lang="en-AU" sz="1000" dirty="0" smtClean="0"/>
          </a:p>
          <a:p>
            <a:r>
              <a:rPr lang="en-AU" sz="1000" dirty="0" smtClean="0"/>
              <a:t>Z</a:t>
            </a:r>
            <a:endParaRPr lang="en-AU" sz="1000" dirty="0"/>
          </a:p>
        </p:txBody>
      </p:sp>
      <p:cxnSp>
        <p:nvCxnSpPr>
          <p:cNvPr id="29" name="Straight Arrow Connector 28"/>
          <p:cNvCxnSpPr/>
          <p:nvPr/>
        </p:nvCxnSpPr>
        <p:spPr>
          <a:xfrm>
            <a:off x="808844" y="3959690"/>
            <a:ext cx="0" cy="216024"/>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2555776" y="188640"/>
            <a:ext cx="4608512" cy="307777"/>
          </a:xfrm>
          <a:prstGeom prst="rect">
            <a:avLst/>
          </a:prstGeom>
          <a:noFill/>
        </p:spPr>
        <p:txBody>
          <a:bodyPr wrap="square" rtlCol="0">
            <a:spAutoFit/>
          </a:bodyPr>
          <a:lstStyle/>
          <a:p>
            <a:pPr algn="ctr"/>
            <a:r>
              <a:rPr lang="en-AU" sz="1400" b="1" dirty="0" smtClean="0">
                <a:solidFill>
                  <a:srgbClr val="C00000"/>
                </a:solidFill>
              </a:rPr>
              <a:t>Some APA referencing features you may have noticed</a:t>
            </a:r>
            <a:endParaRPr lang="en-AU" sz="1400" b="1" dirty="0">
              <a:solidFill>
                <a:srgbClr val="C00000"/>
              </a:solidFill>
            </a:endParaRPr>
          </a:p>
        </p:txBody>
      </p:sp>
      <p:sp>
        <p:nvSpPr>
          <p:cNvPr id="32" name="TextBox 31"/>
          <p:cNvSpPr txBox="1"/>
          <p:nvPr/>
        </p:nvSpPr>
        <p:spPr>
          <a:xfrm>
            <a:off x="683568" y="188640"/>
            <a:ext cx="1656184" cy="246221"/>
          </a:xfrm>
          <a:prstGeom prst="rect">
            <a:avLst/>
          </a:prstGeom>
          <a:noFill/>
          <a:ln>
            <a:solidFill>
              <a:srgbClr val="C00000"/>
            </a:solidFill>
          </a:ln>
        </p:spPr>
        <p:txBody>
          <a:bodyPr wrap="square" rtlCol="0">
            <a:spAutoFit/>
          </a:bodyPr>
          <a:lstStyle/>
          <a:p>
            <a:r>
              <a:rPr lang="en-AU" sz="1000" dirty="0" smtClean="0"/>
              <a:t>Surname only, no initials</a:t>
            </a:r>
            <a:endParaRPr lang="en-AU" sz="1000" dirty="0"/>
          </a:p>
        </p:txBody>
      </p:sp>
      <p:cxnSp>
        <p:nvCxnSpPr>
          <p:cNvPr id="33" name="Straight Arrow Connector 32"/>
          <p:cNvCxnSpPr/>
          <p:nvPr/>
        </p:nvCxnSpPr>
        <p:spPr>
          <a:xfrm>
            <a:off x="1475656" y="429925"/>
            <a:ext cx="36004" cy="406787"/>
          </a:xfrm>
          <a:prstGeom prst="straightConnector1">
            <a:avLst/>
          </a:prstGeom>
          <a:ln w="158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1799692" y="6165304"/>
            <a:ext cx="2664296" cy="400110"/>
          </a:xfrm>
          <a:prstGeom prst="rect">
            <a:avLst/>
          </a:prstGeom>
          <a:noFill/>
          <a:ln>
            <a:solidFill>
              <a:srgbClr val="C00000"/>
            </a:solidFill>
          </a:ln>
        </p:spPr>
        <p:txBody>
          <a:bodyPr wrap="square" rtlCol="0">
            <a:spAutoFit/>
          </a:bodyPr>
          <a:lstStyle/>
          <a:p>
            <a:r>
              <a:rPr lang="en-AU" sz="1000" dirty="0" smtClean="0"/>
              <a:t>To create hanging indent in Word: Home/Paragraph/Indentation/Special/Hanging</a:t>
            </a:r>
            <a:endParaRPr lang="en-AU" sz="1000" dirty="0"/>
          </a:p>
        </p:txBody>
      </p:sp>
      <p:cxnSp>
        <p:nvCxnSpPr>
          <p:cNvPr id="36" name="Straight Arrow Connector 35"/>
          <p:cNvCxnSpPr>
            <a:stCxn id="35" idx="0"/>
          </p:cNvCxnSpPr>
          <p:nvPr/>
        </p:nvCxnSpPr>
        <p:spPr>
          <a:xfrm flipH="1" flipV="1">
            <a:off x="1475656" y="5805264"/>
            <a:ext cx="1656184" cy="360040"/>
          </a:xfrm>
          <a:prstGeom prst="straightConnector1">
            <a:avLst/>
          </a:prstGeom>
          <a:ln w="158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flipH="1" flipV="1">
            <a:off x="1475656" y="5229200"/>
            <a:ext cx="1656186" cy="936104"/>
          </a:xfrm>
          <a:prstGeom prst="straightConnector1">
            <a:avLst/>
          </a:prstGeom>
          <a:ln w="158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7308304" y="3933056"/>
            <a:ext cx="1584176" cy="400110"/>
          </a:xfrm>
          <a:prstGeom prst="rect">
            <a:avLst/>
          </a:prstGeom>
          <a:noFill/>
          <a:ln>
            <a:solidFill>
              <a:srgbClr val="C00000"/>
            </a:solidFill>
          </a:ln>
        </p:spPr>
        <p:txBody>
          <a:bodyPr wrap="square" rtlCol="0">
            <a:spAutoFit/>
          </a:bodyPr>
          <a:lstStyle/>
          <a:p>
            <a:r>
              <a:rPr lang="en-AU" sz="1000" dirty="0" smtClean="0"/>
              <a:t>For books include place published and publisher</a:t>
            </a:r>
            <a:endParaRPr lang="en-AU" sz="1000" dirty="0"/>
          </a:p>
        </p:txBody>
      </p:sp>
      <p:cxnSp>
        <p:nvCxnSpPr>
          <p:cNvPr id="54" name="Straight Arrow Connector 53"/>
          <p:cNvCxnSpPr/>
          <p:nvPr/>
        </p:nvCxnSpPr>
        <p:spPr>
          <a:xfrm flipH="1" flipV="1">
            <a:off x="6372200" y="3933056"/>
            <a:ext cx="936104" cy="242658"/>
          </a:xfrm>
          <a:prstGeom prst="straightConnector1">
            <a:avLst/>
          </a:prstGeom>
          <a:ln w="158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6948264" y="6021288"/>
            <a:ext cx="1728192" cy="553998"/>
          </a:xfrm>
          <a:prstGeom prst="rect">
            <a:avLst/>
          </a:prstGeom>
          <a:noFill/>
          <a:ln>
            <a:solidFill>
              <a:srgbClr val="C00000"/>
            </a:solidFill>
          </a:ln>
        </p:spPr>
        <p:txBody>
          <a:bodyPr wrap="square" rtlCol="0">
            <a:spAutoFit/>
          </a:bodyPr>
          <a:lstStyle/>
          <a:p>
            <a:r>
              <a:rPr lang="en-AU" sz="1000" dirty="0" smtClean="0"/>
              <a:t>Book titles in italics</a:t>
            </a:r>
          </a:p>
          <a:p>
            <a:r>
              <a:rPr lang="en-AU" sz="1000" dirty="0" smtClean="0"/>
              <a:t>Capitalise first word only &amp; words after a colon :</a:t>
            </a:r>
            <a:endParaRPr lang="en-AU" sz="1000" dirty="0"/>
          </a:p>
        </p:txBody>
      </p:sp>
      <p:cxnSp>
        <p:nvCxnSpPr>
          <p:cNvPr id="58" name="Straight Arrow Connector 57"/>
          <p:cNvCxnSpPr/>
          <p:nvPr/>
        </p:nvCxnSpPr>
        <p:spPr>
          <a:xfrm flipH="1" flipV="1">
            <a:off x="5940152" y="5733256"/>
            <a:ext cx="1000724" cy="645072"/>
          </a:xfrm>
          <a:prstGeom prst="straightConnector1">
            <a:avLst/>
          </a:prstGeom>
          <a:ln w="158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3" name="TextBox 62"/>
          <p:cNvSpPr txBox="1"/>
          <p:nvPr/>
        </p:nvSpPr>
        <p:spPr>
          <a:xfrm>
            <a:off x="179512" y="4509120"/>
            <a:ext cx="773348" cy="1169551"/>
          </a:xfrm>
          <a:prstGeom prst="rect">
            <a:avLst/>
          </a:prstGeom>
          <a:noFill/>
          <a:ln>
            <a:solidFill>
              <a:srgbClr val="C00000"/>
            </a:solidFill>
          </a:ln>
        </p:spPr>
        <p:txBody>
          <a:bodyPr wrap="square" rtlCol="0">
            <a:spAutoFit/>
          </a:bodyPr>
          <a:lstStyle/>
          <a:p>
            <a:pPr algn="ctr"/>
            <a:r>
              <a:rPr lang="en-AU" sz="1000" dirty="0" smtClean="0"/>
              <a:t>BUT</a:t>
            </a:r>
          </a:p>
          <a:p>
            <a:r>
              <a:rPr lang="en-AU" sz="1000" dirty="0" smtClean="0"/>
              <a:t>Don’t change order of authors within a reference</a:t>
            </a:r>
            <a:endParaRPr lang="en-AU" sz="1000" dirty="0"/>
          </a:p>
        </p:txBody>
      </p:sp>
      <p:cxnSp>
        <p:nvCxnSpPr>
          <p:cNvPr id="66" name="Straight Arrow Connector 65"/>
          <p:cNvCxnSpPr>
            <a:stCxn id="63" idx="3"/>
          </p:cNvCxnSpPr>
          <p:nvPr/>
        </p:nvCxnSpPr>
        <p:spPr>
          <a:xfrm flipV="1">
            <a:off x="952860" y="4581129"/>
            <a:ext cx="666812" cy="512767"/>
          </a:xfrm>
          <a:prstGeom prst="straightConnector1">
            <a:avLst/>
          </a:prstGeom>
          <a:ln w="15875">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36695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4462</TotalTime>
  <Words>425</Words>
  <Application>Microsoft Office PowerPoint</Application>
  <PresentationFormat>On-screen Show (4:3)</PresentationFormat>
  <Paragraphs>37</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La Trobe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Robyn Yucel</dc:creator>
  <cp:lastModifiedBy>Ally Healy</cp:lastModifiedBy>
  <cp:revision>8</cp:revision>
  <dcterms:created xsi:type="dcterms:W3CDTF">2014-02-25T03:07:07Z</dcterms:created>
  <dcterms:modified xsi:type="dcterms:W3CDTF">2014-03-25T01:40:42Z</dcterms:modified>
</cp:coreProperties>
</file>